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8" r:id="rId4"/>
    <p:sldId id="262" r:id="rId5"/>
    <p:sldId id="265" r:id="rId6"/>
    <p:sldId id="266" r:id="rId7"/>
    <p:sldId id="267" r:id="rId8"/>
    <p:sldId id="270" r:id="rId9"/>
    <p:sldId id="273" r:id="rId10"/>
    <p:sldId id="271" r:id="rId11"/>
    <p:sldId id="274" r:id="rId12"/>
    <p:sldId id="272"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df8a643052a01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178FF"/>
    <a:srgbClr val="AE88FF"/>
    <a:srgbClr val="BDA0FF"/>
    <a:srgbClr val="ABB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1A35C2-7D2F-426F-9D74-0E5FC86D7ED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5746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1A35C2-7D2F-426F-9D74-0E5FC86D7ED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275230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1A35C2-7D2F-426F-9D74-0E5FC86D7ED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308157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59993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02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17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xmlns=""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xmlns=""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11911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39661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xmlns=""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776641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xmlns=""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3339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84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1A35C2-7D2F-426F-9D74-0E5FC86D7ED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3462923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xmlns=""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prstClr val="white"/>
              </a:solidFill>
            </a:endParaRPr>
          </a:p>
        </p:txBody>
      </p:sp>
      <p:sp>
        <p:nvSpPr>
          <p:cNvPr id="2" name="Rectangle 1">
            <a:extLst>
              <a:ext uri="{FF2B5EF4-FFF2-40B4-BE49-F238E27FC236}">
                <a16:creationId xmlns:a16="http://schemas.microsoft.com/office/drawing/2014/main" xmlns=""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 name="Group 2">
            <a:extLst>
              <a:ext uri="{FF2B5EF4-FFF2-40B4-BE49-F238E27FC236}">
                <a16:creationId xmlns:a16="http://schemas.microsoft.com/office/drawing/2014/main" xmlns=""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a16="http://schemas.microsoft.com/office/drawing/2014/main" xmlns=""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solidFill>
                  <a:prstClr val="black"/>
                </a:solidFill>
              </a:endParaRPr>
            </a:p>
          </p:txBody>
        </p:sp>
        <p:sp>
          <p:nvSpPr>
            <p:cNvPr id="5" name="Freeform: Shape 5">
              <a:extLst>
                <a:ext uri="{FF2B5EF4-FFF2-40B4-BE49-F238E27FC236}">
                  <a16:creationId xmlns:a16="http://schemas.microsoft.com/office/drawing/2014/main" xmlns=""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solidFill>
                  <a:prstClr val="black"/>
                </a:solidFill>
              </a:endParaRPr>
            </a:p>
          </p:txBody>
        </p:sp>
        <p:sp>
          <p:nvSpPr>
            <p:cNvPr id="6" name="Freeform: Shape 6">
              <a:extLst>
                <a:ext uri="{FF2B5EF4-FFF2-40B4-BE49-F238E27FC236}">
                  <a16:creationId xmlns:a16="http://schemas.microsoft.com/office/drawing/2014/main" xmlns=""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solidFill>
                  <a:prstClr val="black"/>
                </a:solidFill>
              </a:endParaRPr>
            </a:p>
          </p:txBody>
        </p:sp>
        <p:sp>
          <p:nvSpPr>
            <p:cNvPr id="7" name="Freeform: Shape 7">
              <a:extLst>
                <a:ext uri="{FF2B5EF4-FFF2-40B4-BE49-F238E27FC236}">
                  <a16:creationId xmlns:a16="http://schemas.microsoft.com/office/drawing/2014/main" xmlns=""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solidFill>
                  <a:prstClr val="black"/>
                </a:solidFill>
              </a:endParaRPr>
            </a:p>
          </p:txBody>
        </p:sp>
        <p:sp>
          <p:nvSpPr>
            <p:cNvPr id="8" name="Freeform: Shape 8">
              <a:extLst>
                <a:ext uri="{FF2B5EF4-FFF2-40B4-BE49-F238E27FC236}">
                  <a16:creationId xmlns:a16="http://schemas.microsoft.com/office/drawing/2014/main" xmlns=""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solidFill>
                  <a:prstClr val="black"/>
                </a:solidFill>
              </a:endParaRPr>
            </a:p>
          </p:txBody>
        </p:sp>
        <p:grpSp>
          <p:nvGrpSpPr>
            <p:cNvPr id="9" name="Group 9">
              <a:extLst>
                <a:ext uri="{FF2B5EF4-FFF2-40B4-BE49-F238E27FC236}">
                  <a16:creationId xmlns:a16="http://schemas.microsoft.com/office/drawing/2014/main" xmlns=""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xmlns=""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Rounded Corners 15">
                <a:extLst>
                  <a:ext uri="{FF2B5EF4-FFF2-40B4-BE49-F238E27FC236}">
                    <a16:creationId xmlns:a16="http://schemas.microsoft.com/office/drawing/2014/main" xmlns=""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a:extLst>
                <a:ext uri="{FF2B5EF4-FFF2-40B4-BE49-F238E27FC236}">
                  <a16:creationId xmlns:a16="http://schemas.microsoft.com/office/drawing/2014/main" xmlns=""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xmlns=""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Rounded Corners 13">
                <a:extLst>
                  <a:ext uri="{FF2B5EF4-FFF2-40B4-BE49-F238E27FC236}">
                    <a16:creationId xmlns:a16="http://schemas.microsoft.com/office/drawing/2014/main" xmlns=""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1" name="Freeform: Shape 11">
              <a:extLst>
                <a:ext uri="{FF2B5EF4-FFF2-40B4-BE49-F238E27FC236}">
                  <a16:creationId xmlns:a16="http://schemas.microsoft.com/office/drawing/2014/main" xmlns=""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prstClr val="black"/>
                </a:solidFill>
              </a:endParaRPr>
            </a:p>
          </p:txBody>
        </p:sp>
      </p:grpSp>
      <p:sp>
        <p:nvSpPr>
          <p:cNvPr id="16" name="그림 개체 틀 2">
            <a:extLst>
              <a:ext uri="{FF2B5EF4-FFF2-40B4-BE49-F238E27FC236}">
                <a16:creationId xmlns:a16="http://schemas.microsoft.com/office/drawing/2014/main" xmlns=""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xmlns=""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52154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545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그림 개체 틀 2">
            <a:extLst>
              <a:ext uri="{FF2B5EF4-FFF2-40B4-BE49-F238E27FC236}">
                <a16:creationId xmlns:a16="http://schemas.microsoft.com/office/drawing/2014/main" xmlns=""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xmlns=""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916125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37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Picture Placeholder 2">
            <a:extLst>
              <a:ext uri="{FF2B5EF4-FFF2-40B4-BE49-F238E27FC236}">
                <a16:creationId xmlns:a16="http://schemas.microsoft.com/office/drawing/2014/main" xmlns=""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xmlns=""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248541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124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xmlns=""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 name="그림 개체 틀 2">
            <a:extLst>
              <a:ext uri="{FF2B5EF4-FFF2-40B4-BE49-F238E27FC236}">
                <a16:creationId xmlns:a16="http://schemas.microsoft.com/office/drawing/2014/main" xmlns=""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1865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918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072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79997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A35C2-7D2F-426F-9D74-0E5FC86D7EDE}"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21178390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black">
                  <a:lumMod val="85000"/>
                  <a:lumOff val="15000"/>
                </a:prst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23698730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6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1A35C2-7D2F-426F-9D74-0E5FC86D7EDE}"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188339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1A35C2-7D2F-426F-9D74-0E5FC86D7EDE}"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65604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1A35C2-7D2F-426F-9D74-0E5FC86D7EDE}"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69434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35C2-7D2F-426F-9D74-0E5FC86D7EDE}"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117744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A35C2-7D2F-426F-9D74-0E5FC86D7EDE}"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42101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A35C2-7D2F-426F-9D74-0E5FC86D7EDE}"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7AB820-282B-4856-8ECC-F828BAB025EC}" type="slidenum">
              <a:rPr lang="en-IN" smtClean="0"/>
              <a:t>‹#›</a:t>
            </a:fld>
            <a:endParaRPr lang="en-IN"/>
          </a:p>
        </p:txBody>
      </p:sp>
    </p:spTree>
    <p:extLst>
      <p:ext uri="{BB962C8B-B14F-4D97-AF65-F5344CB8AC3E}">
        <p14:creationId xmlns:p14="http://schemas.microsoft.com/office/powerpoint/2010/main" val="169789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35C2-7D2F-426F-9D74-0E5FC86D7EDE}" type="datetimeFigureOut">
              <a:rPr lang="en-IN" smtClean="0"/>
              <a:t>21-04-2024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AB820-282B-4856-8ECC-F828BAB025EC}" type="slidenum">
              <a:rPr lang="en-IN" smtClean="0"/>
              <a:t>‹#›</a:t>
            </a:fld>
            <a:endParaRPr lang="en-IN"/>
          </a:p>
        </p:txBody>
      </p:sp>
    </p:spTree>
    <p:extLst>
      <p:ext uri="{BB962C8B-B14F-4D97-AF65-F5344CB8AC3E}">
        <p14:creationId xmlns:p14="http://schemas.microsoft.com/office/powerpoint/2010/main" val="156077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8396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2536007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31">
            <a:extLst>
              <a:ext uri="{FF2B5EF4-FFF2-40B4-BE49-F238E27FC236}">
                <a16:creationId xmlns="" xmlns:a16="http://schemas.microsoft.com/office/drawing/2014/main" id="{B25FCE9B-6DC5-4836-8DD9-E737D6782AA3}"/>
              </a:ext>
            </a:extLst>
          </p:cNvPr>
          <p:cNvSpPr>
            <a:spLocks noChangeAspect="1"/>
          </p:cNvSpPr>
          <p:nvPr/>
        </p:nvSpPr>
        <p:spPr>
          <a:xfrm>
            <a:off x="8034866" y="839019"/>
            <a:ext cx="4004377" cy="5693434"/>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72">
            <a:extLst>
              <a:ext uri="{FF2B5EF4-FFF2-40B4-BE49-F238E27FC236}">
                <a16:creationId xmlns:a16="http://schemas.microsoft.com/office/drawing/2014/main" xmlns="" id="{B07ED57E-D159-44AA-A44E-BC6ED3A68ED7}"/>
              </a:ext>
            </a:extLst>
          </p:cNvPr>
          <p:cNvGrpSpPr/>
          <p:nvPr/>
        </p:nvGrpSpPr>
        <p:grpSpPr>
          <a:xfrm>
            <a:off x="1892758" y="839018"/>
            <a:ext cx="9440280" cy="2036667"/>
            <a:chOff x="467544" y="1749942"/>
            <a:chExt cx="2291246" cy="990400"/>
          </a:xfrm>
        </p:grpSpPr>
        <p:sp>
          <p:nvSpPr>
            <p:cNvPr id="10" name="TextBox 9">
              <a:extLst>
                <a:ext uri="{FF2B5EF4-FFF2-40B4-BE49-F238E27FC236}">
                  <a16:creationId xmlns:a16="http://schemas.microsoft.com/office/drawing/2014/main" xmlns="" id="{046C91E3-DE6F-4F59-86E3-790E71126B1A}"/>
                </a:ext>
              </a:extLst>
            </p:cNvPr>
            <p:cNvSpPr txBox="1"/>
            <p:nvPr/>
          </p:nvSpPr>
          <p:spPr>
            <a:xfrm>
              <a:off x="467544" y="1749942"/>
              <a:ext cx="2221432" cy="281000"/>
            </a:xfrm>
            <a:prstGeom prst="rect">
              <a:avLst/>
            </a:prstGeom>
            <a:noFill/>
          </p:spPr>
          <p:txBody>
            <a:bodyPr wrap="square" rtlCol="0">
              <a:spAutoFit/>
            </a:bodyPr>
            <a:lstStyle/>
            <a:p>
              <a:pPr algn="just">
                <a:lnSpc>
                  <a:spcPct val="150000"/>
                </a:lnSpc>
              </a:pPr>
              <a:r>
                <a:rPr lang="en-US" sz="2400" b="1" dirty="0">
                  <a:solidFill>
                    <a:srgbClr val="0070C0"/>
                  </a:solidFill>
                </a:rPr>
                <a:t>Module -4: Billing and Registering of Patient </a:t>
              </a:r>
              <a:endParaRPr lang="en-US" sz="2400" b="1" dirty="0">
                <a:solidFill>
                  <a:srgbClr val="0070C0"/>
                </a:solidFill>
              </a:endParaRPr>
            </a:p>
          </p:txBody>
        </p:sp>
        <p:sp>
          <p:nvSpPr>
            <p:cNvPr id="11" name="TextBox 10">
              <a:extLst>
                <a:ext uri="{FF2B5EF4-FFF2-40B4-BE49-F238E27FC236}">
                  <a16:creationId xmlns:a16="http://schemas.microsoft.com/office/drawing/2014/main" xmlns="" id="{32F6B677-5D22-4D76-97B7-6D1860C7F719}"/>
                </a:ext>
              </a:extLst>
            </p:cNvPr>
            <p:cNvSpPr txBox="1"/>
            <p:nvPr/>
          </p:nvSpPr>
          <p:spPr>
            <a:xfrm>
              <a:off x="467544" y="2021940"/>
              <a:ext cx="2291246" cy="718402"/>
            </a:xfrm>
            <a:prstGeom prst="rect">
              <a:avLst/>
            </a:prstGeom>
            <a:noFill/>
          </p:spPr>
          <p:txBody>
            <a:bodyPr wrap="square" rtlCol="0">
              <a:spAutoFit/>
            </a:bodyPr>
            <a:lstStyle/>
            <a:p>
              <a:pPr algn="just">
                <a:spcBef>
                  <a:spcPts val="600"/>
                </a:spcBef>
              </a:pPr>
              <a:r>
                <a:rPr lang="en-US" dirty="0"/>
                <a:t>In this phase, the focus is on registering users for medical billing, capturing basic patient information like ID, name, DOB, gender, email, and phone number, stored in a separate database </a:t>
              </a:r>
              <a:r>
                <a:rPr lang="en-US" dirty="0" smtClean="0"/>
                <a:t>.New </a:t>
              </a:r>
              <a:r>
                <a:rPr lang="en-US" dirty="0"/>
                <a:t>patient details are appended to this database for each registration, enabling billing. The billing </a:t>
              </a:r>
              <a:r>
                <a:rPr lang="en-US" dirty="0" err="1"/>
                <a:t>interface,utilizes</a:t>
              </a:r>
              <a:r>
                <a:rPr lang="en-US" dirty="0"/>
                <a:t> past inventory data to calculate prices based on tablet ID and quantity.</a:t>
              </a:r>
              <a:endParaRPr lang="ko-KR" altLang="en-US" dirty="0">
                <a:solidFill>
                  <a:prstClr val="black">
                    <a:lumMod val="75000"/>
                    <a:lumOff val="25000"/>
                  </a:prstClr>
                </a:solidFill>
                <a:cs typeface="Arial" pitchFamily="34" charset="0"/>
              </a:endParaRPr>
            </a:p>
          </p:txBody>
        </p:sp>
      </p:grpSp>
      <p:sp>
        <p:nvSpPr>
          <p:cNvPr id="16" name="Oval 23">
            <a:extLst>
              <a:ext uri="{FF2B5EF4-FFF2-40B4-BE49-F238E27FC236}">
                <a16:creationId xmlns="" xmlns:a16="http://schemas.microsoft.com/office/drawing/2014/main" id="{0E2C1C9B-F1D0-4F2A-BA88-D7D260018DA3}"/>
              </a:ext>
            </a:extLst>
          </p:cNvPr>
          <p:cNvSpPr/>
          <p:nvPr/>
        </p:nvSpPr>
        <p:spPr>
          <a:xfrm>
            <a:off x="724128" y="1250564"/>
            <a:ext cx="856202" cy="85620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178FF"/>
                </a:solidFill>
              </a:rPr>
              <a:t>4</a:t>
            </a:r>
            <a:endParaRPr lang="en-US" sz="4000" b="1" dirty="0" smtClean="0">
              <a:solidFill>
                <a:srgbClr val="7178FF"/>
              </a:solidFill>
            </a:endParaRPr>
          </a:p>
        </p:txBody>
      </p:sp>
      <p:pic>
        <p:nvPicPr>
          <p:cNvPr id="12" name="Picture 11"/>
          <p:cNvPicPr/>
          <p:nvPr/>
        </p:nvPicPr>
        <p:blipFill>
          <a:blip r:embed="rId2"/>
          <a:stretch>
            <a:fillRect/>
          </a:stretch>
        </p:blipFill>
        <p:spPr>
          <a:xfrm>
            <a:off x="663199" y="3070531"/>
            <a:ext cx="2619375" cy="3267075"/>
          </a:xfrm>
          <a:prstGeom prst="rect">
            <a:avLst/>
          </a:prstGeom>
        </p:spPr>
      </p:pic>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4020243" y="3173592"/>
            <a:ext cx="7584324" cy="3164014"/>
          </a:xfrm>
          <a:prstGeom prst="rect">
            <a:avLst/>
          </a:prstGeom>
        </p:spPr>
      </p:pic>
    </p:spTree>
    <p:extLst>
      <p:ext uri="{BB962C8B-B14F-4D97-AF65-F5344CB8AC3E}">
        <p14:creationId xmlns:p14="http://schemas.microsoft.com/office/powerpoint/2010/main" val="363290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46C91E3-DE6F-4F59-86E3-790E71126B1A}"/>
              </a:ext>
            </a:extLst>
          </p:cNvPr>
          <p:cNvSpPr txBox="1"/>
          <p:nvPr/>
        </p:nvSpPr>
        <p:spPr>
          <a:xfrm>
            <a:off x="1250903" y="381819"/>
            <a:ext cx="9152636" cy="577850"/>
          </a:xfrm>
          <a:prstGeom prst="rect">
            <a:avLst/>
          </a:prstGeom>
          <a:noFill/>
        </p:spPr>
        <p:txBody>
          <a:bodyPr wrap="square" rtlCol="0">
            <a:spAutoFit/>
          </a:bodyPr>
          <a:lstStyle/>
          <a:p>
            <a:pPr algn="just">
              <a:lnSpc>
                <a:spcPct val="150000"/>
              </a:lnSpc>
            </a:pPr>
            <a:r>
              <a:rPr lang="en-US" sz="2400" b="1" dirty="0">
                <a:solidFill>
                  <a:srgbClr val="0070C0"/>
                </a:solidFill>
              </a:rPr>
              <a:t>Module -4: Billing and Registering of Patient </a:t>
            </a:r>
            <a:endParaRPr lang="en-US" sz="2400" b="1" dirty="0">
              <a:solidFill>
                <a:srgbClr val="0070C0"/>
              </a:solidFill>
            </a:endParaRPr>
          </a:p>
        </p:txBody>
      </p:sp>
      <p:sp>
        <p:nvSpPr>
          <p:cNvPr id="10" name="Oval 23">
            <a:extLst>
              <a:ext uri="{FF2B5EF4-FFF2-40B4-BE49-F238E27FC236}">
                <a16:creationId xmlns="" xmlns:a16="http://schemas.microsoft.com/office/drawing/2014/main" id="{0E2C1C9B-F1D0-4F2A-BA88-D7D260018DA3}"/>
              </a:ext>
            </a:extLst>
          </p:cNvPr>
          <p:cNvSpPr/>
          <p:nvPr/>
        </p:nvSpPr>
        <p:spPr>
          <a:xfrm>
            <a:off x="394701" y="384247"/>
            <a:ext cx="856202" cy="85620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7178FF"/>
                </a:solidFill>
              </a:rPr>
              <a:t>3</a:t>
            </a:r>
            <a:endParaRPr lang="en-US" sz="4000" b="1" dirty="0">
              <a:solidFill>
                <a:srgbClr val="7178FF"/>
              </a:solidFill>
            </a:endParaRPr>
          </a:p>
        </p:txBody>
      </p:sp>
      <p:pic>
        <p:nvPicPr>
          <p:cNvPr id="5" name="Picture 4"/>
          <p:cNvPicPr/>
          <p:nvPr/>
        </p:nvPicPr>
        <p:blipFill rotWithShape="1">
          <a:blip r:embed="rId2"/>
          <a:srcRect b="31784"/>
          <a:stretch/>
        </p:blipFill>
        <p:spPr bwMode="auto">
          <a:xfrm>
            <a:off x="2546147" y="1049257"/>
            <a:ext cx="6562148" cy="53809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133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40">
            <a:extLst>
              <a:ext uri="{FF2B5EF4-FFF2-40B4-BE49-F238E27FC236}">
                <a16:creationId xmlns:a16="http://schemas.microsoft.com/office/drawing/2014/main" xmlns="" id="{9EAE5B7B-9157-44FC-AC9D-E519CCFB3F84}"/>
              </a:ext>
            </a:extLst>
          </p:cNvPr>
          <p:cNvSpPr/>
          <p:nvPr/>
        </p:nvSpPr>
        <p:spPr>
          <a:xfrm rot="2942052">
            <a:off x="7700509" y="1987614"/>
            <a:ext cx="4100897" cy="4569986"/>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Future Enhancement </a:t>
            </a:r>
            <a:endParaRPr lang="en-US" dirty="0"/>
          </a:p>
        </p:txBody>
      </p:sp>
      <p:grpSp>
        <p:nvGrpSpPr>
          <p:cNvPr id="23" name="Group 4">
            <a:extLst>
              <a:ext uri="{FF2B5EF4-FFF2-40B4-BE49-F238E27FC236}">
                <a16:creationId xmlns:a16="http://schemas.microsoft.com/office/drawing/2014/main" xmlns="" id="{9C033B5D-3F59-40B0-9B57-35186792CDC4}"/>
              </a:ext>
            </a:extLst>
          </p:cNvPr>
          <p:cNvGrpSpPr/>
          <p:nvPr/>
        </p:nvGrpSpPr>
        <p:grpSpPr>
          <a:xfrm>
            <a:off x="1691601" y="1944021"/>
            <a:ext cx="9297824" cy="1003313"/>
            <a:chOff x="898030" y="1764600"/>
            <a:chExt cx="5944316" cy="806412"/>
          </a:xfrm>
        </p:grpSpPr>
        <p:sp>
          <p:nvSpPr>
            <p:cNvPr id="24" name="TextBox 23">
              <a:extLst>
                <a:ext uri="{FF2B5EF4-FFF2-40B4-BE49-F238E27FC236}">
                  <a16:creationId xmlns:a16="http://schemas.microsoft.com/office/drawing/2014/main" xmlns="" id="{F9B0D625-A213-4756-8E5B-EA2EA529B78C}"/>
                </a:ext>
              </a:extLst>
            </p:cNvPr>
            <p:cNvSpPr txBox="1"/>
            <p:nvPr/>
          </p:nvSpPr>
          <p:spPr>
            <a:xfrm>
              <a:off x="898030" y="1764600"/>
              <a:ext cx="4226628" cy="296850"/>
            </a:xfrm>
            <a:prstGeom prst="rect">
              <a:avLst/>
            </a:prstGeom>
            <a:noFill/>
          </p:spPr>
          <p:txBody>
            <a:bodyPr wrap="square" rtlCol="0" anchor="ctr">
              <a:spAutoFit/>
            </a:bodyPr>
            <a:lstStyle/>
            <a:p>
              <a:r>
                <a:rPr lang="en-IN" b="1" dirty="0"/>
                <a:t>Predictive </a:t>
              </a:r>
              <a:r>
                <a:rPr lang="en-IN" b="1" dirty="0" smtClean="0"/>
                <a:t>Analytics</a:t>
              </a:r>
              <a:endParaRPr lang="ko-KR" altLang="en-US" b="1" dirty="0">
                <a:solidFill>
                  <a:prstClr val="black">
                    <a:lumMod val="75000"/>
                    <a:lumOff val="25000"/>
                  </a:prstClr>
                </a:solidFill>
                <a:cs typeface="Arial" pitchFamily="34" charset="0"/>
              </a:endParaRPr>
            </a:p>
          </p:txBody>
        </p:sp>
        <p:sp>
          <p:nvSpPr>
            <p:cNvPr id="25" name="TextBox 24">
              <a:extLst>
                <a:ext uri="{FF2B5EF4-FFF2-40B4-BE49-F238E27FC236}">
                  <a16:creationId xmlns:a16="http://schemas.microsoft.com/office/drawing/2014/main" xmlns="" id="{E94FC5E0-B0DD-4087-B1C0-1C9E96B21091}"/>
                </a:ext>
              </a:extLst>
            </p:cNvPr>
            <p:cNvSpPr txBox="1"/>
            <p:nvPr/>
          </p:nvSpPr>
          <p:spPr>
            <a:xfrm>
              <a:off x="898031" y="2051524"/>
              <a:ext cx="5944315" cy="519488"/>
            </a:xfrm>
            <a:prstGeom prst="rect">
              <a:avLst/>
            </a:prstGeom>
            <a:noFill/>
          </p:spPr>
          <p:txBody>
            <a:bodyPr wrap="square" rtlCol="0">
              <a:spAutoFit/>
            </a:bodyPr>
            <a:lstStyle/>
            <a:p>
              <a:r>
                <a:rPr lang="en-US" dirty="0"/>
                <a:t>Implement predictive analytics algorithms to forecast demand, anticipate inventory needs, and optimize resource allocation, enhancing efficiency and reducing waste.</a:t>
              </a:r>
              <a:endParaRPr lang="ko-KR" altLang="en-US" dirty="0">
                <a:solidFill>
                  <a:prstClr val="black">
                    <a:lumMod val="75000"/>
                    <a:lumOff val="25000"/>
                  </a:prstClr>
                </a:solidFill>
                <a:cs typeface="Arial" pitchFamily="34" charset="0"/>
              </a:endParaRPr>
            </a:p>
          </p:txBody>
        </p:sp>
      </p:grpSp>
      <p:sp>
        <p:nvSpPr>
          <p:cNvPr id="32" name="Rounded Rectangle 40">
            <a:extLst>
              <a:ext uri="{FF2B5EF4-FFF2-40B4-BE49-F238E27FC236}">
                <a16:creationId xmlns:a16="http://schemas.microsoft.com/office/drawing/2014/main" xmlns="" id="{9EAE5B7B-9157-44FC-AC9D-E519CCFB3F84}"/>
              </a:ext>
            </a:extLst>
          </p:cNvPr>
          <p:cNvSpPr/>
          <p:nvPr/>
        </p:nvSpPr>
        <p:spPr>
          <a:xfrm rot="2942052">
            <a:off x="1350662" y="339809"/>
            <a:ext cx="681883" cy="723648"/>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Group 4">
            <a:extLst>
              <a:ext uri="{FF2B5EF4-FFF2-40B4-BE49-F238E27FC236}">
                <a16:creationId xmlns:a16="http://schemas.microsoft.com/office/drawing/2014/main" xmlns="" id="{9C033B5D-3F59-40B0-9B57-35186792CDC4}"/>
              </a:ext>
            </a:extLst>
          </p:cNvPr>
          <p:cNvGrpSpPr/>
          <p:nvPr/>
        </p:nvGrpSpPr>
        <p:grpSpPr>
          <a:xfrm>
            <a:off x="1691602" y="3181269"/>
            <a:ext cx="9297824" cy="726314"/>
            <a:chOff x="898030" y="1764600"/>
            <a:chExt cx="5944316" cy="583774"/>
          </a:xfrm>
        </p:grpSpPr>
        <p:sp>
          <p:nvSpPr>
            <p:cNvPr id="34" name="TextBox 33">
              <a:extLst>
                <a:ext uri="{FF2B5EF4-FFF2-40B4-BE49-F238E27FC236}">
                  <a16:creationId xmlns:a16="http://schemas.microsoft.com/office/drawing/2014/main" xmlns="" id="{F9B0D625-A213-4756-8E5B-EA2EA529B78C}"/>
                </a:ext>
              </a:extLst>
            </p:cNvPr>
            <p:cNvSpPr txBox="1"/>
            <p:nvPr/>
          </p:nvSpPr>
          <p:spPr>
            <a:xfrm>
              <a:off x="898030" y="1764600"/>
              <a:ext cx="4226628" cy="296850"/>
            </a:xfrm>
            <a:prstGeom prst="rect">
              <a:avLst/>
            </a:prstGeom>
            <a:noFill/>
          </p:spPr>
          <p:txBody>
            <a:bodyPr wrap="square" rtlCol="0" anchor="ctr">
              <a:spAutoFit/>
            </a:bodyPr>
            <a:lstStyle/>
            <a:p>
              <a:r>
                <a:rPr lang="en-US" altLang="ko-KR" b="1" dirty="0" smtClean="0"/>
                <a:t>ADDITION OF  GRAPH</a:t>
              </a:r>
              <a:endParaRPr lang="ko-KR" altLang="en-US" b="1" dirty="0">
                <a:solidFill>
                  <a:prstClr val="black">
                    <a:lumMod val="75000"/>
                    <a:lumOff val="25000"/>
                  </a:prstClr>
                </a:solidFill>
                <a:cs typeface="Arial" pitchFamily="34" charset="0"/>
              </a:endParaRPr>
            </a:p>
          </p:txBody>
        </p:sp>
        <p:sp>
          <p:nvSpPr>
            <p:cNvPr id="35" name="TextBox 34">
              <a:extLst>
                <a:ext uri="{FF2B5EF4-FFF2-40B4-BE49-F238E27FC236}">
                  <a16:creationId xmlns:a16="http://schemas.microsoft.com/office/drawing/2014/main" xmlns="" id="{E94FC5E0-B0DD-4087-B1C0-1C9E96B21091}"/>
                </a:ext>
              </a:extLst>
            </p:cNvPr>
            <p:cNvSpPr txBox="1"/>
            <p:nvPr/>
          </p:nvSpPr>
          <p:spPr>
            <a:xfrm>
              <a:off x="898031" y="2051524"/>
              <a:ext cx="5944315" cy="296850"/>
            </a:xfrm>
            <a:prstGeom prst="rect">
              <a:avLst/>
            </a:prstGeom>
            <a:noFill/>
          </p:spPr>
          <p:txBody>
            <a:bodyPr wrap="square" rtlCol="0">
              <a:spAutoFit/>
            </a:bodyPr>
            <a:lstStyle/>
            <a:p>
              <a:r>
                <a:rPr lang="en-US" altLang="ko-KR" dirty="0" smtClean="0">
                  <a:solidFill>
                    <a:prstClr val="black">
                      <a:lumMod val="75000"/>
                      <a:lumOff val="25000"/>
                    </a:prstClr>
                  </a:solidFill>
                  <a:cs typeface="Arial" pitchFamily="34" charset="0"/>
                </a:rPr>
                <a:t>The addition of graph allows for the easy analysis of the </a:t>
              </a:r>
              <a:r>
                <a:rPr lang="en-US" altLang="ko-KR" dirty="0" smtClean="0">
                  <a:solidFill>
                    <a:prstClr val="black">
                      <a:lumMod val="75000"/>
                      <a:lumOff val="25000"/>
                    </a:prstClr>
                  </a:solidFill>
                  <a:cs typeface="Arial" pitchFamily="34" charset="0"/>
                </a:rPr>
                <a:t>medicines sales</a:t>
              </a:r>
              <a:r>
                <a:rPr lang="en-US" altLang="ko-KR" dirty="0" smtClean="0">
                  <a:solidFill>
                    <a:prstClr val="black">
                      <a:lumMod val="75000"/>
                      <a:lumOff val="25000"/>
                    </a:prstClr>
                  </a:solidFill>
                  <a:cs typeface="Arial" pitchFamily="34" charset="0"/>
                </a:rPr>
                <a:t> </a:t>
              </a:r>
              <a:r>
                <a:rPr lang="en-US" altLang="ko-KR" dirty="0" smtClean="0">
                  <a:solidFill>
                    <a:prstClr val="black">
                      <a:lumMod val="75000"/>
                      <a:lumOff val="25000"/>
                    </a:prstClr>
                  </a:solidFill>
                  <a:cs typeface="Arial" pitchFamily="34" charset="0"/>
                </a:rPr>
                <a:t>data  </a:t>
              </a:r>
              <a:endParaRPr lang="ko-KR" altLang="en-US" dirty="0">
                <a:solidFill>
                  <a:prstClr val="black">
                    <a:lumMod val="75000"/>
                    <a:lumOff val="25000"/>
                  </a:prstClr>
                </a:solidFill>
                <a:cs typeface="Arial" pitchFamily="34" charset="0"/>
              </a:endParaRPr>
            </a:p>
          </p:txBody>
        </p:sp>
      </p:grpSp>
      <p:grpSp>
        <p:nvGrpSpPr>
          <p:cNvPr id="36" name="Group 4">
            <a:extLst>
              <a:ext uri="{FF2B5EF4-FFF2-40B4-BE49-F238E27FC236}">
                <a16:creationId xmlns:a16="http://schemas.microsoft.com/office/drawing/2014/main" xmlns="" id="{9C033B5D-3F59-40B0-9B57-35186792CDC4}"/>
              </a:ext>
            </a:extLst>
          </p:cNvPr>
          <p:cNvGrpSpPr/>
          <p:nvPr/>
        </p:nvGrpSpPr>
        <p:grpSpPr>
          <a:xfrm>
            <a:off x="1691601" y="4272607"/>
            <a:ext cx="9297826" cy="1003313"/>
            <a:chOff x="898029" y="1764600"/>
            <a:chExt cx="5944317" cy="806412"/>
          </a:xfrm>
        </p:grpSpPr>
        <p:sp>
          <p:nvSpPr>
            <p:cNvPr id="37" name="TextBox 36">
              <a:extLst>
                <a:ext uri="{FF2B5EF4-FFF2-40B4-BE49-F238E27FC236}">
                  <a16:creationId xmlns:a16="http://schemas.microsoft.com/office/drawing/2014/main" xmlns="" id="{F9B0D625-A213-4756-8E5B-EA2EA529B78C}"/>
                </a:ext>
              </a:extLst>
            </p:cNvPr>
            <p:cNvSpPr txBox="1"/>
            <p:nvPr/>
          </p:nvSpPr>
          <p:spPr>
            <a:xfrm>
              <a:off x="898029" y="1764600"/>
              <a:ext cx="5428807" cy="296850"/>
            </a:xfrm>
            <a:prstGeom prst="rect">
              <a:avLst/>
            </a:prstGeom>
            <a:noFill/>
          </p:spPr>
          <p:txBody>
            <a:bodyPr wrap="square" rtlCol="0" anchor="ctr">
              <a:spAutoFit/>
            </a:bodyPr>
            <a:lstStyle/>
            <a:p>
              <a:r>
                <a:rPr lang="en-IN" b="1" dirty="0"/>
                <a:t>Security Measures</a:t>
              </a:r>
              <a:endParaRPr lang="ko-KR" altLang="en-US" b="1" dirty="0">
                <a:solidFill>
                  <a:prstClr val="black">
                    <a:lumMod val="75000"/>
                    <a:lumOff val="25000"/>
                  </a:prstClr>
                </a:solidFill>
                <a:cs typeface="Arial" pitchFamily="34" charset="0"/>
              </a:endParaRPr>
            </a:p>
          </p:txBody>
        </p:sp>
        <p:sp>
          <p:nvSpPr>
            <p:cNvPr id="38" name="TextBox 37">
              <a:extLst>
                <a:ext uri="{FF2B5EF4-FFF2-40B4-BE49-F238E27FC236}">
                  <a16:creationId xmlns:a16="http://schemas.microsoft.com/office/drawing/2014/main" xmlns="" id="{E94FC5E0-B0DD-4087-B1C0-1C9E96B21091}"/>
                </a:ext>
              </a:extLst>
            </p:cNvPr>
            <p:cNvSpPr txBox="1"/>
            <p:nvPr/>
          </p:nvSpPr>
          <p:spPr>
            <a:xfrm>
              <a:off x="898031" y="2051524"/>
              <a:ext cx="5944315" cy="519488"/>
            </a:xfrm>
            <a:prstGeom prst="rect">
              <a:avLst/>
            </a:prstGeom>
            <a:noFill/>
          </p:spPr>
          <p:txBody>
            <a:bodyPr wrap="square" rtlCol="0">
              <a:spAutoFit/>
            </a:bodyPr>
            <a:lstStyle/>
            <a:p>
              <a:r>
                <a:rPr lang="en-US" dirty="0"/>
                <a:t>Strengthen security protocols to safeguard patient data and prevent unauthorized access, ensuring compliance with healthcare regulations such as HIPAA.</a:t>
              </a:r>
              <a:endParaRPr lang="ko-KR" altLang="en-US" dirty="0">
                <a:solidFill>
                  <a:prstClr val="black">
                    <a:lumMod val="75000"/>
                    <a:lumOff val="25000"/>
                  </a:prstClr>
                </a:solidFill>
                <a:cs typeface="Arial" pitchFamily="34" charset="0"/>
              </a:endParaRPr>
            </a:p>
          </p:txBody>
        </p:sp>
      </p:grpSp>
    </p:spTree>
    <p:extLst>
      <p:ext uri="{BB962C8B-B14F-4D97-AF65-F5344CB8AC3E}">
        <p14:creationId xmlns:p14="http://schemas.microsoft.com/office/powerpoint/2010/main" val="1009997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DF8EF26-7AD5-4E7F-95B3-9A57CF80C483}"/>
              </a:ext>
            </a:extLst>
          </p:cNvPr>
          <p:cNvSpPr txBox="1"/>
          <p:nvPr/>
        </p:nvSpPr>
        <p:spPr>
          <a:xfrm>
            <a:off x="-365759" y="1772901"/>
            <a:ext cx="12191999" cy="1015663"/>
          </a:xfrm>
          <a:prstGeom prst="rect">
            <a:avLst/>
          </a:prstGeom>
          <a:noFill/>
        </p:spPr>
        <p:txBody>
          <a:bodyPr wrap="square" rtlCol="0" anchor="ctr">
            <a:spAutoFit/>
          </a:bodyPr>
          <a:lstStyle/>
          <a:p>
            <a:pPr algn="ctr"/>
            <a:r>
              <a:rPr lang="en-US" altLang="ko-KR" sz="6000" dirty="0">
                <a:solidFill>
                  <a:schemeClr val="tx1">
                    <a:lumMod val="75000"/>
                    <a:lumOff val="25000"/>
                  </a:schemeClr>
                </a:solidFill>
                <a:cs typeface="Arial" pitchFamily="34" charset="0"/>
              </a:rPr>
              <a:t>THANK YOU</a:t>
            </a:r>
            <a:endParaRPr lang="ko-KR" altLang="en-US" sz="6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956237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1" y="157307"/>
            <a:ext cx="12095018" cy="1325563"/>
          </a:xfrm>
        </p:spPr>
        <p:txBody>
          <a:bodyPr>
            <a:noAutofit/>
          </a:bodyPr>
          <a:lstStyle/>
          <a:p>
            <a:r>
              <a:rPr lang="en-US" sz="4000" b="1" dirty="0" smtClean="0">
                <a:solidFill>
                  <a:schemeClr val="accent5">
                    <a:lumMod val="75000"/>
                  </a:schemeClr>
                </a:solidFill>
                <a:latin typeface="Spaced" pitchFamily="50" charset="0"/>
              </a:rPr>
              <a:t>What are Electronic Health Records (EHR)?</a:t>
            </a:r>
            <a:endParaRPr lang="en-IN" sz="4000" dirty="0">
              <a:solidFill>
                <a:schemeClr val="accent5">
                  <a:lumMod val="75000"/>
                </a:schemeClr>
              </a:solidFill>
              <a:latin typeface="Spaced" pitchFamily="50"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57083" y="2328668"/>
            <a:ext cx="6728484" cy="3776906"/>
          </a:xfrm>
        </p:spPr>
      </p:pic>
      <p:sp>
        <p:nvSpPr>
          <p:cNvPr id="6" name="TextBox 5"/>
          <p:cNvSpPr txBox="1"/>
          <p:nvPr/>
        </p:nvSpPr>
        <p:spPr>
          <a:xfrm>
            <a:off x="475544" y="2080250"/>
            <a:ext cx="5062451" cy="1107996"/>
          </a:xfrm>
          <a:prstGeom prst="rect">
            <a:avLst/>
          </a:prstGeom>
          <a:noFill/>
        </p:spPr>
        <p:txBody>
          <a:bodyPr wrap="square" rtlCol="0">
            <a:spAutoFit/>
          </a:bodyPr>
          <a:lstStyle/>
          <a:p>
            <a:pPr algn="just"/>
            <a:r>
              <a:rPr lang="en-US" sz="2200" b="1" dirty="0">
                <a:latin typeface="+mj-lt"/>
                <a:cs typeface="Times New Roman" panose="02020603050405020304" pitchFamily="18" charset="0"/>
              </a:rPr>
              <a:t>EHRs are digital patient records that replace traditional paper charts, providing real-time and secure access to authorized users.</a:t>
            </a:r>
            <a:endParaRPr lang="en-IN" sz="2200" b="1" dirty="0">
              <a:latin typeface="+mj-lt"/>
              <a:cs typeface="Times New Roman" panose="02020603050405020304" pitchFamily="18" charset="0"/>
            </a:endParaRPr>
          </a:p>
        </p:txBody>
      </p:sp>
      <p:sp>
        <p:nvSpPr>
          <p:cNvPr id="7" name="TextBox 6"/>
          <p:cNvSpPr txBox="1"/>
          <p:nvPr/>
        </p:nvSpPr>
        <p:spPr>
          <a:xfrm>
            <a:off x="756458" y="3318797"/>
            <a:ext cx="4500625" cy="2477601"/>
          </a:xfrm>
          <a:prstGeom prst="rect">
            <a:avLst/>
          </a:prstGeom>
          <a:noFill/>
        </p:spPr>
        <p:txBody>
          <a:bodyPr wrap="square" rtlCol="0">
            <a:spAutoFit/>
          </a:bodyPr>
          <a:lstStyle/>
          <a:p>
            <a:r>
              <a:rPr lang="en-IN" sz="2000" b="1" u="sng" dirty="0">
                <a:solidFill>
                  <a:schemeClr val="accent3">
                    <a:lumMod val="75000"/>
                  </a:schemeClr>
                </a:solidFill>
              </a:rPr>
              <a:t>Key Features</a:t>
            </a:r>
            <a:r>
              <a:rPr lang="en-IN" sz="2000" b="1" u="sng" dirty="0" smtClean="0">
                <a:solidFill>
                  <a:schemeClr val="accent3">
                    <a:lumMod val="75000"/>
                  </a:schemeClr>
                </a:solidFill>
              </a:rPr>
              <a:t>:</a:t>
            </a:r>
          </a:p>
          <a:p>
            <a:pPr marL="342900" indent="-342900" algn="just">
              <a:lnSpc>
                <a:spcPct val="150000"/>
              </a:lnSpc>
              <a:buFont typeface="Wingdings" panose="05000000000000000000" pitchFamily="2" charset="2"/>
              <a:buChar char="§"/>
            </a:pPr>
            <a:r>
              <a:rPr lang="en-IN" b="1" dirty="0">
                <a:solidFill>
                  <a:srgbClr val="0070C0"/>
                </a:solidFill>
              </a:rPr>
              <a:t>Digital versions of patients' paper charts</a:t>
            </a:r>
            <a:r>
              <a:rPr lang="en-IN" b="1" dirty="0" smtClean="0">
                <a:solidFill>
                  <a:srgbClr val="0070C0"/>
                </a:solidFill>
              </a:rPr>
              <a:t>.</a:t>
            </a:r>
          </a:p>
          <a:p>
            <a:pPr marL="342900" indent="-342900" algn="just">
              <a:lnSpc>
                <a:spcPct val="150000"/>
              </a:lnSpc>
              <a:buFont typeface="Wingdings" panose="05000000000000000000" pitchFamily="2" charset="2"/>
              <a:buChar char="§"/>
            </a:pPr>
            <a:r>
              <a:rPr lang="en-US" b="1" dirty="0" smtClean="0">
                <a:solidFill>
                  <a:srgbClr val="0070C0"/>
                </a:solidFill>
              </a:rPr>
              <a:t>Access to the past medical records</a:t>
            </a:r>
          </a:p>
          <a:p>
            <a:pPr marL="342900" indent="-342900" algn="just">
              <a:lnSpc>
                <a:spcPct val="150000"/>
              </a:lnSpc>
              <a:buFont typeface="Wingdings" panose="05000000000000000000" pitchFamily="2" charset="2"/>
              <a:buChar char="§"/>
            </a:pPr>
            <a:r>
              <a:rPr lang="en-US" b="1" dirty="0">
                <a:solidFill>
                  <a:srgbClr val="0070C0"/>
                </a:solidFill>
              </a:rPr>
              <a:t>Replaces traditional paper-based medical records</a:t>
            </a:r>
            <a:r>
              <a:rPr lang="en-US" b="1" dirty="0" smtClean="0">
                <a:solidFill>
                  <a:srgbClr val="0070C0"/>
                </a:solidFill>
              </a:rPr>
              <a:t>.</a:t>
            </a:r>
          </a:p>
          <a:p>
            <a:pPr marL="342900" indent="-342900" algn="just">
              <a:lnSpc>
                <a:spcPct val="150000"/>
              </a:lnSpc>
              <a:buFont typeface="Wingdings" panose="05000000000000000000" pitchFamily="2" charset="2"/>
              <a:buChar char="§"/>
            </a:pPr>
            <a:r>
              <a:rPr lang="en-IN" b="1" dirty="0">
                <a:solidFill>
                  <a:srgbClr val="0070C0"/>
                </a:solidFill>
              </a:rPr>
              <a:t>Real-time updates.</a:t>
            </a:r>
          </a:p>
        </p:txBody>
      </p:sp>
    </p:spTree>
    <p:extLst>
      <p:ext uri="{BB962C8B-B14F-4D97-AF65-F5344CB8AC3E}">
        <p14:creationId xmlns:p14="http://schemas.microsoft.com/office/powerpoint/2010/main" val="1894071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Features</a:t>
            </a:r>
            <a:endParaRPr lang="en-US" dirty="0" smtClean="0"/>
          </a:p>
        </p:txBody>
      </p:sp>
      <p:sp>
        <p:nvSpPr>
          <p:cNvPr id="3" name="Oval 55">
            <a:extLst>
              <a:ext uri="{FF2B5EF4-FFF2-40B4-BE49-F238E27FC236}">
                <a16:creationId xmlns:a16="http://schemas.microsoft.com/office/drawing/2014/main" xmlns="" id="{384B4F39-7ADC-4E69-9CE5-FF3A4A5D38B5}"/>
              </a:ext>
            </a:extLst>
          </p:cNvPr>
          <p:cNvSpPr/>
          <p:nvPr/>
        </p:nvSpPr>
        <p:spPr>
          <a:xfrm>
            <a:off x="4444723" y="2263361"/>
            <a:ext cx="3312368" cy="3312368"/>
          </a:xfrm>
          <a:prstGeom prst="ellipse">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prstClr val="white"/>
              </a:solidFill>
            </a:endParaRPr>
          </a:p>
        </p:txBody>
      </p:sp>
      <p:sp>
        <p:nvSpPr>
          <p:cNvPr id="4" name="Rectangle: Rounded Corners 30">
            <a:extLst>
              <a:ext uri="{FF2B5EF4-FFF2-40B4-BE49-F238E27FC236}">
                <a16:creationId xmlns:a16="http://schemas.microsoft.com/office/drawing/2014/main" xmlns="" id="{7CB36C6F-8D8A-4C64-9AF3-7DC11B24383C}"/>
              </a:ext>
            </a:extLst>
          </p:cNvPr>
          <p:cNvSpPr/>
          <p:nvPr/>
        </p:nvSpPr>
        <p:spPr>
          <a:xfrm rot="19800000">
            <a:off x="5672137" y="1909763"/>
            <a:ext cx="866775" cy="3886200"/>
          </a:xfrm>
          <a:prstGeom prst="roundRect">
            <a:avLst>
              <a:gd name="adj" fmla="val 50000"/>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Rounded Corners 31">
            <a:extLst>
              <a:ext uri="{FF2B5EF4-FFF2-40B4-BE49-F238E27FC236}">
                <a16:creationId xmlns:a16="http://schemas.microsoft.com/office/drawing/2014/main" xmlns="" id="{72ECF39A-B1E9-4B4B-824A-829256284EDD}"/>
              </a:ext>
            </a:extLst>
          </p:cNvPr>
          <p:cNvSpPr/>
          <p:nvPr/>
        </p:nvSpPr>
        <p:spPr>
          <a:xfrm rot="1800000">
            <a:off x="5672137" y="1909763"/>
            <a:ext cx="866775" cy="3886200"/>
          </a:xfrm>
          <a:prstGeom prst="roundRect">
            <a:avLst>
              <a:gd name="adj"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Rounded Corners 32">
            <a:extLst>
              <a:ext uri="{FF2B5EF4-FFF2-40B4-BE49-F238E27FC236}">
                <a16:creationId xmlns:a16="http://schemas.microsoft.com/office/drawing/2014/main" xmlns="" id="{92471610-DAB0-422C-9BA1-9A84CC31339C}"/>
              </a:ext>
            </a:extLst>
          </p:cNvPr>
          <p:cNvSpPr/>
          <p:nvPr/>
        </p:nvSpPr>
        <p:spPr>
          <a:xfrm rot="5400000">
            <a:off x="5672137" y="1909763"/>
            <a:ext cx="866775" cy="3886200"/>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Oval 54">
            <a:extLst>
              <a:ext uri="{FF2B5EF4-FFF2-40B4-BE49-F238E27FC236}">
                <a16:creationId xmlns:a16="http://schemas.microsoft.com/office/drawing/2014/main" xmlns="" id="{ED793561-4F04-4D4C-99CA-F8870FD78C15}"/>
              </a:ext>
            </a:extLst>
          </p:cNvPr>
          <p:cNvSpPr/>
          <p:nvPr/>
        </p:nvSpPr>
        <p:spPr>
          <a:xfrm>
            <a:off x="5596081" y="3343420"/>
            <a:ext cx="1018886" cy="1018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prstClr val="white"/>
              </a:solidFill>
            </a:endParaRPr>
          </a:p>
        </p:txBody>
      </p:sp>
      <p:sp>
        <p:nvSpPr>
          <p:cNvPr id="8" name="Oval 1">
            <a:extLst>
              <a:ext uri="{FF2B5EF4-FFF2-40B4-BE49-F238E27FC236}">
                <a16:creationId xmlns:a16="http://schemas.microsoft.com/office/drawing/2014/main" xmlns="" id="{8A11EEF4-D9B7-41E1-A082-6EFFB256039D}"/>
              </a:ext>
            </a:extLst>
          </p:cNvPr>
          <p:cNvSpPr/>
          <p:nvPr/>
        </p:nvSpPr>
        <p:spPr>
          <a:xfrm>
            <a:off x="5930990" y="3611751"/>
            <a:ext cx="377324" cy="482224"/>
          </a:xfrm>
          <a:custGeom>
            <a:avLst/>
            <a:gdLst/>
            <a:ahLst/>
            <a:cxnLst/>
            <a:rect l="l" t="t" r="r" b="b"/>
            <a:pathLst>
              <a:path w="3089578" h="3948524">
                <a:moveTo>
                  <a:pt x="1577191" y="2534631"/>
                </a:moveTo>
                <a:cubicBezTo>
                  <a:pt x="1600260" y="2580258"/>
                  <a:pt x="1620550" y="2627771"/>
                  <a:pt x="1638571" y="2676770"/>
                </a:cubicBezTo>
                <a:cubicBezTo>
                  <a:pt x="1665604" y="2750272"/>
                  <a:pt x="1686580" y="2824535"/>
                  <a:pt x="1699962" y="2899355"/>
                </a:cubicBezTo>
                <a:cubicBezTo>
                  <a:pt x="1599246" y="2923383"/>
                  <a:pt x="1494142" y="2935731"/>
                  <a:pt x="1386154" y="2935731"/>
                </a:cubicBezTo>
                <a:cubicBezTo>
                  <a:pt x="1152606" y="2935731"/>
                  <a:pt x="932548" y="2877973"/>
                  <a:pt x="741468" y="2772376"/>
                </a:cubicBezTo>
                <a:cubicBezTo>
                  <a:pt x="1011030" y="2775448"/>
                  <a:pt x="1283962" y="2707404"/>
                  <a:pt x="1533669" y="2563236"/>
                </a:cubicBezTo>
                <a:close/>
                <a:moveTo>
                  <a:pt x="2052587" y="2076290"/>
                </a:moveTo>
                <a:lnTo>
                  <a:pt x="2486460" y="2390270"/>
                </a:lnTo>
                <a:cubicBezTo>
                  <a:pt x="2306935" y="2626648"/>
                  <a:pt x="2052846" y="2802967"/>
                  <a:pt x="1758751" y="2882997"/>
                </a:cubicBezTo>
                <a:cubicBezTo>
                  <a:pt x="1743929" y="2806841"/>
                  <a:pt x="1722412" y="2731080"/>
                  <a:pt x="1694828" y="2656080"/>
                </a:cubicBezTo>
                <a:cubicBezTo>
                  <a:pt x="1675201" y="2602712"/>
                  <a:pt x="1652984" y="2551041"/>
                  <a:pt x="1627394" y="2501634"/>
                </a:cubicBezTo>
                <a:cubicBezTo>
                  <a:pt x="1801061" y="2387414"/>
                  <a:pt x="1943549" y="2241665"/>
                  <a:pt x="2052587" y="2076290"/>
                </a:cubicBezTo>
                <a:close/>
                <a:moveTo>
                  <a:pt x="1139582" y="1999555"/>
                </a:moveTo>
                <a:cubicBezTo>
                  <a:pt x="1306309" y="2126071"/>
                  <a:pt x="1447225" y="2288761"/>
                  <a:pt x="1549205" y="2481403"/>
                </a:cubicBezTo>
                <a:cubicBezTo>
                  <a:pt x="1535041" y="2492857"/>
                  <a:pt x="1519482" y="2502212"/>
                  <a:pt x="1503698" y="2511325"/>
                </a:cubicBezTo>
                <a:cubicBezTo>
                  <a:pt x="1259400" y="2652371"/>
                  <a:pt x="991982" y="2717667"/>
                  <a:pt x="728342" y="2711842"/>
                </a:cubicBezTo>
                <a:close/>
                <a:moveTo>
                  <a:pt x="452452" y="1701750"/>
                </a:moveTo>
                <a:cubicBezTo>
                  <a:pt x="679412" y="1737820"/>
                  <a:pt x="894637" y="1825426"/>
                  <a:pt x="1081528" y="1956108"/>
                </a:cubicBezTo>
                <a:lnTo>
                  <a:pt x="659218" y="2687569"/>
                </a:lnTo>
                <a:cubicBezTo>
                  <a:pt x="518459" y="2459121"/>
                  <a:pt x="438479" y="2190549"/>
                  <a:pt x="438479" y="1903491"/>
                </a:cubicBezTo>
                <a:cubicBezTo>
                  <a:pt x="438479" y="1835071"/>
                  <a:pt x="443023" y="1767700"/>
                  <a:pt x="452452" y="1701750"/>
                </a:cubicBezTo>
                <a:close/>
                <a:moveTo>
                  <a:pt x="261512" y="1681084"/>
                </a:moveTo>
                <a:cubicBezTo>
                  <a:pt x="305712" y="1682782"/>
                  <a:pt x="349660" y="1686381"/>
                  <a:pt x="393224" y="1691972"/>
                </a:cubicBezTo>
                <a:cubicBezTo>
                  <a:pt x="383285" y="1761107"/>
                  <a:pt x="378479" y="1831743"/>
                  <a:pt x="378479" y="1903491"/>
                </a:cubicBezTo>
                <a:cubicBezTo>
                  <a:pt x="378479" y="2187947"/>
                  <a:pt x="454018" y="2454935"/>
                  <a:pt x="590367" y="2683463"/>
                </a:cubicBezTo>
                <a:cubicBezTo>
                  <a:pt x="269884" y="2459223"/>
                  <a:pt x="49324" y="2102418"/>
                  <a:pt x="8843" y="1692509"/>
                </a:cubicBezTo>
                <a:cubicBezTo>
                  <a:pt x="93426" y="1681463"/>
                  <a:pt x="177920" y="1677872"/>
                  <a:pt x="261512" y="1681084"/>
                </a:cubicBezTo>
                <a:close/>
                <a:moveTo>
                  <a:pt x="1377385" y="1587667"/>
                </a:moveTo>
                <a:lnTo>
                  <a:pt x="2004039" y="2041157"/>
                </a:lnTo>
                <a:cubicBezTo>
                  <a:pt x="1900325" y="2198920"/>
                  <a:pt x="1765025" y="2338183"/>
                  <a:pt x="1600256" y="2447836"/>
                </a:cubicBezTo>
                <a:cubicBezTo>
                  <a:pt x="1492338" y="2247701"/>
                  <a:pt x="1344592" y="2078527"/>
                  <a:pt x="1169099" y="1948429"/>
                </a:cubicBezTo>
                <a:close/>
                <a:moveTo>
                  <a:pt x="2732654" y="1228760"/>
                </a:moveTo>
                <a:cubicBezTo>
                  <a:pt x="2759348" y="1331346"/>
                  <a:pt x="2772308" y="1438948"/>
                  <a:pt x="2772308" y="1549577"/>
                </a:cubicBezTo>
                <a:cubicBezTo>
                  <a:pt x="2772308" y="1840243"/>
                  <a:pt x="2682844" y="2110013"/>
                  <a:pt x="2529583" y="2332602"/>
                </a:cubicBezTo>
                <a:lnTo>
                  <a:pt x="2092890" y="2016581"/>
                </a:lnTo>
                <a:cubicBezTo>
                  <a:pt x="2230825" y="1789240"/>
                  <a:pt x="2309592" y="1530003"/>
                  <a:pt x="2320039" y="1264175"/>
                </a:cubicBezTo>
                <a:lnTo>
                  <a:pt x="2389537" y="1266895"/>
                </a:lnTo>
                <a:cubicBezTo>
                  <a:pt x="2507402" y="1266895"/>
                  <a:pt x="2622268" y="1253926"/>
                  <a:pt x="2732654" y="1228760"/>
                </a:cubicBezTo>
                <a:close/>
                <a:moveTo>
                  <a:pt x="1664916" y="1089650"/>
                </a:moveTo>
                <a:cubicBezTo>
                  <a:pt x="1845595" y="1184363"/>
                  <a:pt x="2046890" y="1244270"/>
                  <a:pt x="2260099" y="1261471"/>
                </a:cubicBezTo>
                <a:cubicBezTo>
                  <a:pt x="2250158" y="1515636"/>
                  <a:pt x="2175203" y="1763501"/>
                  <a:pt x="2043969" y="1981178"/>
                </a:cubicBezTo>
                <a:lnTo>
                  <a:pt x="1413577" y="1524982"/>
                </a:lnTo>
                <a:close/>
                <a:moveTo>
                  <a:pt x="680960" y="1083685"/>
                </a:moveTo>
                <a:lnTo>
                  <a:pt x="1318747" y="1545232"/>
                </a:lnTo>
                <a:lnTo>
                  <a:pt x="1111155" y="1904792"/>
                </a:lnTo>
                <a:cubicBezTo>
                  <a:pt x="918428" y="1769631"/>
                  <a:pt x="696224" y="1679424"/>
                  <a:pt x="462059" y="1641518"/>
                </a:cubicBezTo>
                <a:cubicBezTo>
                  <a:pt x="496612" y="1438804"/>
                  <a:pt x="572568" y="1250029"/>
                  <a:pt x="680960" y="1083685"/>
                </a:cubicBezTo>
                <a:close/>
                <a:moveTo>
                  <a:pt x="242727" y="766549"/>
                </a:moveTo>
                <a:lnTo>
                  <a:pt x="632258" y="1048441"/>
                </a:lnTo>
                <a:cubicBezTo>
                  <a:pt x="518469" y="1222389"/>
                  <a:pt x="438796" y="1420030"/>
                  <a:pt x="402762" y="1632349"/>
                </a:cubicBezTo>
                <a:cubicBezTo>
                  <a:pt x="359225" y="1626292"/>
                  <a:pt x="315271" y="1622499"/>
                  <a:pt x="271067" y="1620532"/>
                </a:cubicBezTo>
                <a:cubicBezTo>
                  <a:pt x="225427" y="1618500"/>
                  <a:pt x="179520" y="1618416"/>
                  <a:pt x="133488" y="1620508"/>
                </a:cubicBezTo>
                <a:lnTo>
                  <a:pt x="5137" y="1632614"/>
                </a:lnTo>
                <a:cubicBezTo>
                  <a:pt x="826" y="1605249"/>
                  <a:pt x="0" y="1577510"/>
                  <a:pt x="0" y="1549577"/>
                </a:cubicBezTo>
                <a:cubicBezTo>
                  <a:pt x="0" y="1258910"/>
                  <a:pt x="89466" y="989139"/>
                  <a:pt x="242727" y="766549"/>
                </a:cubicBezTo>
                <a:close/>
                <a:moveTo>
                  <a:pt x="1127746" y="632595"/>
                </a:moveTo>
                <a:cubicBezTo>
                  <a:pt x="1254584" y="804561"/>
                  <a:pt x="1416250" y="948423"/>
                  <a:pt x="1601732" y="1055087"/>
                </a:cubicBezTo>
                <a:lnTo>
                  <a:pt x="1354938" y="1482547"/>
                </a:lnTo>
                <a:lnTo>
                  <a:pt x="721206" y="1023934"/>
                </a:lnTo>
                <a:cubicBezTo>
                  <a:pt x="830725" y="869583"/>
                  <a:pt x="968470" y="736352"/>
                  <a:pt x="1127746" y="632595"/>
                </a:cubicBezTo>
                <a:close/>
                <a:moveTo>
                  <a:pt x="2056151" y="412010"/>
                </a:moveTo>
                <a:cubicBezTo>
                  <a:pt x="2199973" y="661365"/>
                  <a:pt x="2266926" y="933808"/>
                  <a:pt x="2263622" y="1201511"/>
                </a:cubicBezTo>
                <a:cubicBezTo>
                  <a:pt x="2060023" y="1184945"/>
                  <a:pt x="1867741" y="1127838"/>
                  <a:pt x="1695314" y="1036999"/>
                </a:cubicBezTo>
                <a:close/>
                <a:moveTo>
                  <a:pt x="1982657" y="375337"/>
                </a:moveTo>
                <a:lnTo>
                  <a:pt x="1993863" y="375897"/>
                </a:lnTo>
                <a:lnTo>
                  <a:pt x="1633466" y="1000123"/>
                </a:lnTo>
                <a:cubicBezTo>
                  <a:pt x="1455017" y="901534"/>
                  <a:pt x="1300774" y="764825"/>
                  <a:pt x="1179049" y="601671"/>
                </a:cubicBezTo>
                <a:cubicBezTo>
                  <a:pt x="1411929" y="457216"/>
                  <a:pt x="1687631" y="375337"/>
                  <a:pt x="1982657" y="375337"/>
                </a:cubicBezTo>
                <a:close/>
                <a:moveTo>
                  <a:pt x="2095987" y="363057"/>
                </a:moveTo>
                <a:cubicBezTo>
                  <a:pt x="2395304" y="539294"/>
                  <a:pt x="2620948" y="826020"/>
                  <a:pt x="2717783" y="1167380"/>
                </a:cubicBezTo>
                <a:cubicBezTo>
                  <a:pt x="2612640" y="1194505"/>
                  <a:pt x="2502521" y="1206895"/>
                  <a:pt x="2389537" y="1206895"/>
                </a:cubicBezTo>
                <a:cubicBezTo>
                  <a:pt x="2367426" y="1206895"/>
                  <a:pt x="2345424" y="1206421"/>
                  <a:pt x="2323592" y="1204315"/>
                </a:cubicBezTo>
                <a:cubicBezTo>
                  <a:pt x="2327421" y="925237"/>
                  <a:pt x="2257794" y="641150"/>
                  <a:pt x="2107741" y="381251"/>
                </a:cubicBezTo>
                <a:close/>
                <a:moveTo>
                  <a:pt x="2029789" y="322492"/>
                </a:moveTo>
                <a:lnTo>
                  <a:pt x="2054623" y="337710"/>
                </a:lnTo>
                <a:lnTo>
                  <a:pt x="2029408" y="323152"/>
                </a:lnTo>
                <a:close/>
                <a:moveTo>
                  <a:pt x="912141" y="248224"/>
                </a:moveTo>
                <a:cubicBezTo>
                  <a:pt x="958447" y="368281"/>
                  <a:pt x="1018736" y="481253"/>
                  <a:pt x="1094337" y="582792"/>
                </a:cubicBezTo>
                <a:cubicBezTo>
                  <a:pt x="929178" y="690492"/>
                  <a:pt x="786304" y="828699"/>
                  <a:pt x="672648" y="988795"/>
                </a:cubicBezTo>
                <a:lnTo>
                  <a:pt x="285851" y="708881"/>
                </a:lnTo>
                <a:cubicBezTo>
                  <a:pt x="444368" y="500166"/>
                  <a:pt x="661017" y="338275"/>
                  <a:pt x="912141" y="248224"/>
                </a:cubicBezTo>
                <a:close/>
                <a:moveTo>
                  <a:pt x="921424" y="244149"/>
                </a:moveTo>
                <a:cubicBezTo>
                  <a:pt x="918244" y="245273"/>
                  <a:pt x="915069" y="246407"/>
                  <a:pt x="912141" y="248224"/>
                </a:cubicBezTo>
                <a:lnTo>
                  <a:pt x="911892" y="247682"/>
                </a:lnTo>
                <a:close/>
                <a:moveTo>
                  <a:pt x="1386154" y="163423"/>
                </a:moveTo>
                <a:cubicBezTo>
                  <a:pt x="1614231" y="163423"/>
                  <a:pt x="1829441" y="218507"/>
                  <a:pt x="2018673" y="317138"/>
                </a:cubicBezTo>
                <a:lnTo>
                  <a:pt x="1982657" y="315337"/>
                </a:lnTo>
                <a:cubicBezTo>
                  <a:pt x="1675242" y="315337"/>
                  <a:pt x="1388023" y="400945"/>
                  <a:pt x="1145621" y="551885"/>
                </a:cubicBezTo>
                <a:cubicBezTo>
                  <a:pt x="1072517" y="454117"/>
                  <a:pt x="1014123" y="345308"/>
                  <a:pt x="969283" y="229609"/>
                </a:cubicBezTo>
                <a:cubicBezTo>
                  <a:pt x="1100345" y="185848"/>
                  <a:pt x="1240631" y="163423"/>
                  <a:pt x="1386154" y="163423"/>
                </a:cubicBezTo>
                <a:close/>
                <a:moveTo>
                  <a:pt x="2202811" y="0"/>
                </a:moveTo>
                <a:cubicBezTo>
                  <a:pt x="2296878" y="0"/>
                  <a:pt x="2373135" y="76257"/>
                  <a:pt x="2373135" y="170324"/>
                </a:cubicBezTo>
                <a:lnTo>
                  <a:pt x="2371793" y="176970"/>
                </a:lnTo>
                <a:cubicBezTo>
                  <a:pt x="2815625" y="490103"/>
                  <a:pt x="3086467" y="1002141"/>
                  <a:pt x="3089552" y="1556712"/>
                </a:cubicBezTo>
                <a:cubicBezTo>
                  <a:pt x="3093041" y="2183714"/>
                  <a:pt x="2753654" y="2763878"/>
                  <a:pt x="2205423" y="3068085"/>
                </a:cubicBezTo>
                <a:cubicBezTo>
                  <a:pt x="1971426" y="3197927"/>
                  <a:pt x="1715508" y="3268558"/>
                  <a:pt x="1458156" y="3280032"/>
                </a:cubicBezTo>
                <a:lnTo>
                  <a:pt x="1458156" y="3717573"/>
                </a:lnTo>
                <a:cubicBezTo>
                  <a:pt x="1465957" y="3717019"/>
                  <a:pt x="1473725" y="3717281"/>
                  <a:pt x="1481481" y="3717568"/>
                </a:cubicBezTo>
                <a:cubicBezTo>
                  <a:pt x="1923607" y="3733970"/>
                  <a:pt x="2251415" y="3830277"/>
                  <a:pt x="2251415" y="3943768"/>
                </a:cubicBezTo>
                <a:cubicBezTo>
                  <a:pt x="1651480" y="3945353"/>
                  <a:pt x="1051545" y="3946939"/>
                  <a:pt x="451610" y="3948524"/>
                </a:cubicBezTo>
                <a:cubicBezTo>
                  <a:pt x="442274" y="3834573"/>
                  <a:pt x="764658" y="3736482"/>
                  <a:pt x="1206140" y="3718471"/>
                </a:cubicBezTo>
                <a:lnTo>
                  <a:pt x="1206140" y="3273841"/>
                </a:lnTo>
                <a:cubicBezTo>
                  <a:pt x="998502" y="3252747"/>
                  <a:pt x="794352" y="3193323"/>
                  <a:pt x="605303" y="3094648"/>
                </a:cubicBezTo>
                <a:cubicBezTo>
                  <a:pt x="588033" y="3102602"/>
                  <a:pt x="568822" y="3106055"/>
                  <a:pt x="548803" y="3106055"/>
                </a:cubicBezTo>
                <a:cubicBezTo>
                  <a:pt x="454736" y="3106055"/>
                  <a:pt x="378479" y="3029798"/>
                  <a:pt x="378479" y="2935731"/>
                </a:cubicBezTo>
                <a:cubicBezTo>
                  <a:pt x="378479" y="2841664"/>
                  <a:pt x="454736" y="2765407"/>
                  <a:pt x="548803" y="2765407"/>
                </a:cubicBezTo>
                <a:cubicBezTo>
                  <a:pt x="631450" y="2765407"/>
                  <a:pt x="700349" y="2824273"/>
                  <a:pt x="712524" y="2903026"/>
                </a:cubicBezTo>
                <a:cubicBezTo>
                  <a:pt x="1146122" y="3125175"/>
                  <a:pt x="1666433" y="3117589"/>
                  <a:pt x="2100302" y="2876433"/>
                </a:cubicBezTo>
                <a:cubicBezTo>
                  <a:pt x="2577849" y="2611000"/>
                  <a:pt x="2873628" y="2105370"/>
                  <a:pt x="2870976" y="1558985"/>
                </a:cubicBezTo>
                <a:cubicBezTo>
                  <a:pt x="2868571" y="1063676"/>
                  <a:pt x="2621309" y="607288"/>
                  <a:pt x="2216854" y="337813"/>
                </a:cubicBezTo>
                <a:cubicBezTo>
                  <a:pt x="2212348" y="340450"/>
                  <a:pt x="2207603" y="340648"/>
                  <a:pt x="2202811" y="340648"/>
                </a:cubicBezTo>
                <a:cubicBezTo>
                  <a:pt x="2108744" y="340648"/>
                  <a:pt x="2032487" y="264391"/>
                  <a:pt x="2032487" y="170324"/>
                </a:cubicBezTo>
                <a:cubicBezTo>
                  <a:pt x="2032487" y="76257"/>
                  <a:pt x="2108744" y="0"/>
                  <a:pt x="22028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prstClr val="white"/>
              </a:solidFill>
            </a:endParaRPr>
          </a:p>
        </p:txBody>
      </p:sp>
      <p:sp>
        <p:nvSpPr>
          <p:cNvPr id="9" name="TextBox 8">
            <a:extLst>
              <a:ext uri="{FF2B5EF4-FFF2-40B4-BE49-F238E27FC236}">
                <a16:creationId xmlns:a16="http://schemas.microsoft.com/office/drawing/2014/main" xmlns="" id="{72AFEA9F-7865-41C5-B393-4F1AB27F4E74}"/>
              </a:ext>
            </a:extLst>
          </p:cNvPr>
          <p:cNvSpPr txBox="1"/>
          <p:nvPr/>
        </p:nvSpPr>
        <p:spPr>
          <a:xfrm rot="3670087">
            <a:off x="4861750" y="2575776"/>
            <a:ext cx="1405636" cy="584775"/>
          </a:xfrm>
          <a:prstGeom prst="rect">
            <a:avLst/>
          </a:prstGeom>
          <a:noFill/>
        </p:spPr>
        <p:txBody>
          <a:bodyPr wrap="square" rtlCol="0">
            <a:spAutoFit/>
          </a:bodyPr>
          <a:lstStyle/>
          <a:p>
            <a:pPr algn="ctr"/>
            <a:r>
              <a:rPr lang="en-US" altLang="ko-KR" sz="1600" b="1" dirty="0">
                <a:solidFill>
                  <a:prstClr val="white"/>
                </a:solidFill>
              </a:rPr>
              <a:t>Real-time Tracking</a:t>
            </a:r>
          </a:p>
        </p:txBody>
      </p:sp>
      <p:sp>
        <p:nvSpPr>
          <p:cNvPr id="10" name="TextBox 9">
            <a:extLst>
              <a:ext uri="{FF2B5EF4-FFF2-40B4-BE49-F238E27FC236}">
                <a16:creationId xmlns:a16="http://schemas.microsoft.com/office/drawing/2014/main" xmlns="" id="{86039166-882D-4D95-B9FC-138CF2564A2D}"/>
              </a:ext>
            </a:extLst>
          </p:cNvPr>
          <p:cNvSpPr txBox="1"/>
          <p:nvPr/>
        </p:nvSpPr>
        <p:spPr>
          <a:xfrm rot="3670087">
            <a:off x="5912070" y="4596582"/>
            <a:ext cx="1405636" cy="584775"/>
          </a:xfrm>
          <a:prstGeom prst="rect">
            <a:avLst/>
          </a:prstGeom>
          <a:noFill/>
        </p:spPr>
        <p:txBody>
          <a:bodyPr wrap="square" rtlCol="0">
            <a:spAutoFit/>
          </a:bodyPr>
          <a:lstStyle/>
          <a:p>
            <a:pPr algn="ctr"/>
            <a:r>
              <a:rPr lang="en-US" altLang="ko-KR" sz="1600" b="1" dirty="0">
                <a:solidFill>
                  <a:prstClr val="white"/>
                </a:solidFill>
              </a:rPr>
              <a:t>Transaction History</a:t>
            </a:r>
          </a:p>
        </p:txBody>
      </p:sp>
      <p:sp>
        <p:nvSpPr>
          <p:cNvPr id="11" name="TextBox 10">
            <a:extLst>
              <a:ext uri="{FF2B5EF4-FFF2-40B4-BE49-F238E27FC236}">
                <a16:creationId xmlns:a16="http://schemas.microsoft.com/office/drawing/2014/main" xmlns="" id="{D5B64134-C360-4D00-BFC5-B42CC6147D9C}"/>
              </a:ext>
            </a:extLst>
          </p:cNvPr>
          <p:cNvSpPr txBox="1"/>
          <p:nvPr/>
        </p:nvSpPr>
        <p:spPr>
          <a:xfrm rot="18136125">
            <a:off x="5985593" y="2571399"/>
            <a:ext cx="1405636" cy="523220"/>
          </a:xfrm>
          <a:prstGeom prst="rect">
            <a:avLst/>
          </a:prstGeom>
          <a:noFill/>
        </p:spPr>
        <p:txBody>
          <a:bodyPr wrap="square" rtlCol="0">
            <a:spAutoFit/>
          </a:bodyPr>
          <a:lstStyle/>
          <a:p>
            <a:pPr algn="ctr"/>
            <a:r>
              <a:rPr lang="en-US" altLang="ko-KR" sz="1400" b="1" dirty="0">
                <a:solidFill>
                  <a:prstClr val="white"/>
                </a:solidFill>
              </a:rPr>
              <a:t>Patient Registration</a:t>
            </a:r>
            <a:endParaRPr lang="ko-KR" altLang="en-US" sz="1400" b="1" dirty="0">
              <a:solidFill>
                <a:prstClr val="white"/>
              </a:solidFill>
            </a:endParaRPr>
          </a:p>
        </p:txBody>
      </p:sp>
      <p:sp>
        <p:nvSpPr>
          <p:cNvPr id="12" name="TextBox 11">
            <a:extLst>
              <a:ext uri="{FF2B5EF4-FFF2-40B4-BE49-F238E27FC236}">
                <a16:creationId xmlns:a16="http://schemas.microsoft.com/office/drawing/2014/main" xmlns="" id="{7D166859-A54C-4387-8BC6-478CE5DE8BCB}"/>
              </a:ext>
            </a:extLst>
          </p:cNvPr>
          <p:cNvSpPr txBox="1"/>
          <p:nvPr/>
        </p:nvSpPr>
        <p:spPr>
          <a:xfrm rot="18136125">
            <a:off x="4824594" y="4545017"/>
            <a:ext cx="1405636" cy="584775"/>
          </a:xfrm>
          <a:prstGeom prst="rect">
            <a:avLst/>
          </a:prstGeom>
          <a:noFill/>
        </p:spPr>
        <p:txBody>
          <a:bodyPr wrap="square" rtlCol="0">
            <a:spAutoFit/>
          </a:bodyPr>
          <a:lstStyle/>
          <a:p>
            <a:pPr algn="ctr"/>
            <a:r>
              <a:rPr lang="en-US" altLang="ko-KR" sz="1600" b="1" dirty="0">
                <a:solidFill>
                  <a:prstClr val="white"/>
                </a:solidFill>
              </a:rPr>
              <a:t>Automatic Reordering</a:t>
            </a:r>
          </a:p>
        </p:txBody>
      </p:sp>
      <p:sp>
        <p:nvSpPr>
          <p:cNvPr id="13" name="TextBox 12">
            <a:extLst>
              <a:ext uri="{FF2B5EF4-FFF2-40B4-BE49-F238E27FC236}">
                <a16:creationId xmlns:a16="http://schemas.microsoft.com/office/drawing/2014/main" xmlns="" id="{A9F59572-3E53-4F99-8292-66977D8B7946}"/>
              </a:ext>
            </a:extLst>
          </p:cNvPr>
          <p:cNvSpPr txBox="1"/>
          <p:nvPr/>
        </p:nvSpPr>
        <p:spPr>
          <a:xfrm>
            <a:off x="6582124" y="3566734"/>
            <a:ext cx="1405636" cy="584775"/>
          </a:xfrm>
          <a:prstGeom prst="rect">
            <a:avLst/>
          </a:prstGeom>
          <a:noFill/>
        </p:spPr>
        <p:txBody>
          <a:bodyPr wrap="square" rtlCol="0">
            <a:spAutoFit/>
          </a:bodyPr>
          <a:lstStyle/>
          <a:p>
            <a:pPr algn="ctr"/>
            <a:r>
              <a:rPr lang="en-US" altLang="ko-KR" sz="1600" b="1" dirty="0">
                <a:solidFill>
                  <a:prstClr val="white"/>
                </a:solidFill>
              </a:rPr>
              <a:t>Patient Billing</a:t>
            </a:r>
          </a:p>
        </p:txBody>
      </p:sp>
      <p:sp>
        <p:nvSpPr>
          <p:cNvPr id="14" name="TextBox 13">
            <a:extLst>
              <a:ext uri="{FF2B5EF4-FFF2-40B4-BE49-F238E27FC236}">
                <a16:creationId xmlns:a16="http://schemas.microsoft.com/office/drawing/2014/main" xmlns="" id="{DC402E5F-4FA1-4A88-A425-5F4D47555DD6}"/>
              </a:ext>
            </a:extLst>
          </p:cNvPr>
          <p:cNvSpPr txBox="1"/>
          <p:nvPr/>
        </p:nvSpPr>
        <p:spPr>
          <a:xfrm>
            <a:off x="4167975" y="3683533"/>
            <a:ext cx="1405636" cy="461665"/>
          </a:xfrm>
          <a:prstGeom prst="rect">
            <a:avLst/>
          </a:prstGeom>
          <a:noFill/>
        </p:spPr>
        <p:txBody>
          <a:bodyPr wrap="square" rtlCol="0">
            <a:spAutoFit/>
          </a:bodyPr>
          <a:lstStyle/>
          <a:p>
            <a:pPr algn="ctr"/>
            <a:r>
              <a:rPr lang="en-US" altLang="ko-KR" sz="1200" b="1" dirty="0">
                <a:solidFill>
                  <a:prstClr val="white"/>
                </a:solidFill>
              </a:rPr>
              <a:t>Batch and Expiry Tracking</a:t>
            </a:r>
            <a:endParaRPr lang="en-US" altLang="ko-KR" sz="1200" b="1" dirty="0">
              <a:solidFill>
                <a:prstClr val="white"/>
              </a:solidFill>
            </a:endParaRPr>
          </a:p>
        </p:txBody>
      </p:sp>
      <p:grpSp>
        <p:nvGrpSpPr>
          <p:cNvPr id="15" name="Group 63">
            <a:extLst>
              <a:ext uri="{FF2B5EF4-FFF2-40B4-BE49-F238E27FC236}">
                <a16:creationId xmlns:a16="http://schemas.microsoft.com/office/drawing/2014/main" xmlns="" id="{50FAE6DC-4CE6-441E-ADA1-922A39D3B6A3}"/>
              </a:ext>
            </a:extLst>
          </p:cNvPr>
          <p:cNvGrpSpPr/>
          <p:nvPr/>
        </p:nvGrpSpPr>
        <p:grpSpPr>
          <a:xfrm>
            <a:off x="7963744" y="1715669"/>
            <a:ext cx="2827389" cy="918329"/>
            <a:chOff x="6457218" y="1772816"/>
            <a:chExt cx="2291246" cy="918329"/>
          </a:xfrm>
        </p:grpSpPr>
        <p:sp>
          <p:nvSpPr>
            <p:cNvPr id="16" name="TextBox 15">
              <a:extLst>
                <a:ext uri="{FF2B5EF4-FFF2-40B4-BE49-F238E27FC236}">
                  <a16:creationId xmlns:a16="http://schemas.microsoft.com/office/drawing/2014/main" xmlns="" id="{533DECA1-45ED-44B9-82CF-E62F28D1135D}"/>
                </a:ext>
              </a:extLst>
            </p:cNvPr>
            <p:cNvSpPr txBox="1"/>
            <p:nvPr/>
          </p:nvSpPr>
          <p:spPr>
            <a:xfrm>
              <a:off x="6457218" y="1772816"/>
              <a:ext cx="2291246" cy="307777"/>
            </a:xfrm>
            <a:prstGeom prst="rect">
              <a:avLst/>
            </a:prstGeom>
            <a:noFill/>
          </p:spPr>
          <p:txBody>
            <a:bodyPr wrap="square" rtlCol="0">
              <a:spAutoFit/>
            </a:bodyPr>
            <a:lstStyle/>
            <a:p>
              <a:r>
                <a:rPr lang="en-IN" sz="1400" b="1" dirty="0">
                  <a:solidFill>
                    <a:srgbClr val="7178FF"/>
                  </a:solidFill>
                </a:rPr>
                <a:t>Patient Registration</a:t>
              </a:r>
              <a:endParaRPr lang="ko-KR" altLang="en-US" sz="1400" b="1" dirty="0">
                <a:solidFill>
                  <a:srgbClr val="7178FF"/>
                </a:solidFill>
                <a:cs typeface="Arial" pitchFamily="34" charset="0"/>
              </a:endParaRPr>
            </a:p>
          </p:txBody>
        </p:sp>
        <p:sp>
          <p:nvSpPr>
            <p:cNvPr id="17" name="TextBox 16">
              <a:extLst>
                <a:ext uri="{FF2B5EF4-FFF2-40B4-BE49-F238E27FC236}">
                  <a16:creationId xmlns:a16="http://schemas.microsoft.com/office/drawing/2014/main" xmlns="" id="{68E01373-5A0F-44FF-B720-0094F46E910E}"/>
                </a:ext>
              </a:extLst>
            </p:cNvPr>
            <p:cNvSpPr txBox="1"/>
            <p:nvPr/>
          </p:nvSpPr>
          <p:spPr>
            <a:xfrm>
              <a:off x="6457218" y="2044814"/>
              <a:ext cx="2291246" cy="646331"/>
            </a:xfrm>
            <a:prstGeom prst="rect">
              <a:avLst/>
            </a:prstGeom>
            <a:noFill/>
          </p:spPr>
          <p:txBody>
            <a:bodyPr wrap="square" rtlCol="0">
              <a:spAutoFit/>
            </a:bodyPr>
            <a:lstStyle/>
            <a:p>
              <a:r>
                <a:rPr lang="en-US" sz="1200" dirty="0"/>
                <a:t>Capture and manage patient demographic information, including name, date of </a:t>
              </a:r>
              <a:r>
                <a:rPr lang="en-US" sz="1200" dirty="0" smtClean="0"/>
                <a:t>birth and contact details</a:t>
              </a:r>
              <a:r>
                <a:rPr lang="en-US" sz="1200" dirty="0"/>
                <a:t>.</a:t>
              </a:r>
              <a:endParaRPr lang="ko-KR" altLang="en-US" sz="1200" dirty="0">
                <a:solidFill>
                  <a:prstClr val="black">
                    <a:lumMod val="75000"/>
                    <a:lumOff val="25000"/>
                  </a:prstClr>
                </a:solidFill>
                <a:cs typeface="Arial" pitchFamily="34" charset="0"/>
              </a:endParaRPr>
            </a:p>
          </p:txBody>
        </p:sp>
      </p:grpSp>
      <p:grpSp>
        <p:nvGrpSpPr>
          <p:cNvPr id="18" name="Group 66">
            <a:extLst>
              <a:ext uri="{FF2B5EF4-FFF2-40B4-BE49-F238E27FC236}">
                <a16:creationId xmlns:a16="http://schemas.microsoft.com/office/drawing/2014/main" xmlns="" id="{DEB5E695-9952-4A9F-9F59-4E3BCF5E5716}"/>
              </a:ext>
            </a:extLst>
          </p:cNvPr>
          <p:cNvGrpSpPr/>
          <p:nvPr/>
        </p:nvGrpSpPr>
        <p:grpSpPr>
          <a:xfrm>
            <a:off x="8561169" y="3369153"/>
            <a:ext cx="2827389" cy="918329"/>
            <a:chOff x="6889266" y="3284984"/>
            <a:chExt cx="1998238" cy="918329"/>
          </a:xfrm>
        </p:grpSpPr>
        <p:sp>
          <p:nvSpPr>
            <p:cNvPr id="19" name="TextBox 18">
              <a:extLst>
                <a:ext uri="{FF2B5EF4-FFF2-40B4-BE49-F238E27FC236}">
                  <a16:creationId xmlns:a16="http://schemas.microsoft.com/office/drawing/2014/main" xmlns="" id="{71FDFDCF-F3FF-454B-AEF1-B55EE59F2EEB}"/>
                </a:ext>
              </a:extLst>
            </p:cNvPr>
            <p:cNvSpPr txBox="1"/>
            <p:nvPr/>
          </p:nvSpPr>
          <p:spPr>
            <a:xfrm>
              <a:off x="6889266" y="3284984"/>
              <a:ext cx="1998238" cy="307777"/>
            </a:xfrm>
            <a:prstGeom prst="rect">
              <a:avLst/>
            </a:prstGeom>
            <a:noFill/>
          </p:spPr>
          <p:txBody>
            <a:bodyPr wrap="square" rtlCol="0">
              <a:spAutoFit/>
            </a:bodyPr>
            <a:lstStyle/>
            <a:p>
              <a:r>
                <a:rPr lang="en-US" altLang="ko-KR" sz="1400" b="1" dirty="0">
                  <a:solidFill>
                    <a:srgbClr val="BDA0FF"/>
                  </a:solidFill>
                  <a:cs typeface="Arial" pitchFamily="34" charset="0"/>
                </a:rPr>
                <a:t>Patient </a:t>
              </a:r>
              <a:r>
                <a:rPr lang="en-US" altLang="ko-KR" sz="1400" b="1" dirty="0" smtClean="0">
                  <a:solidFill>
                    <a:srgbClr val="BDA0FF"/>
                  </a:solidFill>
                  <a:cs typeface="Arial" pitchFamily="34" charset="0"/>
                </a:rPr>
                <a:t>Billing</a:t>
              </a:r>
              <a:endParaRPr lang="ko-KR" altLang="en-US" sz="1400" b="1" dirty="0">
                <a:solidFill>
                  <a:srgbClr val="BDA0FF"/>
                </a:solidFill>
                <a:cs typeface="Arial" pitchFamily="34" charset="0"/>
              </a:endParaRPr>
            </a:p>
          </p:txBody>
        </p:sp>
        <p:sp>
          <p:nvSpPr>
            <p:cNvPr id="20" name="TextBox 19">
              <a:extLst>
                <a:ext uri="{FF2B5EF4-FFF2-40B4-BE49-F238E27FC236}">
                  <a16:creationId xmlns:a16="http://schemas.microsoft.com/office/drawing/2014/main" xmlns="" id="{6D65914C-721F-4ACD-AE58-3C97D6A42E39}"/>
                </a:ext>
              </a:extLst>
            </p:cNvPr>
            <p:cNvSpPr txBox="1"/>
            <p:nvPr/>
          </p:nvSpPr>
          <p:spPr>
            <a:xfrm>
              <a:off x="6889266" y="3556982"/>
              <a:ext cx="1998238" cy="646331"/>
            </a:xfrm>
            <a:prstGeom prst="rect">
              <a:avLst/>
            </a:prstGeom>
            <a:noFill/>
          </p:spPr>
          <p:txBody>
            <a:bodyPr wrap="square" rtlCol="0">
              <a:spAutoFit/>
            </a:bodyPr>
            <a:lstStyle/>
            <a:p>
              <a:r>
                <a:rPr lang="en-US" sz="1200" dirty="0"/>
                <a:t>T</a:t>
              </a:r>
              <a:r>
                <a:rPr lang="en-US" sz="1200" dirty="0" smtClean="0"/>
                <a:t>est </a:t>
              </a:r>
              <a:r>
                <a:rPr lang="en-US" sz="1200" dirty="0"/>
                <a:t>results like blood tests, helping doctors understand and monitor a patient's health</a:t>
              </a:r>
              <a:r>
                <a:rPr lang="en-US" sz="1200" dirty="0" smtClean="0"/>
                <a:t>. </a:t>
              </a:r>
              <a:endParaRPr lang="en-US" sz="1200" dirty="0"/>
            </a:p>
          </p:txBody>
        </p:sp>
      </p:grpSp>
      <p:grpSp>
        <p:nvGrpSpPr>
          <p:cNvPr id="21" name="Group 69">
            <a:extLst>
              <a:ext uri="{FF2B5EF4-FFF2-40B4-BE49-F238E27FC236}">
                <a16:creationId xmlns:a16="http://schemas.microsoft.com/office/drawing/2014/main" xmlns="" id="{0E5260FE-F0C1-43B5-8ADC-A08972E1CAAE}"/>
              </a:ext>
            </a:extLst>
          </p:cNvPr>
          <p:cNvGrpSpPr/>
          <p:nvPr/>
        </p:nvGrpSpPr>
        <p:grpSpPr>
          <a:xfrm>
            <a:off x="8179767" y="5069881"/>
            <a:ext cx="3491301" cy="918329"/>
            <a:chOff x="6673242" y="5020022"/>
            <a:chExt cx="2291246" cy="918329"/>
          </a:xfrm>
        </p:grpSpPr>
        <p:sp>
          <p:nvSpPr>
            <p:cNvPr id="22" name="TextBox 21">
              <a:extLst>
                <a:ext uri="{FF2B5EF4-FFF2-40B4-BE49-F238E27FC236}">
                  <a16:creationId xmlns:a16="http://schemas.microsoft.com/office/drawing/2014/main" xmlns="" id="{F85AC986-3664-4F5C-AF2B-068639234096}"/>
                </a:ext>
              </a:extLst>
            </p:cNvPr>
            <p:cNvSpPr txBox="1"/>
            <p:nvPr/>
          </p:nvSpPr>
          <p:spPr>
            <a:xfrm>
              <a:off x="6673242" y="5020022"/>
              <a:ext cx="2291246" cy="307777"/>
            </a:xfrm>
            <a:prstGeom prst="rect">
              <a:avLst/>
            </a:prstGeom>
            <a:noFill/>
          </p:spPr>
          <p:txBody>
            <a:bodyPr wrap="square" rtlCol="0">
              <a:spAutoFit/>
            </a:bodyPr>
            <a:lstStyle/>
            <a:p>
              <a:r>
                <a:rPr lang="en-IN" sz="1400" b="1" dirty="0">
                  <a:solidFill>
                    <a:srgbClr val="AE88FF"/>
                  </a:solidFill>
                </a:rPr>
                <a:t>Transaction </a:t>
              </a:r>
              <a:r>
                <a:rPr lang="en-IN" sz="1400" b="1" dirty="0" smtClean="0">
                  <a:solidFill>
                    <a:srgbClr val="AE88FF"/>
                  </a:solidFill>
                </a:rPr>
                <a:t>History</a:t>
              </a:r>
              <a:endParaRPr lang="ko-KR" altLang="en-US" sz="1400" b="1" dirty="0">
                <a:solidFill>
                  <a:srgbClr val="AE88FF"/>
                </a:solidFill>
                <a:cs typeface="Arial" pitchFamily="34" charset="0"/>
              </a:endParaRPr>
            </a:p>
          </p:txBody>
        </p:sp>
        <p:sp>
          <p:nvSpPr>
            <p:cNvPr id="23" name="TextBox 22">
              <a:extLst>
                <a:ext uri="{FF2B5EF4-FFF2-40B4-BE49-F238E27FC236}">
                  <a16:creationId xmlns:a16="http://schemas.microsoft.com/office/drawing/2014/main" xmlns="" id="{B12CF168-A917-4782-BF0B-855CA89DB28F}"/>
                </a:ext>
              </a:extLst>
            </p:cNvPr>
            <p:cNvSpPr txBox="1"/>
            <p:nvPr/>
          </p:nvSpPr>
          <p:spPr>
            <a:xfrm>
              <a:off x="6673242" y="5292020"/>
              <a:ext cx="2291246" cy="646331"/>
            </a:xfrm>
            <a:prstGeom prst="rect">
              <a:avLst/>
            </a:prstGeom>
            <a:noFill/>
          </p:spPr>
          <p:txBody>
            <a:bodyPr wrap="square" rtlCol="0">
              <a:spAutoFit/>
            </a:bodyPr>
            <a:lstStyle/>
            <a:p>
              <a:r>
                <a:rPr lang="en-US" sz="1200" dirty="0"/>
                <a:t>Maintain a detailed audit trail of inventory movements, billing activities, and user actions for accountability and compliance purposes.</a:t>
              </a:r>
              <a:endParaRPr lang="ko-KR" altLang="en-US" sz="1200" dirty="0">
                <a:solidFill>
                  <a:prstClr val="black">
                    <a:lumMod val="75000"/>
                    <a:lumOff val="25000"/>
                  </a:prstClr>
                </a:solidFill>
                <a:cs typeface="Arial" pitchFamily="34" charset="0"/>
              </a:endParaRPr>
            </a:p>
          </p:txBody>
        </p:sp>
      </p:grpSp>
      <p:grpSp>
        <p:nvGrpSpPr>
          <p:cNvPr id="24" name="Group 72">
            <a:extLst>
              <a:ext uri="{FF2B5EF4-FFF2-40B4-BE49-F238E27FC236}">
                <a16:creationId xmlns:a16="http://schemas.microsoft.com/office/drawing/2014/main" xmlns="" id="{B07ED57E-D159-44AA-A44E-BC6ED3A68ED7}"/>
              </a:ext>
            </a:extLst>
          </p:cNvPr>
          <p:cNvGrpSpPr/>
          <p:nvPr/>
        </p:nvGrpSpPr>
        <p:grpSpPr>
          <a:xfrm>
            <a:off x="1475370" y="1692794"/>
            <a:ext cx="2789947" cy="918329"/>
            <a:chOff x="467544" y="1749941"/>
            <a:chExt cx="2291246" cy="918329"/>
          </a:xfrm>
        </p:grpSpPr>
        <p:sp>
          <p:nvSpPr>
            <p:cNvPr id="25" name="TextBox 24">
              <a:extLst>
                <a:ext uri="{FF2B5EF4-FFF2-40B4-BE49-F238E27FC236}">
                  <a16:creationId xmlns:a16="http://schemas.microsoft.com/office/drawing/2014/main" xmlns="" id="{046C91E3-DE6F-4F59-86E3-790E71126B1A}"/>
                </a:ext>
              </a:extLst>
            </p:cNvPr>
            <p:cNvSpPr txBox="1"/>
            <p:nvPr/>
          </p:nvSpPr>
          <p:spPr>
            <a:xfrm>
              <a:off x="467544" y="1749941"/>
              <a:ext cx="2221432" cy="307777"/>
            </a:xfrm>
            <a:prstGeom prst="rect">
              <a:avLst/>
            </a:prstGeom>
            <a:noFill/>
          </p:spPr>
          <p:txBody>
            <a:bodyPr wrap="square" rtlCol="0">
              <a:spAutoFit/>
            </a:bodyPr>
            <a:lstStyle/>
            <a:p>
              <a:pPr algn="r"/>
              <a:r>
                <a:rPr lang="en-IN" sz="1400" b="1" dirty="0">
                  <a:solidFill>
                    <a:srgbClr val="7178FF"/>
                  </a:solidFill>
                </a:rPr>
                <a:t>Real-time Tracking</a:t>
              </a:r>
              <a:endParaRPr lang="ko-KR" altLang="en-US" sz="1400" b="1" dirty="0">
                <a:solidFill>
                  <a:srgbClr val="7178FF"/>
                </a:solidFill>
                <a:cs typeface="Arial" pitchFamily="34" charset="0"/>
              </a:endParaRPr>
            </a:p>
          </p:txBody>
        </p:sp>
        <p:sp>
          <p:nvSpPr>
            <p:cNvPr id="26" name="TextBox 25">
              <a:extLst>
                <a:ext uri="{FF2B5EF4-FFF2-40B4-BE49-F238E27FC236}">
                  <a16:creationId xmlns:a16="http://schemas.microsoft.com/office/drawing/2014/main" xmlns="" id="{32F6B677-5D22-4D76-97B7-6D1860C7F719}"/>
                </a:ext>
              </a:extLst>
            </p:cNvPr>
            <p:cNvSpPr txBox="1"/>
            <p:nvPr/>
          </p:nvSpPr>
          <p:spPr>
            <a:xfrm>
              <a:off x="467544" y="2021939"/>
              <a:ext cx="2291246" cy="646331"/>
            </a:xfrm>
            <a:prstGeom prst="rect">
              <a:avLst/>
            </a:prstGeom>
            <a:noFill/>
          </p:spPr>
          <p:txBody>
            <a:bodyPr wrap="square" rtlCol="0">
              <a:spAutoFit/>
            </a:bodyPr>
            <a:lstStyle/>
            <a:p>
              <a:pPr algn="r"/>
              <a:r>
                <a:rPr lang="en-US" sz="1200" dirty="0"/>
                <a:t>Track inventory levels in real-time to ensure adequate stock levels and prevent </a:t>
              </a:r>
              <a:r>
                <a:rPr lang="en-US" sz="1200" dirty="0" err="1"/>
                <a:t>stockouts</a:t>
              </a:r>
              <a:r>
                <a:rPr lang="en-US" sz="1200" dirty="0"/>
                <a:t>.</a:t>
              </a:r>
              <a:endParaRPr lang="ko-KR" altLang="en-US" sz="1200" dirty="0">
                <a:solidFill>
                  <a:prstClr val="black">
                    <a:lumMod val="75000"/>
                    <a:lumOff val="25000"/>
                  </a:prstClr>
                </a:solidFill>
                <a:cs typeface="Arial" pitchFamily="34" charset="0"/>
              </a:endParaRPr>
            </a:p>
          </p:txBody>
        </p:sp>
      </p:grpSp>
      <p:grpSp>
        <p:nvGrpSpPr>
          <p:cNvPr id="27" name="Group 75">
            <a:extLst>
              <a:ext uri="{FF2B5EF4-FFF2-40B4-BE49-F238E27FC236}">
                <a16:creationId xmlns:a16="http://schemas.microsoft.com/office/drawing/2014/main" xmlns="" id="{EEC8B3F4-DC4B-4CE8-B3BC-C005B1881018}"/>
              </a:ext>
            </a:extLst>
          </p:cNvPr>
          <p:cNvGrpSpPr/>
          <p:nvPr/>
        </p:nvGrpSpPr>
        <p:grpSpPr>
          <a:xfrm>
            <a:off x="664153" y="3227837"/>
            <a:ext cx="2941459" cy="918329"/>
            <a:chOff x="142733" y="3314387"/>
            <a:chExt cx="2112001" cy="918329"/>
          </a:xfrm>
        </p:grpSpPr>
        <p:sp>
          <p:nvSpPr>
            <p:cNvPr id="28" name="TextBox 27">
              <a:extLst>
                <a:ext uri="{FF2B5EF4-FFF2-40B4-BE49-F238E27FC236}">
                  <a16:creationId xmlns:a16="http://schemas.microsoft.com/office/drawing/2014/main" xmlns="" id="{4736ED79-9C76-4AAA-851F-C722E94B068C}"/>
                </a:ext>
              </a:extLst>
            </p:cNvPr>
            <p:cNvSpPr txBox="1"/>
            <p:nvPr/>
          </p:nvSpPr>
          <p:spPr>
            <a:xfrm>
              <a:off x="142733" y="3314387"/>
              <a:ext cx="2042187" cy="307777"/>
            </a:xfrm>
            <a:prstGeom prst="rect">
              <a:avLst/>
            </a:prstGeom>
            <a:noFill/>
          </p:spPr>
          <p:txBody>
            <a:bodyPr wrap="square" rtlCol="0">
              <a:spAutoFit/>
            </a:bodyPr>
            <a:lstStyle/>
            <a:p>
              <a:pPr algn="r"/>
              <a:r>
                <a:rPr lang="en-IN" sz="1400" b="1" dirty="0">
                  <a:solidFill>
                    <a:srgbClr val="BDA0FF"/>
                  </a:solidFill>
                </a:rPr>
                <a:t>Batch and Expiry Tracking</a:t>
              </a:r>
              <a:endParaRPr lang="ko-KR" altLang="en-US" sz="1400" b="1" dirty="0">
                <a:solidFill>
                  <a:srgbClr val="BDA0FF"/>
                </a:solidFill>
                <a:cs typeface="Arial" pitchFamily="34" charset="0"/>
              </a:endParaRPr>
            </a:p>
          </p:txBody>
        </p:sp>
        <p:sp>
          <p:nvSpPr>
            <p:cNvPr id="29" name="TextBox 28">
              <a:extLst>
                <a:ext uri="{FF2B5EF4-FFF2-40B4-BE49-F238E27FC236}">
                  <a16:creationId xmlns:a16="http://schemas.microsoft.com/office/drawing/2014/main" xmlns="" id="{D70F0348-6559-46F7-B6FA-C2946A4900C5}"/>
                </a:ext>
              </a:extLst>
            </p:cNvPr>
            <p:cNvSpPr txBox="1"/>
            <p:nvPr/>
          </p:nvSpPr>
          <p:spPr>
            <a:xfrm>
              <a:off x="251520" y="3586385"/>
              <a:ext cx="2003214" cy="646331"/>
            </a:xfrm>
            <a:prstGeom prst="rect">
              <a:avLst/>
            </a:prstGeom>
            <a:noFill/>
          </p:spPr>
          <p:txBody>
            <a:bodyPr wrap="square" rtlCol="0">
              <a:spAutoFit/>
            </a:bodyPr>
            <a:lstStyle/>
            <a:p>
              <a:pPr algn="r"/>
              <a:r>
                <a:rPr lang="en-US" sz="1200" dirty="0"/>
                <a:t>Monitor batch numbers and expiration dates to prevent the use of expired items.</a:t>
              </a:r>
              <a:endParaRPr lang="ko-KR" altLang="en-US" sz="1200" dirty="0">
                <a:solidFill>
                  <a:prstClr val="black">
                    <a:lumMod val="75000"/>
                    <a:lumOff val="25000"/>
                  </a:prstClr>
                </a:solidFill>
                <a:cs typeface="Arial" pitchFamily="34" charset="0"/>
              </a:endParaRPr>
            </a:p>
          </p:txBody>
        </p:sp>
      </p:grpSp>
      <p:grpSp>
        <p:nvGrpSpPr>
          <p:cNvPr id="30" name="Group 78">
            <a:extLst>
              <a:ext uri="{FF2B5EF4-FFF2-40B4-BE49-F238E27FC236}">
                <a16:creationId xmlns:a16="http://schemas.microsoft.com/office/drawing/2014/main" xmlns="" id="{34537671-629F-4BCC-A240-781D87E3A236}"/>
              </a:ext>
            </a:extLst>
          </p:cNvPr>
          <p:cNvGrpSpPr/>
          <p:nvPr/>
        </p:nvGrpSpPr>
        <p:grpSpPr>
          <a:xfrm>
            <a:off x="1247122" y="5069881"/>
            <a:ext cx="2802169" cy="918329"/>
            <a:chOff x="251520" y="4998238"/>
            <a:chExt cx="2291245" cy="918329"/>
          </a:xfrm>
        </p:grpSpPr>
        <p:sp>
          <p:nvSpPr>
            <p:cNvPr id="31" name="TextBox 30">
              <a:extLst>
                <a:ext uri="{FF2B5EF4-FFF2-40B4-BE49-F238E27FC236}">
                  <a16:creationId xmlns:a16="http://schemas.microsoft.com/office/drawing/2014/main" xmlns="" id="{E60D61F5-AE8E-4204-81AB-36CA5B6CCC31}"/>
                </a:ext>
              </a:extLst>
            </p:cNvPr>
            <p:cNvSpPr txBox="1"/>
            <p:nvPr/>
          </p:nvSpPr>
          <p:spPr>
            <a:xfrm>
              <a:off x="251520" y="4998238"/>
              <a:ext cx="2221432" cy="307777"/>
            </a:xfrm>
            <a:prstGeom prst="rect">
              <a:avLst/>
            </a:prstGeom>
            <a:noFill/>
          </p:spPr>
          <p:txBody>
            <a:bodyPr wrap="square" rtlCol="0">
              <a:spAutoFit/>
            </a:bodyPr>
            <a:lstStyle/>
            <a:p>
              <a:pPr algn="r"/>
              <a:r>
                <a:rPr lang="en-IN" sz="1400" b="1" dirty="0">
                  <a:solidFill>
                    <a:srgbClr val="AE88FF"/>
                  </a:solidFill>
                </a:rPr>
                <a:t>Automatic Reordering</a:t>
              </a:r>
              <a:endParaRPr lang="ko-KR" altLang="en-US" sz="1400" b="1" dirty="0">
                <a:solidFill>
                  <a:srgbClr val="AE88FF"/>
                </a:solidFill>
                <a:cs typeface="Arial" pitchFamily="34" charset="0"/>
              </a:endParaRPr>
            </a:p>
          </p:txBody>
        </p:sp>
        <p:sp>
          <p:nvSpPr>
            <p:cNvPr id="32" name="TextBox 31">
              <a:extLst>
                <a:ext uri="{FF2B5EF4-FFF2-40B4-BE49-F238E27FC236}">
                  <a16:creationId xmlns:a16="http://schemas.microsoft.com/office/drawing/2014/main" xmlns="" id="{93ED22C1-93D1-4A4C-B23A-CF2B74C256E2}"/>
                </a:ext>
              </a:extLst>
            </p:cNvPr>
            <p:cNvSpPr txBox="1"/>
            <p:nvPr/>
          </p:nvSpPr>
          <p:spPr>
            <a:xfrm>
              <a:off x="557214" y="5270236"/>
              <a:ext cx="1985551" cy="646331"/>
            </a:xfrm>
            <a:prstGeom prst="rect">
              <a:avLst/>
            </a:prstGeom>
            <a:noFill/>
          </p:spPr>
          <p:txBody>
            <a:bodyPr wrap="square" rtlCol="0">
              <a:spAutoFit/>
            </a:bodyPr>
            <a:lstStyle/>
            <a:p>
              <a:pPr algn="r"/>
              <a:r>
                <a:rPr lang="en-US" sz="1200" dirty="0"/>
                <a:t>Set up automatic reordering of supplies when inventory levels fall below a certain threshold.</a:t>
              </a:r>
              <a:endParaRPr lang="ko-KR" altLang="en-US" sz="1200" dirty="0">
                <a:solidFill>
                  <a:prstClr val="black">
                    <a:lumMod val="75000"/>
                    <a:lumOff val="25000"/>
                  </a:prstClr>
                </a:solidFill>
                <a:cs typeface="Arial" pitchFamily="34" charset="0"/>
              </a:endParaRPr>
            </a:p>
          </p:txBody>
        </p:sp>
      </p:gr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1557" t="1553" r="1687" b="3942"/>
          <a:stretch/>
        </p:blipFill>
        <p:spPr>
          <a:xfrm>
            <a:off x="5597939" y="3343420"/>
            <a:ext cx="1023435" cy="1018031"/>
          </a:xfrm>
          <a:prstGeom prst="flowChartConnector">
            <a:avLst/>
          </a:prstGeom>
        </p:spPr>
      </p:pic>
    </p:spTree>
    <p:extLst>
      <p:ext uri="{BB962C8B-B14F-4D97-AF65-F5344CB8AC3E}">
        <p14:creationId xmlns:p14="http://schemas.microsoft.com/office/powerpoint/2010/main" val="53767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27"/>
                                        </p:tgtEl>
                                      </p:cBhvr>
                                    </p:animEffect>
                                    <p:animScale>
                                      <p:cBhvr>
                                        <p:cTn id="10" dur="250" autoRev="1" fill="hold"/>
                                        <p:tgtEl>
                                          <p:spTgt spid="27"/>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24"/>
                                        </p:tgtEl>
                                      </p:cBhvr>
                                    </p:animEffect>
                                    <p:animScale>
                                      <p:cBhvr>
                                        <p:cTn id="13" dur="250" autoRev="1" fill="hold"/>
                                        <p:tgtEl>
                                          <p:spTgt spid="24"/>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18"/>
                                        </p:tgtEl>
                                      </p:cBhvr>
                                    </p:animEffect>
                                    <p:animScale>
                                      <p:cBhvr>
                                        <p:cTn id="19" dur="250" autoRev="1" fill="hold"/>
                                        <p:tgtEl>
                                          <p:spTgt spid="18"/>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21"/>
                                        </p:tgtEl>
                                      </p:cBhvr>
                                    </p:animEffect>
                                    <p:animScale>
                                      <p:cBhvr>
                                        <p:cTn id="22"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p:txBody>
          <a:bodyPr/>
          <a:lstStyle/>
          <a:p>
            <a:r>
              <a:rPr lang="en-US" dirty="0" smtClean="0"/>
              <a:t>Timeline</a:t>
            </a:r>
            <a:endParaRPr lang="en-US" dirty="0"/>
          </a:p>
        </p:txBody>
      </p:sp>
      <p:grpSp>
        <p:nvGrpSpPr>
          <p:cNvPr id="54" name="Group 53"/>
          <p:cNvGrpSpPr/>
          <p:nvPr/>
        </p:nvGrpSpPr>
        <p:grpSpPr>
          <a:xfrm>
            <a:off x="9258301" y="3685432"/>
            <a:ext cx="2105025" cy="557742"/>
            <a:chOff x="9258301" y="3685432"/>
            <a:chExt cx="2105025" cy="557742"/>
          </a:xfrm>
        </p:grpSpPr>
        <p:sp>
          <p:nvSpPr>
            <p:cNvPr id="7" name="사각형: 둥근 모서리 6">
              <a:extLst>
                <a:ext uri="{FF2B5EF4-FFF2-40B4-BE49-F238E27FC236}">
                  <a16:creationId xmlns="" xmlns:a16="http://schemas.microsoft.com/office/drawing/2014/main" id="{51A63A97-42BC-4705-9C9C-AD5CACF976CA}"/>
                </a:ext>
              </a:extLst>
            </p:cNvPr>
            <p:cNvSpPr/>
            <p:nvPr/>
          </p:nvSpPr>
          <p:spPr>
            <a:xfrm>
              <a:off x="9258301" y="3685432"/>
              <a:ext cx="2105025" cy="5577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16" name="직선 화살표 연결선 15">
              <a:extLst>
                <a:ext uri="{FF2B5EF4-FFF2-40B4-BE49-F238E27FC236}">
                  <a16:creationId xmlns="" xmlns:a16="http://schemas.microsoft.com/office/drawing/2014/main" id="{C5D957D6-CA4F-4B6E-9969-B6B1090D8689}"/>
                </a:ext>
              </a:extLst>
            </p:cNvPr>
            <p:cNvCxnSpPr>
              <a:cxnSpLocks/>
            </p:cNvCxnSpPr>
            <p:nvPr/>
          </p:nvCxnSpPr>
          <p:spPr>
            <a:xfrm>
              <a:off x="9382126"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1E593592-016D-4B29-8FB8-615CF61058EC}"/>
                </a:ext>
              </a:extLst>
            </p:cNvPr>
            <p:cNvSpPr txBox="1"/>
            <p:nvPr/>
          </p:nvSpPr>
          <p:spPr>
            <a:xfrm>
              <a:off x="9805988" y="3733471"/>
              <a:ext cx="1009650" cy="461665"/>
            </a:xfrm>
            <a:prstGeom prst="rect">
              <a:avLst/>
            </a:prstGeom>
            <a:solidFill>
              <a:schemeClr val="accent1"/>
            </a:solidFill>
          </p:spPr>
          <p:txBody>
            <a:bodyPr wrap="square" rtlCol="0">
              <a:spAutoFit/>
            </a:bodyPr>
            <a:lstStyle/>
            <a:p>
              <a:pPr algn="ctr"/>
              <a:r>
                <a:rPr lang="en-US" altLang="ko-KR" sz="2400" b="1" dirty="0" smtClean="0">
                  <a:solidFill>
                    <a:prstClr val="white"/>
                  </a:solidFill>
                  <a:cs typeface="Arial" pitchFamily="34" charset="0"/>
                </a:rPr>
                <a:t>2030</a:t>
              </a:r>
              <a:endParaRPr lang="ko-KR" altLang="en-US" sz="2400" b="1" dirty="0">
                <a:solidFill>
                  <a:prstClr val="white"/>
                </a:solidFill>
                <a:cs typeface="Arial" pitchFamily="34" charset="0"/>
              </a:endParaRPr>
            </a:p>
          </p:txBody>
        </p:sp>
      </p:grpSp>
      <p:sp>
        <p:nvSpPr>
          <p:cNvPr id="31" name="TextBox 30">
            <a:extLst>
              <a:ext uri="{FF2B5EF4-FFF2-40B4-BE49-F238E27FC236}">
                <a16:creationId xmlns="" xmlns:a16="http://schemas.microsoft.com/office/drawing/2014/main" id="{5566C44F-69C1-493B-9B5D-E6454DF2BD0E}"/>
              </a:ext>
            </a:extLst>
          </p:cNvPr>
          <p:cNvSpPr txBox="1"/>
          <p:nvPr/>
        </p:nvSpPr>
        <p:spPr>
          <a:xfrm>
            <a:off x="9478835" y="4605453"/>
            <a:ext cx="2150669" cy="954107"/>
          </a:xfrm>
          <a:prstGeom prst="rect">
            <a:avLst/>
          </a:prstGeom>
          <a:noFill/>
        </p:spPr>
        <p:txBody>
          <a:bodyPr wrap="square" rtlCol="0">
            <a:spAutoFit/>
          </a:bodyPr>
          <a:lstStyle/>
          <a:p>
            <a:pPr algn="ctr">
              <a:lnSpc>
                <a:spcPct val="80000"/>
              </a:lnSpc>
            </a:pPr>
            <a:r>
              <a:rPr lang="en-US" altLang="ko-KR" sz="1400" dirty="0" smtClean="0">
                <a:solidFill>
                  <a:prstClr val="black"/>
                </a:solidFill>
                <a:cs typeface="Arial" pitchFamily="34" charset="0"/>
              </a:rPr>
              <a:t>A combination of consumer wearable's connect to a patients smartphone to alert for early sign of illness </a:t>
            </a:r>
            <a:endParaRPr lang="en-US" altLang="ko-KR" sz="1400" dirty="0">
              <a:solidFill>
                <a:prstClr val="black"/>
              </a:solidFill>
              <a:cs typeface="Arial" pitchFamily="34" charset="0"/>
            </a:endParaRPr>
          </a:p>
        </p:txBody>
      </p:sp>
      <p:grpSp>
        <p:nvGrpSpPr>
          <p:cNvPr id="95" name="Group 94"/>
          <p:cNvGrpSpPr/>
          <p:nvPr/>
        </p:nvGrpSpPr>
        <p:grpSpPr>
          <a:xfrm>
            <a:off x="797633" y="3685432"/>
            <a:ext cx="2105025" cy="1603285"/>
            <a:chOff x="797633" y="3685432"/>
            <a:chExt cx="2105025" cy="1603285"/>
          </a:xfrm>
        </p:grpSpPr>
        <p:grpSp>
          <p:nvGrpSpPr>
            <p:cNvPr id="50" name="Group 49"/>
            <p:cNvGrpSpPr/>
            <p:nvPr/>
          </p:nvGrpSpPr>
          <p:grpSpPr>
            <a:xfrm>
              <a:off x="797633" y="3685432"/>
              <a:ext cx="2105025" cy="557742"/>
              <a:chOff x="833438" y="3685432"/>
              <a:chExt cx="2105025" cy="557742"/>
            </a:xfrm>
          </p:grpSpPr>
          <p:sp>
            <p:nvSpPr>
              <p:cNvPr id="3" name="사각형: 둥근 모서리 2">
                <a:extLst>
                  <a:ext uri="{FF2B5EF4-FFF2-40B4-BE49-F238E27FC236}">
                    <a16:creationId xmlns="" xmlns:a16="http://schemas.microsoft.com/office/drawing/2014/main" id="{6FEC2836-8D01-4F50-ADD8-D89C74C6C266}"/>
                  </a:ext>
                </a:extLst>
              </p:cNvPr>
              <p:cNvSpPr/>
              <p:nvPr/>
            </p:nvSpPr>
            <p:spPr>
              <a:xfrm>
                <a:off x="833438" y="3685432"/>
                <a:ext cx="2105025" cy="5577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8" name="직선 화살표 연결선 7">
                <a:extLst>
                  <a:ext uri="{FF2B5EF4-FFF2-40B4-BE49-F238E27FC236}">
                    <a16:creationId xmlns="" xmlns:a16="http://schemas.microsoft.com/office/drawing/2014/main" id="{48FDEB3E-5A74-434B-9D80-BA39D2AB6234}"/>
                  </a:ext>
                </a:extLst>
              </p:cNvPr>
              <p:cNvCxnSpPr>
                <a:cxnSpLocks/>
              </p:cNvCxnSpPr>
              <p:nvPr/>
            </p:nvCxnSpPr>
            <p:spPr>
              <a:xfrm>
                <a:off x="95726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9BF2527F-CF78-48F3-AC54-0BDDF124217E}"/>
                  </a:ext>
                </a:extLst>
              </p:cNvPr>
              <p:cNvSpPr txBox="1"/>
              <p:nvPr/>
            </p:nvSpPr>
            <p:spPr>
              <a:xfrm>
                <a:off x="1381125" y="3733471"/>
                <a:ext cx="1009650" cy="461665"/>
              </a:xfrm>
              <a:prstGeom prst="rect">
                <a:avLst/>
              </a:prstGeom>
              <a:solidFill>
                <a:schemeClr val="accent5"/>
              </a:solidFill>
            </p:spPr>
            <p:txBody>
              <a:bodyPr wrap="square" rtlCol="0">
                <a:spAutoFit/>
              </a:bodyPr>
              <a:lstStyle/>
              <a:p>
                <a:pPr algn="ctr"/>
                <a:r>
                  <a:rPr lang="en-US" altLang="ko-KR" sz="2400" b="1" dirty="0" smtClean="0">
                    <a:solidFill>
                      <a:prstClr val="white"/>
                    </a:solidFill>
                    <a:cs typeface="Arial" pitchFamily="34" charset="0"/>
                  </a:rPr>
                  <a:t>1962</a:t>
                </a:r>
                <a:endParaRPr lang="ko-KR" altLang="en-US" sz="2400" b="1" dirty="0">
                  <a:solidFill>
                    <a:prstClr val="white"/>
                  </a:solidFill>
                  <a:cs typeface="Arial" pitchFamily="34" charset="0"/>
                </a:endParaRPr>
              </a:p>
            </p:txBody>
          </p:sp>
        </p:grpSp>
        <p:sp>
          <p:nvSpPr>
            <p:cNvPr id="48" name="TextBox 47">
              <a:extLst>
                <a:ext uri="{FF2B5EF4-FFF2-40B4-BE49-F238E27FC236}">
                  <a16:creationId xmlns="" xmlns:a16="http://schemas.microsoft.com/office/drawing/2014/main" id="{5566C44F-69C1-493B-9B5D-E6454DF2BD0E}"/>
                </a:ext>
              </a:extLst>
            </p:cNvPr>
            <p:cNvSpPr txBox="1"/>
            <p:nvPr/>
          </p:nvSpPr>
          <p:spPr>
            <a:xfrm>
              <a:off x="1053973" y="4605453"/>
              <a:ext cx="1663954" cy="683264"/>
            </a:xfrm>
            <a:prstGeom prst="rect">
              <a:avLst/>
            </a:prstGeom>
            <a:noFill/>
          </p:spPr>
          <p:txBody>
            <a:bodyPr wrap="square" rtlCol="0">
              <a:spAutoFit/>
            </a:bodyPr>
            <a:lstStyle/>
            <a:p>
              <a:pPr algn="ctr">
                <a:lnSpc>
                  <a:spcPct val="80000"/>
                </a:lnSpc>
              </a:pPr>
              <a:r>
                <a:rPr lang="en-US" altLang="ko-KR" sz="1600" b="1" dirty="0" smtClean="0">
                  <a:solidFill>
                    <a:prstClr val="black"/>
                  </a:solidFill>
                  <a:cs typeface="Arial" pitchFamily="34" charset="0"/>
                </a:rPr>
                <a:t>First Electronic Health Record </a:t>
              </a:r>
              <a:endParaRPr lang="en-US" altLang="ko-KR" sz="1600" b="1" dirty="0">
                <a:solidFill>
                  <a:prstClr val="black"/>
                </a:solidFill>
                <a:cs typeface="Arial" pitchFamily="34" charset="0"/>
              </a:endParaRPr>
            </a:p>
          </p:txBody>
        </p:sp>
      </p:grpSp>
      <p:grpSp>
        <p:nvGrpSpPr>
          <p:cNvPr id="97" name="Group 96"/>
          <p:cNvGrpSpPr/>
          <p:nvPr/>
        </p:nvGrpSpPr>
        <p:grpSpPr>
          <a:xfrm>
            <a:off x="5043488" y="3685432"/>
            <a:ext cx="2105025" cy="2070273"/>
            <a:chOff x="5043488" y="3685432"/>
            <a:chExt cx="2105025" cy="2070273"/>
          </a:xfrm>
        </p:grpSpPr>
        <p:grpSp>
          <p:nvGrpSpPr>
            <p:cNvPr id="52" name="Group 51"/>
            <p:cNvGrpSpPr/>
            <p:nvPr/>
          </p:nvGrpSpPr>
          <p:grpSpPr>
            <a:xfrm>
              <a:off x="5043488" y="3685432"/>
              <a:ext cx="2105025" cy="557742"/>
              <a:chOff x="5043488" y="3685432"/>
              <a:chExt cx="2105025" cy="557742"/>
            </a:xfrm>
          </p:grpSpPr>
          <p:sp>
            <p:nvSpPr>
              <p:cNvPr id="5" name="사각형: 둥근 모서리 4">
                <a:extLst>
                  <a:ext uri="{FF2B5EF4-FFF2-40B4-BE49-F238E27FC236}">
                    <a16:creationId xmlns="" xmlns:a16="http://schemas.microsoft.com/office/drawing/2014/main" id="{42CD34B4-32EF-4163-8802-4EB6B2DF7F17}"/>
                  </a:ext>
                </a:extLst>
              </p:cNvPr>
              <p:cNvSpPr/>
              <p:nvPr/>
            </p:nvSpPr>
            <p:spPr>
              <a:xfrm>
                <a:off x="5043488" y="3685432"/>
                <a:ext cx="2105025" cy="55774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12" name="직선 화살표 연결선 11">
                <a:extLst>
                  <a:ext uri="{FF2B5EF4-FFF2-40B4-BE49-F238E27FC236}">
                    <a16:creationId xmlns="" xmlns:a16="http://schemas.microsoft.com/office/drawing/2014/main" id="{B80469BD-2355-48D4-8376-2DBD82B94112}"/>
                  </a:ext>
                </a:extLst>
              </p:cNvPr>
              <p:cNvCxnSpPr>
                <a:cxnSpLocks/>
              </p:cNvCxnSpPr>
              <p:nvPr/>
            </p:nvCxnSpPr>
            <p:spPr>
              <a:xfrm>
                <a:off x="5167313"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B56EDD53-7473-4BCF-83A4-4ACE01B26AF6}"/>
                  </a:ext>
                </a:extLst>
              </p:cNvPr>
              <p:cNvSpPr txBox="1"/>
              <p:nvPr/>
            </p:nvSpPr>
            <p:spPr>
              <a:xfrm>
                <a:off x="5591175" y="3733471"/>
                <a:ext cx="1009650" cy="461665"/>
              </a:xfrm>
              <a:prstGeom prst="rect">
                <a:avLst/>
              </a:prstGeom>
              <a:solidFill>
                <a:schemeClr val="accent3"/>
              </a:solidFill>
            </p:spPr>
            <p:txBody>
              <a:bodyPr wrap="square" rtlCol="0">
                <a:spAutoFit/>
              </a:bodyPr>
              <a:lstStyle/>
              <a:p>
                <a:pPr algn="ctr"/>
                <a:r>
                  <a:rPr lang="en-US" altLang="ko-KR" sz="2400" b="1" dirty="0" smtClean="0">
                    <a:solidFill>
                      <a:prstClr val="white"/>
                    </a:solidFill>
                    <a:cs typeface="Arial" pitchFamily="34" charset="0"/>
                  </a:rPr>
                  <a:t>1996</a:t>
                </a:r>
                <a:endParaRPr lang="ko-KR" altLang="en-US" sz="2400" b="1" dirty="0">
                  <a:solidFill>
                    <a:prstClr val="white"/>
                  </a:solidFill>
                  <a:cs typeface="Arial" pitchFamily="34" charset="0"/>
                </a:endParaRPr>
              </a:p>
            </p:txBody>
          </p:sp>
        </p:grpSp>
        <p:sp>
          <p:nvSpPr>
            <p:cNvPr id="49" name="TextBox 48">
              <a:extLst>
                <a:ext uri="{FF2B5EF4-FFF2-40B4-BE49-F238E27FC236}">
                  <a16:creationId xmlns="" xmlns:a16="http://schemas.microsoft.com/office/drawing/2014/main" id="{5566C44F-69C1-493B-9B5D-E6454DF2BD0E}"/>
                </a:ext>
              </a:extLst>
            </p:cNvPr>
            <p:cNvSpPr txBox="1"/>
            <p:nvPr/>
          </p:nvSpPr>
          <p:spPr>
            <a:xfrm>
              <a:off x="5360734" y="4605453"/>
              <a:ext cx="1663954" cy="634020"/>
            </a:xfrm>
            <a:prstGeom prst="rect">
              <a:avLst/>
            </a:prstGeom>
            <a:noFill/>
          </p:spPr>
          <p:txBody>
            <a:bodyPr wrap="square" rtlCol="0">
              <a:spAutoFit/>
            </a:bodyPr>
            <a:lstStyle/>
            <a:p>
              <a:pPr algn="ctr">
                <a:lnSpc>
                  <a:spcPct val="80000"/>
                </a:lnSpc>
              </a:pPr>
              <a:r>
                <a:rPr lang="en-US" altLang="ko-KR" sz="1600" b="1" dirty="0" smtClean="0">
                  <a:solidFill>
                    <a:prstClr val="black"/>
                  </a:solidFill>
                  <a:cs typeface="Arial" pitchFamily="34" charset="0"/>
                </a:rPr>
                <a:t>HIPPA</a:t>
              </a:r>
            </a:p>
            <a:p>
              <a:pPr algn="ctr">
                <a:lnSpc>
                  <a:spcPct val="80000"/>
                </a:lnSpc>
              </a:pPr>
              <a:r>
                <a:rPr lang="en-US" altLang="ko-KR" sz="1400" dirty="0" smtClean="0">
                  <a:solidFill>
                    <a:prstClr val="black"/>
                  </a:solidFill>
                  <a:cs typeface="Arial" pitchFamily="34" charset="0"/>
                </a:rPr>
                <a:t>Privacy over the Records</a:t>
              </a:r>
              <a:endParaRPr lang="en-US" altLang="ko-KR" sz="1400" dirty="0">
                <a:solidFill>
                  <a:prstClr val="black"/>
                </a:solidFill>
                <a:cs typeface="Arial" pitchFamily="34" charset="0"/>
              </a:endParaRPr>
            </a:p>
          </p:txBody>
        </p:sp>
        <p:sp>
          <p:nvSpPr>
            <p:cNvPr id="55" name="Block Arc 25">
              <a:extLst>
                <a:ext uri="{FF2B5EF4-FFF2-40B4-BE49-F238E27FC236}">
                  <a16:creationId xmlns="" xmlns:a16="http://schemas.microsoft.com/office/drawing/2014/main" id="{5F7FD4D6-1C06-4ABB-98F4-AC79D3C6A6D8}"/>
                </a:ext>
              </a:extLst>
            </p:cNvPr>
            <p:cNvSpPr/>
            <p:nvPr/>
          </p:nvSpPr>
          <p:spPr>
            <a:xfrm>
              <a:off x="6096000" y="5250821"/>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53" name="Group 52"/>
          <p:cNvGrpSpPr/>
          <p:nvPr/>
        </p:nvGrpSpPr>
        <p:grpSpPr>
          <a:xfrm>
            <a:off x="7148513" y="3685432"/>
            <a:ext cx="2105025" cy="557742"/>
            <a:chOff x="7148513" y="3685432"/>
            <a:chExt cx="2105025" cy="557742"/>
          </a:xfrm>
        </p:grpSpPr>
        <p:sp>
          <p:nvSpPr>
            <p:cNvPr id="6" name="사각형: 둥근 모서리 5">
              <a:extLst>
                <a:ext uri="{FF2B5EF4-FFF2-40B4-BE49-F238E27FC236}">
                  <a16:creationId xmlns="" xmlns:a16="http://schemas.microsoft.com/office/drawing/2014/main" id="{668E4850-4D1B-4A8D-8D8F-57C69B17B197}"/>
                </a:ext>
              </a:extLst>
            </p:cNvPr>
            <p:cNvSpPr/>
            <p:nvPr/>
          </p:nvSpPr>
          <p:spPr>
            <a:xfrm>
              <a:off x="7148513" y="3685432"/>
              <a:ext cx="2105025" cy="5577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14" name="직선 화살표 연결선 13">
              <a:extLst>
                <a:ext uri="{FF2B5EF4-FFF2-40B4-BE49-F238E27FC236}">
                  <a16:creationId xmlns="" xmlns:a16="http://schemas.microsoft.com/office/drawing/2014/main" id="{6B1097FA-3C83-4A21-BFDE-A16355D03CDF}"/>
                </a:ext>
              </a:extLst>
            </p:cNvPr>
            <p:cNvCxnSpPr>
              <a:cxnSpLocks/>
            </p:cNvCxnSpPr>
            <p:nvPr/>
          </p:nvCxnSpPr>
          <p:spPr>
            <a:xfrm>
              <a:off x="7272338" y="3964303"/>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D104C596-82AE-4806-8588-497E75CFE86D}"/>
                </a:ext>
              </a:extLst>
            </p:cNvPr>
            <p:cNvSpPr txBox="1"/>
            <p:nvPr/>
          </p:nvSpPr>
          <p:spPr>
            <a:xfrm>
              <a:off x="7696200" y="3733471"/>
              <a:ext cx="1009650" cy="461665"/>
            </a:xfrm>
            <a:prstGeom prst="rect">
              <a:avLst/>
            </a:prstGeom>
            <a:solidFill>
              <a:schemeClr val="accent2"/>
            </a:solidFill>
          </p:spPr>
          <p:txBody>
            <a:bodyPr wrap="square" rtlCol="0">
              <a:spAutoFit/>
            </a:bodyPr>
            <a:lstStyle/>
            <a:p>
              <a:pPr algn="ctr"/>
              <a:r>
                <a:rPr lang="en-US" altLang="ko-KR" sz="2400" b="1" dirty="0" smtClean="0">
                  <a:solidFill>
                    <a:prstClr val="white"/>
                  </a:solidFill>
                  <a:cs typeface="Arial" pitchFamily="34" charset="0"/>
                </a:rPr>
                <a:t>2009</a:t>
              </a:r>
              <a:endParaRPr lang="ko-KR" altLang="en-US" sz="2400" b="1" dirty="0">
                <a:solidFill>
                  <a:prstClr val="white"/>
                </a:solidFill>
                <a:cs typeface="Arial" pitchFamily="34" charset="0"/>
              </a:endParaRPr>
            </a:p>
          </p:txBody>
        </p:sp>
      </p:grpSp>
      <p:grpSp>
        <p:nvGrpSpPr>
          <p:cNvPr id="42" name="Group 28">
            <a:extLst>
              <a:ext uri="{FF2B5EF4-FFF2-40B4-BE49-F238E27FC236}">
                <a16:creationId xmlns="" xmlns:a16="http://schemas.microsoft.com/office/drawing/2014/main" id="{24D27D93-05F4-4D8D-9690-9A5C7F829305}"/>
              </a:ext>
            </a:extLst>
          </p:cNvPr>
          <p:cNvGrpSpPr/>
          <p:nvPr/>
        </p:nvGrpSpPr>
        <p:grpSpPr>
          <a:xfrm>
            <a:off x="7372621" y="2893373"/>
            <a:ext cx="1663954" cy="610470"/>
            <a:chOff x="8265486" y="3438944"/>
            <a:chExt cx="3283552" cy="610470"/>
          </a:xfrm>
        </p:grpSpPr>
        <p:sp>
          <p:nvSpPr>
            <p:cNvPr id="44" name="TextBox 43">
              <a:extLst>
                <a:ext uri="{FF2B5EF4-FFF2-40B4-BE49-F238E27FC236}">
                  <a16:creationId xmlns="" xmlns:a16="http://schemas.microsoft.com/office/drawing/2014/main" id="{DB39F9B1-01E8-48F2-8E8C-B55C1AEFA20D}"/>
                </a:ext>
              </a:extLst>
            </p:cNvPr>
            <p:cNvSpPr txBox="1"/>
            <p:nvPr/>
          </p:nvSpPr>
          <p:spPr>
            <a:xfrm>
              <a:off x="8265486" y="3438944"/>
              <a:ext cx="3283552" cy="240066"/>
            </a:xfrm>
            <a:prstGeom prst="rect">
              <a:avLst/>
            </a:prstGeom>
            <a:noFill/>
          </p:spPr>
          <p:txBody>
            <a:bodyPr wrap="square" rtlCol="0">
              <a:spAutoFit/>
            </a:bodyPr>
            <a:lstStyle/>
            <a:p>
              <a:pPr marL="285750" indent="-285750">
                <a:lnSpc>
                  <a:spcPct val="80000"/>
                </a:lnSpc>
                <a:buFont typeface="Wingdings" panose="05000000000000000000" pitchFamily="2" charset="2"/>
                <a:buChar char="l"/>
              </a:pPr>
              <a:endParaRPr lang="en-US" altLang="ko-KR" sz="1200" dirty="0">
                <a:solidFill>
                  <a:prstClr val="black"/>
                </a:solidFill>
                <a:cs typeface="Arial" pitchFamily="34" charset="0"/>
              </a:endParaRPr>
            </a:p>
          </p:txBody>
        </p:sp>
        <p:sp>
          <p:nvSpPr>
            <p:cNvPr id="47" name="TextBox 46">
              <a:extLst>
                <a:ext uri="{FF2B5EF4-FFF2-40B4-BE49-F238E27FC236}">
                  <a16:creationId xmlns="" xmlns:a16="http://schemas.microsoft.com/office/drawing/2014/main" id="{BCECBBEE-3591-48DA-B930-13B5B961058F}"/>
                </a:ext>
              </a:extLst>
            </p:cNvPr>
            <p:cNvSpPr txBox="1"/>
            <p:nvPr/>
          </p:nvSpPr>
          <p:spPr>
            <a:xfrm>
              <a:off x="8265486" y="3760104"/>
              <a:ext cx="3283552" cy="289310"/>
            </a:xfrm>
            <a:prstGeom prst="rect">
              <a:avLst/>
            </a:prstGeom>
            <a:noFill/>
          </p:spPr>
          <p:txBody>
            <a:bodyPr wrap="square" rtlCol="0">
              <a:spAutoFit/>
            </a:bodyPr>
            <a:lstStyle/>
            <a:p>
              <a:pPr algn="ctr">
                <a:lnSpc>
                  <a:spcPct val="80000"/>
                </a:lnSpc>
              </a:pPr>
              <a:r>
                <a:rPr lang="en-IN" sz="1600" b="1" dirty="0"/>
                <a:t>HITECH Act</a:t>
              </a:r>
              <a:endParaRPr lang="en-US" altLang="ko-KR" sz="1600" b="1" dirty="0">
                <a:solidFill>
                  <a:prstClr val="black"/>
                </a:solidFill>
                <a:cs typeface="Arial" pitchFamily="34" charset="0"/>
              </a:endParaRPr>
            </a:p>
          </p:txBody>
        </p:sp>
      </p:grpSp>
      <p:sp>
        <p:nvSpPr>
          <p:cNvPr id="57" name="TextBox 56">
            <a:extLst>
              <a:ext uri="{FF2B5EF4-FFF2-40B4-BE49-F238E27FC236}">
                <a16:creationId xmlns="" xmlns:a16="http://schemas.microsoft.com/office/drawing/2014/main" id="{5566C44F-69C1-493B-9B5D-E6454DF2BD0E}"/>
              </a:ext>
            </a:extLst>
          </p:cNvPr>
          <p:cNvSpPr txBox="1"/>
          <p:nvPr/>
        </p:nvSpPr>
        <p:spPr>
          <a:xfrm>
            <a:off x="7024688" y="1615749"/>
            <a:ext cx="2314541" cy="1600438"/>
          </a:xfrm>
          <a:prstGeom prst="rect">
            <a:avLst/>
          </a:prstGeom>
          <a:noFill/>
        </p:spPr>
        <p:txBody>
          <a:bodyPr wrap="square" rtlCol="0">
            <a:spAutoFit/>
          </a:bodyPr>
          <a:lstStyle/>
          <a:p>
            <a:pPr algn="ctr"/>
            <a:r>
              <a:rPr lang="en-US" sz="1400" dirty="0"/>
              <a:t>The 2009 HITECH Act promoted EHR adoption in the U.S. by providing incentives and establishing standards for enhanced patient care and data security.</a:t>
            </a:r>
          </a:p>
        </p:txBody>
      </p:sp>
      <p:grpSp>
        <p:nvGrpSpPr>
          <p:cNvPr id="51" name="Group 50"/>
          <p:cNvGrpSpPr/>
          <p:nvPr/>
        </p:nvGrpSpPr>
        <p:grpSpPr>
          <a:xfrm>
            <a:off x="2938463" y="3685432"/>
            <a:ext cx="2105025" cy="557742"/>
            <a:chOff x="2938463" y="3685432"/>
            <a:chExt cx="2105025" cy="557742"/>
          </a:xfrm>
        </p:grpSpPr>
        <p:sp>
          <p:nvSpPr>
            <p:cNvPr id="4" name="사각형: 둥근 모서리 3">
              <a:extLst>
                <a:ext uri="{FF2B5EF4-FFF2-40B4-BE49-F238E27FC236}">
                  <a16:creationId xmlns="" xmlns:a16="http://schemas.microsoft.com/office/drawing/2014/main" id="{274C1E6D-8B05-4207-B2B0-2B03D42E3844}"/>
                </a:ext>
              </a:extLst>
            </p:cNvPr>
            <p:cNvSpPr/>
            <p:nvPr/>
          </p:nvSpPr>
          <p:spPr>
            <a:xfrm>
              <a:off x="2938463" y="3685432"/>
              <a:ext cx="2105025" cy="5577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10" name="직선 화살표 연결선 9">
              <a:extLst>
                <a:ext uri="{FF2B5EF4-FFF2-40B4-BE49-F238E27FC236}">
                  <a16:creationId xmlns="" xmlns:a16="http://schemas.microsoft.com/office/drawing/2014/main" id="{FAB4CCA3-FB55-4B93-9AB1-A208D7F52168}"/>
                </a:ext>
              </a:extLst>
            </p:cNvPr>
            <p:cNvCxnSpPr>
              <a:cxnSpLocks/>
            </p:cNvCxnSpPr>
            <p:nvPr/>
          </p:nvCxnSpPr>
          <p:spPr>
            <a:xfrm>
              <a:off x="3062288" y="3964302"/>
              <a:ext cx="1857375" cy="0"/>
            </a:xfrm>
            <a:prstGeom prst="straightConnector1">
              <a:avLst/>
            </a:prstGeom>
            <a:ln w="25400">
              <a:solidFill>
                <a:schemeClr val="bg1"/>
              </a:solidFill>
              <a:prstDash val="sysDot"/>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B3B55E82-961E-4CFE-BB41-A8945F4D83A0}"/>
                </a:ext>
              </a:extLst>
            </p:cNvPr>
            <p:cNvSpPr txBox="1"/>
            <p:nvPr/>
          </p:nvSpPr>
          <p:spPr>
            <a:xfrm>
              <a:off x="3486150" y="3733470"/>
              <a:ext cx="1009650" cy="461665"/>
            </a:xfrm>
            <a:prstGeom prst="rect">
              <a:avLst/>
            </a:prstGeom>
            <a:solidFill>
              <a:schemeClr val="accent4"/>
            </a:solidFill>
          </p:spPr>
          <p:txBody>
            <a:bodyPr wrap="square" rtlCol="0">
              <a:spAutoFit/>
            </a:bodyPr>
            <a:lstStyle/>
            <a:p>
              <a:pPr algn="ctr"/>
              <a:r>
                <a:rPr lang="en-US" altLang="ko-KR" sz="2400" b="1" dirty="0" smtClean="0">
                  <a:solidFill>
                    <a:prstClr val="white"/>
                  </a:solidFill>
                  <a:cs typeface="Arial" pitchFamily="34" charset="0"/>
                </a:rPr>
                <a:t>1972</a:t>
              </a:r>
              <a:endParaRPr lang="ko-KR" altLang="en-US" sz="2400" b="1" dirty="0">
                <a:solidFill>
                  <a:prstClr val="white"/>
                </a:solidFill>
                <a:cs typeface="Arial" pitchFamily="34" charset="0"/>
              </a:endParaRPr>
            </a:p>
          </p:txBody>
        </p:sp>
      </p:grpSp>
      <p:sp>
        <p:nvSpPr>
          <p:cNvPr id="60" name="TextBox 59">
            <a:extLst>
              <a:ext uri="{FF2B5EF4-FFF2-40B4-BE49-F238E27FC236}">
                <a16:creationId xmlns="" xmlns:a16="http://schemas.microsoft.com/office/drawing/2014/main" id="{5566C44F-69C1-493B-9B5D-E6454DF2BD0E}"/>
              </a:ext>
            </a:extLst>
          </p:cNvPr>
          <p:cNvSpPr txBox="1"/>
          <p:nvPr/>
        </p:nvSpPr>
        <p:spPr>
          <a:xfrm>
            <a:off x="2787438" y="3211455"/>
            <a:ext cx="2335466" cy="486287"/>
          </a:xfrm>
          <a:prstGeom prst="rect">
            <a:avLst/>
          </a:prstGeom>
          <a:noFill/>
        </p:spPr>
        <p:txBody>
          <a:bodyPr wrap="square" rtlCol="0">
            <a:spAutoFit/>
          </a:bodyPr>
          <a:lstStyle/>
          <a:p>
            <a:pPr algn="ctr">
              <a:lnSpc>
                <a:spcPct val="80000"/>
              </a:lnSpc>
            </a:pPr>
            <a:r>
              <a:rPr lang="en-US" altLang="ko-KR" sz="1600" b="1" dirty="0" smtClean="0">
                <a:solidFill>
                  <a:prstClr val="black"/>
                </a:solidFill>
                <a:cs typeface="Arial" pitchFamily="34" charset="0"/>
              </a:rPr>
              <a:t>The dawn of  the EHR system</a:t>
            </a:r>
            <a:endParaRPr lang="en-US" altLang="ko-KR" sz="1600" b="1" dirty="0">
              <a:solidFill>
                <a:prstClr val="black"/>
              </a:solidFill>
              <a:cs typeface="Arial" pitchFamily="34" charset="0"/>
            </a:endParaRPr>
          </a:p>
        </p:txBody>
      </p:sp>
      <p:sp>
        <p:nvSpPr>
          <p:cNvPr id="62" name="TextBox 61">
            <a:extLst>
              <a:ext uri="{FF2B5EF4-FFF2-40B4-BE49-F238E27FC236}">
                <a16:creationId xmlns="" xmlns:a16="http://schemas.microsoft.com/office/drawing/2014/main" id="{5566C44F-69C1-493B-9B5D-E6454DF2BD0E}"/>
              </a:ext>
            </a:extLst>
          </p:cNvPr>
          <p:cNvSpPr txBox="1"/>
          <p:nvPr/>
        </p:nvSpPr>
        <p:spPr>
          <a:xfrm>
            <a:off x="2717927" y="1771394"/>
            <a:ext cx="2314541" cy="1384995"/>
          </a:xfrm>
          <a:prstGeom prst="rect">
            <a:avLst/>
          </a:prstGeom>
          <a:noFill/>
        </p:spPr>
        <p:txBody>
          <a:bodyPr wrap="square" rtlCol="0">
            <a:spAutoFit/>
          </a:bodyPr>
          <a:lstStyle/>
          <a:p>
            <a:pPr algn="ctr"/>
            <a:r>
              <a:rPr lang="en-US" sz="1400" dirty="0"/>
              <a:t>In 1972, the dawn of Electronic Health Records (EHR) began with early efforts to computerize medical records in healthcare systems.</a:t>
            </a:r>
          </a:p>
        </p:txBody>
      </p:sp>
    </p:spTree>
    <p:extLst>
      <p:ext uri="{BB962C8B-B14F-4D97-AF65-F5344CB8AC3E}">
        <p14:creationId xmlns:p14="http://schemas.microsoft.com/office/powerpoint/2010/main" val="197504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fade">
                                      <p:cBhvr>
                                        <p:cTn id="12" dur="1000"/>
                                        <p:tgtEl>
                                          <p:spTgt spid="97"/>
                                        </p:tgtEl>
                                      </p:cBhvr>
                                    </p:animEffect>
                                    <p:anim calcmode="lin" valueType="num">
                                      <p:cBhvr>
                                        <p:cTn id="13" dur="1000" fill="hold"/>
                                        <p:tgtEl>
                                          <p:spTgt spid="97"/>
                                        </p:tgtEl>
                                        <p:attrNameLst>
                                          <p:attrName>ppt_x</p:attrName>
                                        </p:attrNameLst>
                                      </p:cBhvr>
                                      <p:tavLst>
                                        <p:tav tm="0">
                                          <p:val>
                                            <p:strVal val="#ppt_x"/>
                                          </p:val>
                                        </p:tav>
                                        <p:tav tm="100000">
                                          <p:val>
                                            <p:strVal val="#ppt_x"/>
                                          </p:val>
                                        </p:tav>
                                      </p:tavLst>
                                    </p:anim>
                                    <p:anim calcmode="lin" valueType="num">
                                      <p:cBhvr>
                                        <p:cTn id="14"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 xmlns:a16="http://schemas.microsoft.com/office/drawing/2014/main" id="{D9B85F3A-0D98-4AE5-8CED-AA4A4CF82188}"/>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smtClean="0"/>
              <a:t>Diagram of </a:t>
            </a:r>
            <a:r>
              <a:rPr lang="en-US" sz="4800" dirty="0"/>
              <a:t>T</a:t>
            </a:r>
            <a:r>
              <a:rPr lang="en-US" sz="4800" dirty="0" smtClean="0"/>
              <a:t>he System</a:t>
            </a:r>
            <a:endParaRPr lang="en-US" sz="4800" dirty="0"/>
          </a:p>
        </p:txBody>
      </p:sp>
      <p:pic>
        <p:nvPicPr>
          <p:cNvPr id="4" name="Picture 3" descr="C:\Users\Lenovo\Pictures\rd\pharma\PDFS\The-System-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3163744" y="1930112"/>
            <a:ext cx="5731510" cy="3646170"/>
          </a:xfrm>
          <a:prstGeom prst="rect">
            <a:avLst/>
          </a:prstGeom>
          <a:noFill/>
          <a:ln>
            <a:noFill/>
          </a:ln>
        </p:spPr>
      </p:pic>
    </p:spTree>
    <p:extLst>
      <p:ext uri="{BB962C8B-B14F-4D97-AF65-F5344CB8AC3E}">
        <p14:creationId xmlns:p14="http://schemas.microsoft.com/office/powerpoint/2010/main" val="3289344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136408"/>
            <a:ext cx="12192000" cy="901593"/>
          </a:xfrm>
          <a:prstGeom prst="rect">
            <a:avLst/>
          </a:prstGeom>
        </p:spPr>
        <p:txBody>
          <a:bodyPr wrap="square">
            <a:spAutoFit/>
          </a:bodyPr>
          <a:lstStyle/>
          <a:p>
            <a:pPr algn="ctr">
              <a:lnSpc>
                <a:spcPct val="150000"/>
              </a:lnSpc>
            </a:pPr>
            <a:r>
              <a:rPr lang="en-US" sz="4000" dirty="0"/>
              <a:t>Applications of the EHR Project</a:t>
            </a:r>
          </a:p>
        </p:txBody>
      </p:sp>
      <p:grpSp>
        <p:nvGrpSpPr>
          <p:cNvPr id="3" name="Group 72">
            <a:extLst>
              <a:ext uri="{FF2B5EF4-FFF2-40B4-BE49-F238E27FC236}">
                <a16:creationId xmlns:a16="http://schemas.microsoft.com/office/drawing/2014/main" xmlns="" id="{B07ED57E-D159-44AA-A44E-BC6ED3A68ED7}"/>
              </a:ext>
            </a:extLst>
          </p:cNvPr>
          <p:cNvGrpSpPr/>
          <p:nvPr/>
        </p:nvGrpSpPr>
        <p:grpSpPr>
          <a:xfrm>
            <a:off x="1522995" y="1654336"/>
            <a:ext cx="9440280" cy="1143806"/>
            <a:chOff x="467544" y="1712691"/>
            <a:chExt cx="2291246" cy="711035"/>
          </a:xfrm>
        </p:grpSpPr>
        <p:sp>
          <p:nvSpPr>
            <p:cNvPr id="4" name="TextBox 3">
              <a:extLst>
                <a:ext uri="{FF2B5EF4-FFF2-40B4-BE49-F238E27FC236}">
                  <a16:creationId xmlns:a16="http://schemas.microsoft.com/office/drawing/2014/main" xmlns="" id="{046C91E3-DE6F-4F59-86E3-790E71126B1A}"/>
                </a:ext>
              </a:extLst>
            </p:cNvPr>
            <p:cNvSpPr txBox="1"/>
            <p:nvPr/>
          </p:nvSpPr>
          <p:spPr>
            <a:xfrm>
              <a:off x="467544" y="1712691"/>
              <a:ext cx="2221432" cy="308952"/>
            </a:xfrm>
            <a:prstGeom prst="rect">
              <a:avLst/>
            </a:prstGeom>
            <a:noFill/>
          </p:spPr>
          <p:txBody>
            <a:bodyPr wrap="square" rtlCol="0">
              <a:spAutoFit/>
            </a:bodyPr>
            <a:lstStyle/>
            <a:p>
              <a:pPr algn="just">
                <a:lnSpc>
                  <a:spcPct val="150000"/>
                </a:lnSpc>
              </a:pPr>
              <a:r>
                <a:rPr lang="en-US" sz="2000" b="1" dirty="0">
                  <a:solidFill>
                    <a:srgbClr val="0070C0"/>
                  </a:solidFill>
                </a:rPr>
                <a:t>Hospitals and Medical Centers</a:t>
              </a:r>
              <a:endParaRPr lang="en-US" sz="2000" b="1" dirty="0">
                <a:solidFill>
                  <a:srgbClr val="0070C0"/>
                </a:solidFill>
              </a:endParaRPr>
            </a:p>
          </p:txBody>
        </p:sp>
        <p:sp>
          <p:nvSpPr>
            <p:cNvPr id="5" name="TextBox 4">
              <a:extLst>
                <a:ext uri="{FF2B5EF4-FFF2-40B4-BE49-F238E27FC236}">
                  <a16:creationId xmlns:a16="http://schemas.microsoft.com/office/drawing/2014/main" xmlns="" id="{32F6B677-5D22-4D76-97B7-6D1860C7F719}"/>
                </a:ext>
              </a:extLst>
            </p:cNvPr>
            <p:cNvSpPr txBox="1"/>
            <p:nvPr/>
          </p:nvSpPr>
          <p:spPr>
            <a:xfrm>
              <a:off x="467544" y="2021941"/>
              <a:ext cx="2291246" cy="401785"/>
            </a:xfrm>
            <a:prstGeom prst="rect">
              <a:avLst/>
            </a:prstGeom>
            <a:noFill/>
          </p:spPr>
          <p:txBody>
            <a:bodyPr wrap="square" rtlCol="0">
              <a:spAutoFit/>
            </a:bodyPr>
            <a:lstStyle/>
            <a:p>
              <a:pPr algn="just"/>
              <a:r>
                <a:rPr lang="en-US" dirty="0"/>
                <a:t>Large hospitals and medical centers with multiple departments can use the system to manage their extensive inventory of medical supplies, equipment, and medications.</a:t>
              </a:r>
              <a:endParaRPr lang="ko-KR" altLang="en-US" dirty="0">
                <a:solidFill>
                  <a:prstClr val="black">
                    <a:lumMod val="75000"/>
                    <a:lumOff val="25000"/>
                  </a:prstClr>
                </a:solidFill>
                <a:cs typeface="Arial" pitchFamily="34" charset="0"/>
              </a:endParaRPr>
            </a:p>
          </p:txBody>
        </p:sp>
      </p:grpSp>
      <p:grpSp>
        <p:nvGrpSpPr>
          <p:cNvPr id="9" name="Group 72">
            <a:extLst>
              <a:ext uri="{FF2B5EF4-FFF2-40B4-BE49-F238E27FC236}">
                <a16:creationId xmlns:a16="http://schemas.microsoft.com/office/drawing/2014/main" xmlns="" id="{B07ED57E-D159-44AA-A44E-BC6ED3A68ED7}"/>
              </a:ext>
            </a:extLst>
          </p:cNvPr>
          <p:cNvGrpSpPr/>
          <p:nvPr/>
        </p:nvGrpSpPr>
        <p:grpSpPr>
          <a:xfrm>
            <a:off x="1522995" y="2773583"/>
            <a:ext cx="9440280" cy="1701434"/>
            <a:chOff x="467544" y="1698384"/>
            <a:chExt cx="2291246" cy="1102983"/>
          </a:xfrm>
        </p:grpSpPr>
        <p:sp>
          <p:nvSpPr>
            <p:cNvPr id="10" name="TextBox 9">
              <a:extLst>
                <a:ext uri="{FF2B5EF4-FFF2-40B4-BE49-F238E27FC236}">
                  <a16:creationId xmlns:a16="http://schemas.microsoft.com/office/drawing/2014/main" xmlns="" id="{046C91E3-DE6F-4F59-86E3-790E71126B1A}"/>
                </a:ext>
              </a:extLst>
            </p:cNvPr>
            <p:cNvSpPr txBox="1"/>
            <p:nvPr/>
          </p:nvSpPr>
          <p:spPr>
            <a:xfrm>
              <a:off x="467544" y="1698384"/>
              <a:ext cx="2221432" cy="467656"/>
            </a:xfrm>
            <a:prstGeom prst="rect">
              <a:avLst/>
            </a:prstGeom>
            <a:noFill/>
          </p:spPr>
          <p:txBody>
            <a:bodyPr wrap="square" rtlCol="0">
              <a:spAutoFit/>
            </a:bodyPr>
            <a:lstStyle/>
            <a:p>
              <a:pPr algn="just">
                <a:lnSpc>
                  <a:spcPct val="150000"/>
                </a:lnSpc>
              </a:pPr>
              <a:r>
                <a:rPr lang="en-US" sz="2000" b="1" dirty="0">
                  <a:solidFill>
                    <a:srgbClr val="0070C0"/>
                  </a:solidFill>
                </a:rPr>
                <a:t>Replaces traditional paper-based medical records</a:t>
              </a:r>
            </a:p>
          </p:txBody>
        </p:sp>
        <p:sp>
          <p:nvSpPr>
            <p:cNvPr id="11" name="TextBox 10">
              <a:extLst>
                <a:ext uri="{FF2B5EF4-FFF2-40B4-BE49-F238E27FC236}">
                  <a16:creationId xmlns:a16="http://schemas.microsoft.com/office/drawing/2014/main" xmlns="" id="{32F6B677-5D22-4D76-97B7-6D1860C7F719}"/>
                </a:ext>
              </a:extLst>
            </p:cNvPr>
            <p:cNvSpPr txBox="1"/>
            <p:nvPr/>
          </p:nvSpPr>
          <p:spPr>
            <a:xfrm>
              <a:off x="467544" y="2021940"/>
              <a:ext cx="2291246" cy="779427"/>
            </a:xfrm>
            <a:prstGeom prst="rect">
              <a:avLst/>
            </a:prstGeom>
            <a:noFill/>
          </p:spPr>
          <p:txBody>
            <a:bodyPr wrap="square" rtlCol="0">
              <a:spAutoFit/>
            </a:bodyPr>
            <a:lstStyle/>
            <a:p>
              <a:pPr algn="just"/>
              <a:r>
                <a:rPr lang="en-US" dirty="0"/>
                <a:t>Electronic Health Records (EHR) seamlessly replace traditional paper-based medical records, offering a digital solution that enhances accessibility, efficiency, and accuracy in healthcare management.</a:t>
              </a:r>
              <a:endParaRPr lang="ko-KR" altLang="en-US" dirty="0">
                <a:solidFill>
                  <a:prstClr val="black">
                    <a:lumMod val="75000"/>
                    <a:lumOff val="25000"/>
                  </a:prstClr>
                </a:solidFill>
                <a:cs typeface="Arial" pitchFamily="34" charset="0"/>
              </a:endParaRPr>
            </a:p>
          </p:txBody>
        </p:sp>
      </p:grpSp>
      <p:grpSp>
        <p:nvGrpSpPr>
          <p:cNvPr id="12" name="Group 72">
            <a:extLst>
              <a:ext uri="{FF2B5EF4-FFF2-40B4-BE49-F238E27FC236}">
                <a16:creationId xmlns:a16="http://schemas.microsoft.com/office/drawing/2014/main" xmlns="" id="{B07ED57E-D159-44AA-A44E-BC6ED3A68ED7}"/>
              </a:ext>
            </a:extLst>
          </p:cNvPr>
          <p:cNvGrpSpPr/>
          <p:nvPr/>
        </p:nvGrpSpPr>
        <p:grpSpPr>
          <a:xfrm>
            <a:off x="1547934" y="4173686"/>
            <a:ext cx="9440280" cy="1130605"/>
            <a:chOff x="467544" y="1749942"/>
            <a:chExt cx="2291246" cy="635017"/>
          </a:xfrm>
        </p:grpSpPr>
        <p:sp>
          <p:nvSpPr>
            <p:cNvPr id="13" name="TextBox 12">
              <a:extLst>
                <a:ext uri="{FF2B5EF4-FFF2-40B4-BE49-F238E27FC236}">
                  <a16:creationId xmlns:a16="http://schemas.microsoft.com/office/drawing/2014/main" xmlns="" id="{046C91E3-DE6F-4F59-86E3-790E71126B1A}"/>
                </a:ext>
              </a:extLst>
            </p:cNvPr>
            <p:cNvSpPr txBox="1"/>
            <p:nvPr/>
          </p:nvSpPr>
          <p:spPr>
            <a:xfrm>
              <a:off x="467544" y="1749942"/>
              <a:ext cx="2221432" cy="279143"/>
            </a:xfrm>
            <a:prstGeom prst="rect">
              <a:avLst/>
            </a:prstGeom>
            <a:noFill/>
          </p:spPr>
          <p:txBody>
            <a:bodyPr wrap="square" rtlCol="0">
              <a:spAutoFit/>
            </a:bodyPr>
            <a:lstStyle/>
            <a:p>
              <a:pPr algn="just">
                <a:lnSpc>
                  <a:spcPct val="150000"/>
                </a:lnSpc>
              </a:pPr>
              <a:r>
                <a:rPr lang="en-IN" sz="2000" b="1" dirty="0">
                  <a:solidFill>
                    <a:srgbClr val="0070C0"/>
                  </a:solidFill>
                </a:rPr>
                <a:t>Pharmacies</a:t>
              </a:r>
              <a:endParaRPr lang="en-US" sz="2000" b="1" dirty="0">
                <a:solidFill>
                  <a:srgbClr val="0070C0"/>
                </a:solidFill>
              </a:endParaRPr>
            </a:p>
          </p:txBody>
        </p:sp>
        <p:sp>
          <p:nvSpPr>
            <p:cNvPr id="14" name="TextBox 13">
              <a:extLst>
                <a:ext uri="{FF2B5EF4-FFF2-40B4-BE49-F238E27FC236}">
                  <a16:creationId xmlns:a16="http://schemas.microsoft.com/office/drawing/2014/main" xmlns="" id="{32F6B677-5D22-4D76-97B7-6D1860C7F719}"/>
                </a:ext>
              </a:extLst>
            </p:cNvPr>
            <p:cNvSpPr txBox="1"/>
            <p:nvPr/>
          </p:nvSpPr>
          <p:spPr>
            <a:xfrm>
              <a:off x="467544" y="2021940"/>
              <a:ext cx="2291246" cy="363019"/>
            </a:xfrm>
            <a:prstGeom prst="rect">
              <a:avLst/>
            </a:prstGeom>
            <a:noFill/>
          </p:spPr>
          <p:txBody>
            <a:bodyPr wrap="square" rtlCol="0">
              <a:spAutoFit/>
            </a:bodyPr>
            <a:lstStyle/>
            <a:p>
              <a:pPr algn="just">
                <a:spcBef>
                  <a:spcPts val="600"/>
                </a:spcBef>
              </a:pPr>
              <a:r>
                <a:rPr lang="en-US" dirty="0"/>
                <a:t>Pharmacies can utilize the system to manage their inventory of prescription medications, over-the-counter drugs, and medical supplies.</a:t>
              </a:r>
              <a:endParaRPr lang="ko-KR" altLang="en-US" dirty="0">
                <a:solidFill>
                  <a:prstClr val="black">
                    <a:lumMod val="75000"/>
                    <a:lumOff val="25000"/>
                  </a:prstClr>
                </a:solidFill>
                <a:cs typeface="Arial" pitchFamily="34" charset="0"/>
              </a:endParaRPr>
            </a:p>
          </p:txBody>
        </p:sp>
      </p:grpSp>
    </p:spTree>
    <p:extLst>
      <p:ext uri="{BB962C8B-B14F-4D97-AF65-F5344CB8AC3E}">
        <p14:creationId xmlns:p14="http://schemas.microsoft.com/office/powerpoint/2010/main" val="1323783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Block Arc 20">
            <a:extLst>
              <a:ext uri="{FF2B5EF4-FFF2-40B4-BE49-F238E27FC236}">
                <a16:creationId xmlns="" xmlns:a16="http://schemas.microsoft.com/office/drawing/2014/main" id="{442BD419-0F67-4BAB-976B-E90CC1C4AECE}"/>
              </a:ext>
            </a:extLst>
          </p:cNvPr>
          <p:cNvSpPr>
            <a:spLocks noChangeAspect="1"/>
          </p:cNvSpPr>
          <p:nvPr/>
        </p:nvSpPr>
        <p:spPr>
          <a:xfrm rot="10800000">
            <a:off x="6886354" y="1126266"/>
            <a:ext cx="5254844" cy="569786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9" name="Group 72">
            <a:extLst>
              <a:ext uri="{FF2B5EF4-FFF2-40B4-BE49-F238E27FC236}">
                <a16:creationId xmlns:a16="http://schemas.microsoft.com/office/drawing/2014/main" xmlns="" id="{B07ED57E-D159-44AA-A44E-BC6ED3A68ED7}"/>
              </a:ext>
            </a:extLst>
          </p:cNvPr>
          <p:cNvGrpSpPr/>
          <p:nvPr/>
        </p:nvGrpSpPr>
        <p:grpSpPr>
          <a:xfrm>
            <a:off x="1589498" y="1363987"/>
            <a:ext cx="9440280" cy="1684603"/>
            <a:chOff x="467544" y="1749942"/>
            <a:chExt cx="2291246" cy="946176"/>
          </a:xfrm>
        </p:grpSpPr>
        <p:sp>
          <p:nvSpPr>
            <p:cNvPr id="10" name="TextBox 9">
              <a:extLst>
                <a:ext uri="{FF2B5EF4-FFF2-40B4-BE49-F238E27FC236}">
                  <a16:creationId xmlns:a16="http://schemas.microsoft.com/office/drawing/2014/main" xmlns="" id="{046C91E3-DE6F-4F59-86E3-790E71126B1A}"/>
                </a:ext>
              </a:extLst>
            </p:cNvPr>
            <p:cNvSpPr txBox="1"/>
            <p:nvPr/>
          </p:nvSpPr>
          <p:spPr>
            <a:xfrm>
              <a:off x="467544" y="1749942"/>
              <a:ext cx="2221432" cy="279143"/>
            </a:xfrm>
            <a:prstGeom prst="rect">
              <a:avLst/>
            </a:prstGeom>
            <a:noFill/>
          </p:spPr>
          <p:txBody>
            <a:bodyPr wrap="square" rtlCol="0">
              <a:spAutoFit/>
            </a:bodyPr>
            <a:lstStyle/>
            <a:p>
              <a:pPr algn="just">
                <a:lnSpc>
                  <a:spcPct val="150000"/>
                </a:lnSpc>
              </a:pPr>
              <a:r>
                <a:rPr lang="en-US" sz="2000" b="1" dirty="0">
                  <a:solidFill>
                    <a:srgbClr val="0070C0"/>
                  </a:solidFill>
                </a:rPr>
                <a:t>User interference for inventory and billing </a:t>
              </a:r>
              <a:endParaRPr lang="en-US" sz="2000" b="1" dirty="0">
                <a:solidFill>
                  <a:srgbClr val="0070C0"/>
                </a:solidFill>
              </a:endParaRPr>
            </a:p>
          </p:txBody>
        </p:sp>
        <p:sp>
          <p:nvSpPr>
            <p:cNvPr id="11" name="TextBox 10">
              <a:extLst>
                <a:ext uri="{FF2B5EF4-FFF2-40B4-BE49-F238E27FC236}">
                  <a16:creationId xmlns:a16="http://schemas.microsoft.com/office/drawing/2014/main" xmlns="" id="{32F6B677-5D22-4D76-97B7-6D1860C7F719}"/>
                </a:ext>
              </a:extLst>
            </p:cNvPr>
            <p:cNvSpPr txBox="1"/>
            <p:nvPr/>
          </p:nvSpPr>
          <p:spPr>
            <a:xfrm>
              <a:off x="467544" y="2021940"/>
              <a:ext cx="2291246" cy="674178"/>
            </a:xfrm>
            <a:prstGeom prst="rect">
              <a:avLst/>
            </a:prstGeom>
            <a:noFill/>
          </p:spPr>
          <p:txBody>
            <a:bodyPr wrap="square" rtlCol="0">
              <a:spAutoFit/>
            </a:bodyPr>
            <a:lstStyle/>
            <a:p>
              <a:pPr algn="just">
                <a:spcBef>
                  <a:spcPts val="600"/>
                </a:spcBef>
              </a:pPr>
              <a:r>
                <a:rPr lang="en-US" dirty="0"/>
                <a:t>The initial stage involves user interface access, integrating Electronic Health Records with inventory and billing for centralized medical data, while the billing interface offers functions like inventory management, tablet expiry checks, and user registration to streamline medicine billing for patients.</a:t>
              </a:r>
              <a:endParaRPr lang="ko-KR" altLang="en-US" dirty="0">
                <a:solidFill>
                  <a:prstClr val="black">
                    <a:lumMod val="75000"/>
                    <a:lumOff val="25000"/>
                  </a:prstClr>
                </a:solidFill>
                <a:cs typeface="Arial" pitchFamily="34" charset="0"/>
              </a:endParaRPr>
            </a:p>
          </p:txBody>
        </p:sp>
      </p:grpSp>
      <p:sp>
        <p:nvSpPr>
          <p:cNvPr id="18" name="Text Placeholder 1">
            <a:extLst>
              <a:ext uri="{FF2B5EF4-FFF2-40B4-BE49-F238E27FC236}">
                <a16:creationId xmlns:a16="http://schemas.microsoft.com/office/drawing/2014/main" xmlns="" id="{D735F7F3-C1B5-4B60-A00A-4EB618DDFB5A}"/>
              </a:ext>
            </a:extLst>
          </p:cNvPr>
          <p:cNvSpPr txBox="1">
            <a:spLocks/>
          </p:cNvSpPr>
          <p:nvPr/>
        </p:nvSpPr>
        <p:spPr>
          <a:xfrm>
            <a:off x="0" y="0"/>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4000" dirty="0" smtClean="0"/>
              <a:t>Modules</a:t>
            </a:r>
            <a:endParaRPr lang="en-US" sz="4000" dirty="0"/>
          </a:p>
        </p:txBody>
      </p:sp>
      <p:sp>
        <p:nvSpPr>
          <p:cNvPr id="31" name="Oval 23">
            <a:extLst>
              <a:ext uri="{FF2B5EF4-FFF2-40B4-BE49-F238E27FC236}">
                <a16:creationId xmlns="" xmlns:a16="http://schemas.microsoft.com/office/drawing/2014/main" id="{0E2C1C9B-F1D0-4F2A-BA88-D7D260018DA3}"/>
              </a:ext>
            </a:extLst>
          </p:cNvPr>
          <p:cNvSpPr/>
          <p:nvPr/>
        </p:nvSpPr>
        <p:spPr>
          <a:xfrm>
            <a:off x="445652" y="1363987"/>
            <a:ext cx="856202" cy="85620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7178FF"/>
                </a:solidFill>
              </a:rPr>
              <a:t>1</a:t>
            </a:r>
            <a:endParaRPr lang="en-US" sz="4000" b="1" dirty="0">
              <a:solidFill>
                <a:srgbClr val="7178FF"/>
              </a:solidFill>
            </a:endParaRPr>
          </a:p>
        </p:txBody>
      </p:sp>
      <p:grpSp>
        <p:nvGrpSpPr>
          <p:cNvPr id="21" name="Group 20"/>
          <p:cNvGrpSpPr/>
          <p:nvPr/>
        </p:nvGrpSpPr>
        <p:grpSpPr>
          <a:xfrm>
            <a:off x="1677886" y="3197910"/>
            <a:ext cx="4832437" cy="3476901"/>
            <a:chOff x="0" y="0"/>
            <a:chExt cx="4205964" cy="285242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74" y="89452"/>
              <a:ext cx="1621790" cy="2600325"/>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76450" cy="2852420"/>
            </a:xfrm>
            <a:prstGeom prst="rect">
              <a:avLst/>
            </a:prstGeom>
          </p:spPr>
        </p:pic>
        <p:cxnSp>
          <p:nvCxnSpPr>
            <p:cNvPr id="24" name="Straight Arrow Connector 23"/>
            <p:cNvCxnSpPr/>
            <p:nvPr/>
          </p:nvCxnSpPr>
          <p:spPr>
            <a:xfrm flipV="1">
              <a:off x="1789044" y="1192695"/>
              <a:ext cx="1017905" cy="45719"/>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695739" y="2405269"/>
              <a:ext cx="630946" cy="211457"/>
            </a:xfrm>
            <a:prstGeom prst="rect">
              <a:avLst/>
            </a:prstGeom>
            <a:noFill/>
            <a:ln w="38100">
              <a:solidFill>
                <a:schemeClr val="accent2"/>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Tree>
    <p:extLst>
      <p:ext uri="{BB962C8B-B14F-4D97-AF65-F5344CB8AC3E}">
        <p14:creationId xmlns:p14="http://schemas.microsoft.com/office/powerpoint/2010/main" val="324698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Block Arc 20">
            <a:extLst>
              <a:ext uri="{FF2B5EF4-FFF2-40B4-BE49-F238E27FC236}">
                <a16:creationId xmlns="" xmlns:a16="http://schemas.microsoft.com/office/drawing/2014/main" id="{442BD419-0F67-4BAB-976B-E90CC1C4AECE}"/>
              </a:ext>
            </a:extLst>
          </p:cNvPr>
          <p:cNvSpPr>
            <a:spLocks noChangeAspect="1"/>
          </p:cNvSpPr>
          <p:nvPr/>
        </p:nvSpPr>
        <p:spPr>
          <a:xfrm rot="10800000">
            <a:off x="6886354" y="1126266"/>
            <a:ext cx="5254844" cy="569786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6" name="Group 72">
            <a:extLst>
              <a:ext uri="{FF2B5EF4-FFF2-40B4-BE49-F238E27FC236}">
                <a16:creationId xmlns:a16="http://schemas.microsoft.com/office/drawing/2014/main" xmlns="" id="{B07ED57E-D159-44AA-A44E-BC6ED3A68ED7}"/>
              </a:ext>
            </a:extLst>
          </p:cNvPr>
          <p:cNvGrpSpPr/>
          <p:nvPr/>
        </p:nvGrpSpPr>
        <p:grpSpPr>
          <a:xfrm>
            <a:off x="1847194" y="1402183"/>
            <a:ext cx="9531719" cy="1402661"/>
            <a:chOff x="445351" y="1752719"/>
            <a:chExt cx="2313439" cy="787820"/>
          </a:xfrm>
        </p:grpSpPr>
        <p:sp>
          <p:nvSpPr>
            <p:cNvPr id="7" name="TextBox 6">
              <a:extLst>
                <a:ext uri="{FF2B5EF4-FFF2-40B4-BE49-F238E27FC236}">
                  <a16:creationId xmlns:a16="http://schemas.microsoft.com/office/drawing/2014/main" xmlns="" id="{046C91E3-DE6F-4F59-86E3-790E71126B1A}"/>
                </a:ext>
              </a:extLst>
            </p:cNvPr>
            <p:cNvSpPr txBox="1"/>
            <p:nvPr/>
          </p:nvSpPr>
          <p:spPr>
            <a:xfrm>
              <a:off x="445351" y="1752719"/>
              <a:ext cx="2221432" cy="279143"/>
            </a:xfrm>
            <a:prstGeom prst="rect">
              <a:avLst/>
            </a:prstGeom>
            <a:noFill/>
          </p:spPr>
          <p:txBody>
            <a:bodyPr wrap="square" rtlCol="0">
              <a:spAutoFit/>
            </a:bodyPr>
            <a:lstStyle/>
            <a:p>
              <a:pPr algn="just">
                <a:lnSpc>
                  <a:spcPct val="150000"/>
                </a:lnSpc>
              </a:pPr>
              <a:r>
                <a:rPr lang="en-IN" sz="2000" b="1" dirty="0">
                  <a:solidFill>
                    <a:srgbClr val="0070C0"/>
                  </a:solidFill>
                </a:rPr>
                <a:t>Module -2: Registering Medications for Inventory </a:t>
              </a:r>
              <a:endParaRPr lang="en-IN" sz="2000" b="1" dirty="0">
                <a:solidFill>
                  <a:srgbClr val="0070C0"/>
                </a:solidFill>
              </a:endParaRPr>
            </a:p>
          </p:txBody>
        </p:sp>
        <p:sp>
          <p:nvSpPr>
            <p:cNvPr id="8" name="TextBox 7">
              <a:extLst>
                <a:ext uri="{FF2B5EF4-FFF2-40B4-BE49-F238E27FC236}">
                  <a16:creationId xmlns:a16="http://schemas.microsoft.com/office/drawing/2014/main" xmlns="" id="{32F6B677-5D22-4D76-97B7-6D1860C7F719}"/>
                </a:ext>
              </a:extLst>
            </p:cNvPr>
            <p:cNvSpPr txBox="1"/>
            <p:nvPr/>
          </p:nvSpPr>
          <p:spPr>
            <a:xfrm>
              <a:off x="467544" y="2021940"/>
              <a:ext cx="2291246" cy="518599"/>
            </a:xfrm>
            <a:prstGeom prst="rect">
              <a:avLst/>
            </a:prstGeom>
            <a:noFill/>
          </p:spPr>
          <p:txBody>
            <a:bodyPr wrap="square" rtlCol="0">
              <a:spAutoFit/>
            </a:bodyPr>
            <a:lstStyle/>
            <a:p>
              <a:pPr algn="just">
                <a:spcBef>
                  <a:spcPts val="600"/>
                </a:spcBef>
              </a:pPr>
              <a:r>
                <a:rPr lang="en-US" dirty="0"/>
                <a:t>Patient details are gathered through </a:t>
              </a:r>
              <a:r>
                <a:rPr lang="en-US" dirty="0" err="1"/>
                <a:t>OpenCV</a:t>
              </a:r>
              <a:r>
                <a:rPr lang="en-US" dirty="0"/>
                <a:t>, allowing verification via uploaded images or a webcam; the "Recognize from webcam" option displays registered patient details or shows an error message if not found.</a:t>
              </a:r>
              <a:endParaRPr lang="ko-KR" altLang="en-US" dirty="0">
                <a:solidFill>
                  <a:prstClr val="black">
                    <a:lumMod val="75000"/>
                    <a:lumOff val="25000"/>
                  </a:prstClr>
                </a:solidFill>
                <a:cs typeface="Arial" pitchFamily="34" charset="0"/>
              </a:endParaRPr>
            </a:p>
          </p:txBody>
        </p:sp>
      </p:grpSp>
      <p:sp>
        <p:nvSpPr>
          <p:cNvPr id="18" name="Text Placeholder 1">
            <a:extLst>
              <a:ext uri="{FF2B5EF4-FFF2-40B4-BE49-F238E27FC236}">
                <a16:creationId xmlns:a16="http://schemas.microsoft.com/office/drawing/2014/main" xmlns="" id="{D735F7F3-C1B5-4B60-A00A-4EB618DDFB5A}"/>
              </a:ext>
            </a:extLst>
          </p:cNvPr>
          <p:cNvSpPr txBox="1">
            <a:spLocks/>
          </p:cNvSpPr>
          <p:nvPr/>
        </p:nvSpPr>
        <p:spPr>
          <a:xfrm>
            <a:off x="0" y="0"/>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4000" dirty="0" smtClean="0"/>
              <a:t>Modules</a:t>
            </a:r>
            <a:endParaRPr lang="en-US" sz="4000" dirty="0"/>
          </a:p>
        </p:txBody>
      </p:sp>
      <p:sp>
        <p:nvSpPr>
          <p:cNvPr id="33" name="Oval 23">
            <a:extLst>
              <a:ext uri="{FF2B5EF4-FFF2-40B4-BE49-F238E27FC236}">
                <a16:creationId xmlns="" xmlns:a16="http://schemas.microsoft.com/office/drawing/2014/main" id="{0E2C1C9B-F1D0-4F2A-BA88-D7D260018DA3}"/>
              </a:ext>
            </a:extLst>
          </p:cNvPr>
          <p:cNvSpPr/>
          <p:nvPr/>
        </p:nvSpPr>
        <p:spPr>
          <a:xfrm>
            <a:off x="703346" y="1419117"/>
            <a:ext cx="856202" cy="85620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178FF"/>
                </a:solidFill>
              </a:rPr>
              <a:t>2</a:t>
            </a:r>
          </a:p>
        </p:txBody>
      </p:sp>
      <p:grpSp>
        <p:nvGrpSpPr>
          <p:cNvPr id="28" name="Group 27"/>
          <p:cNvGrpSpPr/>
          <p:nvPr/>
        </p:nvGrpSpPr>
        <p:grpSpPr>
          <a:xfrm>
            <a:off x="425495" y="3102119"/>
            <a:ext cx="6112510" cy="2981325"/>
            <a:chOff x="0" y="0"/>
            <a:chExt cx="6112538" cy="2981325"/>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765" y="496957"/>
              <a:ext cx="1907540" cy="2186305"/>
            </a:xfrm>
            <a:prstGeom prst="rect">
              <a:avLst/>
            </a:prstGeom>
          </p:spPr>
        </p:pic>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r="5044" b="3837"/>
            <a:stretch/>
          </p:blipFill>
          <p:spPr bwMode="auto">
            <a:xfrm>
              <a:off x="0" y="0"/>
              <a:ext cx="1520190" cy="2981325"/>
            </a:xfrm>
            <a:prstGeom prst="rect">
              <a:avLst/>
            </a:prstGeom>
            <a:ln>
              <a:noFill/>
            </a:ln>
            <a:extLst>
              <a:ext uri="{53640926-AAD7-44D8-BBD7-CCE9431645EC}">
                <a14:shadowObscured xmlns:a14="http://schemas.microsoft.com/office/drawing/2010/main"/>
              </a:ext>
            </a:extLst>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583" y="884583"/>
              <a:ext cx="1798955" cy="1350645"/>
            </a:xfrm>
            <a:prstGeom prst="rect">
              <a:avLst/>
            </a:prstGeom>
          </p:spPr>
        </p:pic>
        <p:cxnSp>
          <p:nvCxnSpPr>
            <p:cNvPr id="32" name="Straight Arrow Connector 31"/>
            <p:cNvCxnSpPr/>
            <p:nvPr/>
          </p:nvCxnSpPr>
          <p:spPr>
            <a:xfrm>
              <a:off x="1431235" y="1500809"/>
              <a:ext cx="675861"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a:off x="3796748" y="1451113"/>
              <a:ext cx="675861"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pic>
        <p:nvPicPr>
          <p:cNvPr id="36" name="Picture 35"/>
          <p:cNvPicPr/>
          <p:nvPr/>
        </p:nvPicPr>
        <p:blipFill>
          <a:blip r:embed="rId5"/>
          <a:stretch>
            <a:fillRect/>
          </a:stretch>
        </p:blipFill>
        <p:spPr>
          <a:xfrm>
            <a:off x="6697059" y="3599076"/>
            <a:ext cx="5140265" cy="1971943"/>
          </a:xfrm>
          <a:prstGeom prst="rect">
            <a:avLst/>
          </a:prstGeom>
        </p:spPr>
      </p:pic>
    </p:spTree>
    <p:extLst>
      <p:ext uri="{BB962C8B-B14F-4D97-AF65-F5344CB8AC3E}">
        <p14:creationId xmlns:p14="http://schemas.microsoft.com/office/powerpoint/2010/main" val="3903331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31">
            <a:extLst>
              <a:ext uri="{FF2B5EF4-FFF2-40B4-BE49-F238E27FC236}">
                <a16:creationId xmlns="" xmlns:a16="http://schemas.microsoft.com/office/drawing/2014/main" id="{B25FCE9B-6DC5-4836-8DD9-E737D6782AA3}"/>
              </a:ext>
            </a:extLst>
          </p:cNvPr>
          <p:cNvSpPr>
            <a:spLocks noChangeAspect="1"/>
          </p:cNvSpPr>
          <p:nvPr/>
        </p:nvSpPr>
        <p:spPr>
          <a:xfrm>
            <a:off x="8084743" y="839019"/>
            <a:ext cx="4004377" cy="5693434"/>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72">
            <a:extLst>
              <a:ext uri="{FF2B5EF4-FFF2-40B4-BE49-F238E27FC236}">
                <a16:creationId xmlns:a16="http://schemas.microsoft.com/office/drawing/2014/main" xmlns="" id="{B07ED57E-D159-44AA-A44E-BC6ED3A68ED7}"/>
              </a:ext>
            </a:extLst>
          </p:cNvPr>
          <p:cNvGrpSpPr/>
          <p:nvPr/>
        </p:nvGrpSpPr>
        <p:grpSpPr>
          <a:xfrm>
            <a:off x="1751442" y="939340"/>
            <a:ext cx="9440280" cy="1819023"/>
            <a:chOff x="467544" y="1749942"/>
            <a:chExt cx="2291246" cy="799702"/>
          </a:xfrm>
        </p:grpSpPr>
        <p:sp>
          <p:nvSpPr>
            <p:cNvPr id="13" name="TextBox 12">
              <a:extLst>
                <a:ext uri="{FF2B5EF4-FFF2-40B4-BE49-F238E27FC236}">
                  <a16:creationId xmlns:a16="http://schemas.microsoft.com/office/drawing/2014/main" xmlns="" id="{046C91E3-DE6F-4F59-86E3-790E71126B1A}"/>
                </a:ext>
              </a:extLst>
            </p:cNvPr>
            <p:cNvSpPr txBox="1"/>
            <p:nvPr/>
          </p:nvSpPr>
          <p:spPr>
            <a:xfrm>
              <a:off x="467544" y="1749942"/>
              <a:ext cx="2221432" cy="254042"/>
            </a:xfrm>
            <a:prstGeom prst="rect">
              <a:avLst/>
            </a:prstGeom>
            <a:noFill/>
          </p:spPr>
          <p:txBody>
            <a:bodyPr wrap="square" rtlCol="0">
              <a:spAutoFit/>
            </a:bodyPr>
            <a:lstStyle/>
            <a:p>
              <a:pPr algn="just">
                <a:lnSpc>
                  <a:spcPct val="150000"/>
                </a:lnSpc>
              </a:pPr>
              <a:r>
                <a:rPr lang="en-US" sz="2400" b="1" dirty="0" smtClean="0">
                  <a:solidFill>
                    <a:srgbClr val="0070C0"/>
                  </a:solidFill>
                </a:rPr>
                <a:t>Module </a:t>
              </a:r>
              <a:r>
                <a:rPr lang="en-US" sz="2400" b="1" dirty="0">
                  <a:solidFill>
                    <a:srgbClr val="0070C0"/>
                  </a:solidFill>
                </a:rPr>
                <a:t>-3: Removal of Expired tablets and viewing its history </a:t>
              </a:r>
              <a:endParaRPr lang="en-US" sz="2400" b="1" dirty="0">
                <a:solidFill>
                  <a:srgbClr val="0070C0"/>
                </a:solidFill>
              </a:endParaRPr>
            </a:p>
          </p:txBody>
        </p:sp>
        <p:sp>
          <p:nvSpPr>
            <p:cNvPr id="14" name="TextBox 13">
              <a:extLst>
                <a:ext uri="{FF2B5EF4-FFF2-40B4-BE49-F238E27FC236}">
                  <a16:creationId xmlns:a16="http://schemas.microsoft.com/office/drawing/2014/main" xmlns="" id="{32F6B677-5D22-4D76-97B7-6D1860C7F719}"/>
                </a:ext>
              </a:extLst>
            </p:cNvPr>
            <p:cNvSpPr txBox="1"/>
            <p:nvPr/>
          </p:nvSpPr>
          <p:spPr>
            <a:xfrm>
              <a:off x="467544" y="2021940"/>
              <a:ext cx="2291246" cy="527704"/>
            </a:xfrm>
            <a:prstGeom prst="rect">
              <a:avLst/>
            </a:prstGeom>
            <a:noFill/>
          </p:spPr>
          <p:txBody>
            <a:bodyPr wrap="square" rtlCol="0">
              <a:spAutoFit/>
            </a:bodyPr>
            <a:lstStyle/>
            <a:p>
              <a:r>
                <a:rPr lang="en-US" dirty="0"/>
                <a:t>Medical inventory management addresses the crucial task of removing expired tablets to safeguard patient health, with a focus on removing tablets below 6 months' shelf life, allowing easy identification and removal of expired tablets, updating both live inventory and historical records.</a:t>
              </a:r>
            </a:p>
          </p:txBody>
        </p:sp>
      </p:grpSp>
      <p:sp>
        <p:nvSpPr>
          <p:cNvPr id="15" name="Oval 23">
            <a:extLst>
              <a:ext uri="{FF2B5EF4-FFF2-40B4-BE49-F238E27FC236}">
                <a16:creationId xmlns="" xmlns:a16="http://schemas.microsoft.com/office/drawing/2014/main" id="{0E2C1C9B-F1D0-4F2A-BA88-D7D260018DA3}"/>
              </a:ext>
            </a:extLst>
          </p:cNvPr>
          <p:cNvSpPr/>
          <p:nvPr/>
        </p:nvSpPr>
        <p:spPr>
          <a:xfrm>
            <a:off x="674252" y="1535495"/>
            <a:ext cx="856202" cy="85620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7178FF"/>
                </a:solidFill>
              </a:rPr>
              <a:t>3</a:t>
            </a:r>
            <a:endParaRPr lang="en-US" sz="4000" b="1" dirty="0">
              <a:solidFill>
                <a:srgbClr val="7178FF"/>
              </a:solidFill>
            </a:endParaRPr>
          </a:p>
        </p:txBody>
      </p:sp>
      <p:pic>
        <p:nvPicPr>
          <p:cNvPr id="16" name="Picture 15"/>
          <p:cNvPicPr/>
          <p:nvPr/>
        </p:nvPicPr>
        <p:blipFill>
          <a:blip r:embed="rId2">
            <a:extLst>
              <a:ext uri="{28A0092B-C50C-407E-A947-70E740481C1C}">
                <a14:useLocalDpi xmlns:a14="http://schemas.microsoft.com/office/drawing/2010/main" val="0"/>
              </a:ext>
            </a:extLst>
          </a:blip>
          <a:stretch>
            <a:fillRect/>
          </a:stretch>
        </p:blipFill>
        <p:spPr>
          <a:xfrm>
            <a:off x="766617" y="2860502"/>
            <a:ext cx="7243312" cy="1844502"/>
          </a:xfrm>
          <a:prstGeom prst="rect">
            <a:avLst/>
          </a:prstGeom>
        </p:spPr>
      </p:pic>
      <p:pic>
        <p:nvPicPr>
          <p:cNvPr id="18" name="Picture 17"/>
          <p:cNvPicPr/>
          <p:nvPr/>
        </p:nvPicPr>
        <p:blipFill rotWithShape="1">
          <a:blip r:embed="rId3" cstate="print">
            <a:extLst>
              <a:ext uri="{28A0092B-C50C-407E-A947-70E740481C1C}">
                <a14:useLocalDpi xmlns:a14="http://schemas.microsoft.com/office/drawing/2010/main" val="0"/>
              </a:ext>
            </a:extLst>
          </a:blip>
          <a:srcRect b="26878"/>
          <a:stretch/>
        </p:blipFill>
        <p:spPr bwMode="auto">
          <a:xfrm>
            <a:off x="658091" y="4807143"/>
            <a:ext cx="7389245" cy="13017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7693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679</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 Unicode MS</vt:lpstr>
      <vt:lpstr>Arial</vt:lpstr>
      <vt:lpstr>Calibri</vt:lpstr>
      <vt:lpstr>Calibri Light</vt:lpstr>
      <vt:lpstr>Spaced</vt:lpstr>
      <vt:lpstr>Times New Roman</vt:lpstr>
      <vt:lpstr>Wingdings</vt:lpstr>
      <vt:lpstr>Office Theme</vt:lpstr>
      <vt:lpstr>Contents Slide Master</vt:lpstr>
      <vt:lpstr>PowerPoint Presentation</vt:lpstr>
      <vt:lpstr>What are Electronic Health Records (EHR)?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 (EHR)</dc:title>
  <dc:creator>Microsoft account</dc:creator>
  <cp:lastModifiedBy>Microsoft account</cp:lastModifiedBy>
  <cp:revision>49</cp:revision>
  <dcterms:created xsi:type="dcterms:W3CDTF">2023-12-13T20:32:08Z</dcterms:created>
  <dcterms:modified xsi:type="dcterms:W3CDTF">2024-04-20T21:02:37Z</dcterms:modified>
</cp:coreProperties>
</file>