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Divyansh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9f16282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9f16282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Revanth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a8dc6c7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a8dc6c7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Revanth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a034eb1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a034eb1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Revanth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a0aeccf2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a0aeccf2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Revanth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9f16286d7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9f16286d7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Divyansh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9f16286d7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9f16286d7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Divyansh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a9c827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a9c827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a76b80d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a76b80d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a9c8276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a9c8276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Divyansh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a75a21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a75a21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Divyansh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76d383f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76d383f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Saloni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a76d383f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a76d383f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Saloni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a76b80d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a76b80d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Saloni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a76d383f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a76d383f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Revanth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a76d383f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a76d383f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Revanth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9f16282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9f16282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Revanth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rxiv.org/pdf/1804.02767v1.pdf" TargetMode="External"/><Relationship Id="rId4" Type="http://schemas.openxmlformats.org/officeDocument/2006/relationships/hyperlink" Target="https://towardsdatascience.com/dive-really-deep-into-yolo-v3-a-beginners-guide-9e3d2666280e" TargetMode="External"/><Relationship Id="rId5" Type="http://schemas.openxmlformats.org/officeDocument/2006/relationships/hyperlink" Target="https://medium.com/@lattandreas/2d-detection-on-waymo-open-dataset-f111e760d15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fOn3L2RyisqnIwtFFF7tK_GMqGdw5Y54/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4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Team 23: </a:t>
            </a:r>
            <a:r>
              <a:rPr lang="en" sz="3600"/>
              <a:t>2D Object Detection using YOLOv3 on Waymo Open Dataset</a:t>
            </a:r>
            <a:endParaRPr sz="3600"/>
          </a:p>
        </p:txBody>
      </p:sp>
      <p:sp>
        <p:nvSpPr>
          <p:cNvPr id="60" name="Google Shape;60;p13"/>
          <p:cNvSpPr txBox="1"/>
          <p:nvPr>
            <p:ph idx="1" type="subTitle"/>
          </p:nvPr>
        </p:nvSpPr>
        <p:spPr>
          <a:xfrm>
            <a:off x="512700" y="3843375"/>
            <a:ext cx="8118600" cy="10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Revanth Sakthivelan, Saloni Jain, Divyansh Agarwal</a:t>
            </a:r>
            <a:endParaRPr/>
          </a:p>
          <a:p>
            <a:pPr indent="457200" lvl="0" marL="457200" rtl="0" algn="l">
              <a:spcBef>
                <a:spcPts val="0"/>
              </a:spcBef>
              <a:spcAft>
                <a:spcPts val="0"/>
              </a:spcAft>
              <a:buNone/>
            </a:pPr>
            <a:r>
              <a:rPr lang="en"/>
              <a:t>12200843		   12203853       12102620</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49225"/>
            <a:ext cx="381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Darknet-53 Overview</a:t>
            </a:r>
            <a:endParaRPr sz="3000"/>
          </a:p>
        </p:txBody>
      </p:sp>
      <p:sp>
        <p:nvSpPr>
          <p:cNvPr id="120" name="Google Shape;120;p22"/>
          <p:cNvSpPr txBox="1"/>
          <p:nvPr>
            <p:ph idx="1" type="body"/>
          </p:nvPr>
        </p:nvSpPr>
        <p:spPr>
          <a:xfrm>
            <a:off x="311700" y="982050"/>
            <a:ext cx="3810600" cy="40092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sz="1800"/>
              <a:t>An average pooling and a 1000 ways fully connected layers along with softmax activation is used.</a:t>
            </a:r>
            <a:endParaRPr sz="1800"/>
          </a:p>
          <a:p>
            <a:pPr indent="-342900" lvl="0" marL="457200" rtl="0" algn="just">
              <a:lnSpc>
                <a:spcPct val="100000"/>
              </a:lnSpc>
              <a:spcBef>
                <a:spcPts val="0"/>
              </a:spcBef>
              <a:spcAft>
                <a:spcPts val="0"/>
              </a:spcAft>
              <a:buSzPts val="1800"/>
              <a:buChar char="❏"/>
            </a:pPr>
            <a:r>
              <a:rPr lang="en" sz="1800"/>
              <a:t>The activation function used is LeakyRelu.</a:t>
            </a:r>
            <a:endParaRPr sz="1800"/>
          </a:p>
          <a:p>
            <a:pPr indent="-342900" lvl="0" marL="457200" rtl="0" algn="just">
              <a:lnSpc>
                <a:spcPct val="100000"/>
              </a:lnSpc>
              <a:spcBef>
                <a:spcPts val="0"/>
              </a:spcBef>
              <a:spcAft>
                <a:spcPts val="0"/>
              </a:spcAft>
              <a:buSzPts val="1800"/>
              <a:buChar char="❏"/>
            </a:pPr>
            <a:r>
              <a:rPr lang="en" sz="1800"/>
              <a:t>The network generates a 4D output volume corresponding to the grid, anchors, and prediction values we are interested in. The output is (grid_height, grid_width, num anchors, num_predictions).</a:t>
            </a:r>
            <a:endParaRPr sz="1800"/>
          </a:p>
        </p:txBody>
      </p:sp>
      <p:pic>
        <p:nvPicPr>
          <p:cNvPr id="121" name="Google Shape;121;p22"/>
          <p:cNvPicPr preferRelativeResize="0"/>
          <p:nvPr/>
        </p:nvPicPr>
        <p:blipFill>
          <a:blip r:embed="rId3">
            <a:alphaModFix/>
          </a:blip>
          <a:stretch>
            <a:fillRect/>
          </a:stretch>
        </p:blipFill>
        <p:spPr>
          <a:xfrm>
            <a:off x="4841225" y="152400"/>
            <a:ext cx="339489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p:txBody>
      </p:sp>
      <p:pic>
        <p:nvPicPr>
          <p:cNvPr id="127" name="Google Shape;127;p23"/>
          <p:cNvPicPr preferRelativeResize="0"/>
          <p:nvPr/>
        </p:nvPicPr>
        <p:blipFill>
          <a:blip r:embed="rId3">
            <a:alphaModFix/>
          </a:blip>
          <a:stretch>
            <a:fillRect/>
          </a:stretch>
        </p:blipFill>
        <p:spPr>
          <a:xfrm>
            <a:off x="394025" y="1231600"/>
            <a:ext cx="8316925" cy="339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72700"/>
            <a:ext cx="852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Network</a:t>
            </a:r>
            <a:r>
              <a:rPr lang="en" sz="3000"/>
              <a:t> Architecture</a:t>
            </a:r>
            <a:endParaRPr sz="3000"/>
          </a:p>
        </p:txBody>
      </p:sp>
      <p:sp>
        <p:nvSpPr>
          <p:cNvPr id="133" name="Google Shape;133;p24"/>
          <p:cNvSpPr txBox="1"/>
          <p:nvPr>
            <p:ph idx="1" type="body"/>
          </p:nvPr>
        </p:nvSpPr>
        <p:spPr>
          <a:xfrm>
            <a:off x="311700" y="1006700"/>
            <a:ext cx="8573400" cy="232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The model uses L2 regularizer and adam optimizer.</a:t>
            </a:r>
            <a:endParaRPr sz="1800"/>
          </a:p>
          <a:p>
            <a:pPr indent="-342900" lvl="0" marL="457200" rtl="0" algn="just">
              <a:spcBef>
                <a:spcPts val="0"/>
              </a:spcBef>
              <a:spcAft>
                <a:spcPts val="0"/>
              </a:spcAft>
              <a:buSzPts val="1800"/>
              <a:buChar char="❏"/>
            </a:pPr>
            <a:r>
              <a:rPr lang="en" sz="1800"/>
              <a:t>Inspired by the GoogleNet architecture, YOLO’s architecture has a total of 24 convolutional layers with 2 fully connected layers at the end. </a:t>
            </a:r>
            <a:endParaRPr sz="1800"/>
          </a:p>
          <a:p>
            <a:pPr indent="-342900" lvl="0" marL="457200" rtl="0" algn="just">
              <a:spcBef>
                <a:spcPts val="0"/>
              </a:spcBef>
              <a:spcAft>
                <a:spcPts val="0"/>
              </a:spcAft>
              <a:buSzPts val="1800"/>
              <a:buChar char="❏"/>
            </a:pPr>
            <a:r>
              <a:rPr lang="en" sz="1800"/>
              <a:t>The algorithm applies a single neural network to the entire full image. Then this network divides that image into regions which provides the bounding boxes and also predicts probabilities for each region.</a:t>
            </a:r>
            <a:endParaRPr sz="1800"/>
          </a:p>
          <a:p>
            <a:pPr indent="0" lvl="0" marL="0" rtl="0" algn="l">
              <a:spcBef>
                <a:spcPts val="1600"/>
              </a:spcBef>
              <a:spcAft>
                <a:spcPts val="1600"/>
              </a:spcAft>
              <a:buNone/>
            </a:pPr>
            <a:r>
              <a:t/>
            </a:r>
            <a:endParaRPr/>
          </a:p>
        </p:txBody>
      </p:sp>
      <p:pic>
        <p:nvPicPr>
          <p:cNvPr id="134" name="Google Shape;134;p24"/>
          <p:cNvPicPr preferRelativeResize="0"/>
          <p:nvPr/>
        </p:nvPicPr>
        <p:blipFill>
          <a:blip r:embed="rId3">
            <a:alphaModFix/>
          </a:blip>
          <a:stretch>
            <a:fillRect/>
          </a:stretch>
        </p:blipFill>
        <p:spPr>
          <a:xfrm>
            <a:off x="311700" y="3327700"/>
            <a:ext cx="8573399" cy="166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45" name="Google Shape;145;p26"/>
          <p:cNvSpPr txBox="1"/>
          <p:nvPr>
            <p:ph idx="1" type="body"/>
          </p:nvPr>
        </p:nvSpPr>
        <p:spPr>
          <a:xfrm>
            <a:off x="311700" y="1058225"/>
            <a:ext cx="8520600" cy="3258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At 320 x 320 resolution, YOLOv3 runs in 22ms </a:t>
            </a:r>
            <a:r>
              <a:rPr lang="en"/>
              <a:t>with</a:t>
            </a:r>
            <a:r>
              <a:rPr lang="en"/>
              <a:t> 28.2 mAP (mean average precision).</a:t>
            </a:r>
            <a:endParaRPr/>
          </a:p>
          <a:p>
            <a:pPr indent="-342900" lvl="0" marL="457200" rtl="0" algn="just">
              <a:spcBef>
                <a:spcPts val="0"/>
              </a:spcBef>
              <a:spcAft>
                <a:spcPts val="0"/>
              </a:spcAft>
              <a:buSzPts val="1800"/>
              <a:buChar char="❏"/>
            </a:pPr>
            <a:r>
              <a:rPr lang="en"/>
              <a:t>The algorithm understands generalized object representation which allows them to train the network on real world images and predictions are still fairly accurate.</a:t>
            </a:r>
            <a:endParaRPr/>
          </a:p>
          <a:p>
            <a:pPr indent="-342900" lvl="0" marL="457200" rtl="0" algn="just">
              <a:spcBef>
                <a:spcPts val="0"/>
              </a:spcBef>
              <a:spcAft>
                <a:spcPts val="0"/>
              </a:spcAft>
              <a:buSzPts val="1800"/>
              <a:buChar char="❏"/>
            </a:pPr>
            <a:r>
              <a:rPr lang="en"/>
              <a:t>YOLO reasons globally about the image when making predictions. Unlike sliding window and region proposal-based techniques, YOLO sees the entire image during training and test time so it implicitly encodes contextual information about classes as well as their appearance.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51" name="Google Shape;15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Although YOLOv3 can predict images at high frame rates, it struggles with videos. Since we need to consider filtering, prediction, smoothing, most likely explanation and learning for motion videos.</a:t>
            </a:r>
            <a:endParaRPr/>
          </a:p>
          <a:p>
            <a:pPr indent="-342900" lvl="0" marL="457200" rtl="0" algn="just">
              <a:spcBef>
                <a:spcPts val="0"/>
              </a:spcBef>
              <a:spcAft>
                <a:spcPts val="0"/>
              </a:spcAft>
              <a:buSzPts val="1800"/>
              <a:buChar char="❏"/>
            </a:pPr>
            <a:r>
              <a:rPr lang="en"/>
              <a:t>Since our model learns to predict bounding boxes from data, it struggles to generalize to objects in new or unusual aspect ratios or configurations.</a:t>
            </a:r>
            <a:endParaRPr/>
          </a:p>
          <a:p>
            <a:pPr indent="-342900" lvl="0" marL="457200" rtl="0" algn="just">
              <a:spcBef>
                <a:spcPts val="0"/>
              </a:spcBef>
              <a:spcAft>
                <a:spcPts val="0"/>
              </a:spcAft>
              <a:buSzPts val="1800"/>
              <a:buChar char="❏"/>
            </a:pPr>
            <a:r>
              <a:rPr lang="en"/>
              <a:t>while we train on a loss function that approximates detection performance, our loss function treats errors the same in small bounding boxes versus large bounding boxes. A small error in a large box is generally benign but a small error in a small box has a much greater effect on IoU. Our main source of error is incorrect localizations.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7" name="Google Shape;157;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YOLOv3: An Incremental Improvement by Joseph Redmond and Ali Farhadi. </a:t>
            </a:r>
            <a:r>
              <a:rPr lang="en" u="sng">
                <a:solidFill>
                  <a:schemeClr val="hlink"/>
                </a:solidFill>
                <a:hlinkClick r:id="rId3"/>
              </a:rPr>
              <a:t>https://arxiv.org/pdf/1804.02767v1.pdf</a:t>
            </a:r>
            <a:endParaRPr/>
          </a:p>
          <a:p>
            <a:pPr indent="-342900" lvl="0" marL="457200" rtl="0" algn="l">
              <a:spcBef>
                <a:spcPts val="0"/>
              </a:spcBef>
              <a:spcAft>
                <a:spcPts val="0"/>
              </a:spcAft>
              <a:buSzPts val="1800"/>
              <a:buAutoNum type="arabicPeriod"/>
            </a:pPr>
            <a:r>
              <a:rPr lang="en"/>
              <a:t>Dive Really Deep into YOLO v3: A Beginner’s Guide by </a:t>
            </a:r>
            <a:r>
              <a:rPr lang="en"/>
              <a:t> Ethan Yanjia Li. </a:t>
            </a:r>
            <a:r>
              <a:rPr lang="en" u="sng">
                <a:solidFill>
                  <a:schemeClr val="hlink"/>
                </a:solidFill>
                <a:hlinkClick r:id="rId4"/>
              </a:rPr>
              <a:t>https://towardsdatascience.com/dive-really-deep-into-yolo-v3-a-beginners-guide-9e3d2666280e</a:t>
            </a:r>
            <a:endParaRPr/>
          </a:p>
          <a:p>
            <a:pPr indent="-342900" lvl="0" marL="457200" rtl="0" algn="l">
              <a:spcBef>
                <a:spcPts val="0"/>
              </a:spcBef>
              <a:spcAft>
                <a:spcPts val="0"/>
              </a:spcAft>
              <a:buSzPts val="1800"/>
              <a:buAutoNum type="arabicPeriod"/>
            </a:pPr>
            <a:r>
              <a:rPr lang="en"/>
              <a:t>2D Detection on Waymo Open Dataset by Andreas Peeter Lätt. </a:t>
            </a:r>
            <a:r>
              <a:rPr lang="en" u="sng">
                <a:solidFill>
                  <a:schemeClr val="hlink"/>
                </a:solidFill>
                <a:hlinkClick r:id="rId5"/>
              </a:rPr>
              <a:t>https://medium.com/@lattandreas/2d-detection-on-waymo-open-dataset-f111e760d15b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Any 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295700"/>
            <a:ext cx="4380000" cy="3273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Autonomous</a:t>
            </a:r>
            <a:r>
              <a:rPr lang="en" sz="2400"/>
              <a:t> Cars!</a:t>
            </a:r>
            <a:endParaRPr sz="2400"/>
          </a:p>
          <a:p>
            <a:pPr indent="-342900" lvl="0" marL="457200" rtl="0" algn="l">
              <a:spcBef>
                <a:spcPts val="0"/>
              </a:spcBef>
              <a:spcAft>
                <a:spcPts val="0"/>
              </a:spcAft>
              <a:buSzPts val="1800"/>
              <a:buChar char="❏"/>
            </a:pPr>
            <a:r>
              <a:rPr lang="en"/>
              <a:t>Developments by Waymo in this field and their vast Dataset available for free.</a:t>
            </a:r>
            <a:endParaRPr/>
          </a:p>
          <a:p>
            <a:pPr indent="-342900" lvl="0" marL="457200" rtl="0" algn="l">
              <a:spcBef>
                <a:spcPts val="0"/>
              </a:spcBef>
              <a:spcAft>
                <a:spcPts val="0"/>
              </a:spcAft>
              <a:buSzPts val="1800"/>
              <a:buChar char="❏"/>
            </a:pPr>
            <a:r>
              <a:rPr lang="en"/>
              <a:t>Opportunity</a:t>
            </a:r>
            <a:r>
              <a:rPr lang="en"/>
              <a:t> to search and work on state of the art object detection algorithms.</a:t>
            </a:r>
            <a:endParaRPr/>
          </a:p>
        </p:txBody>
      </p:sp>
      <p:pic>
        <p:nvPicPr>
          <p:cNvPr id="67" name="Google Shape;67;p14" title="home-anim-transparent.webm">
            <a:hlinkClick r:id="rId3"/>
          </p:cNvPr>
          <p:cNvPicPr preferRelativeResize="0"/>
          <p:nvPr/>
        </p:nvPicPr>
        <p:blipFill>
          <a:blip r:embed="rId4">
            <a:alphaModFix/>
          </a:blip>
          <a:stretch>
            <a:fillRect/>
          </a:stretch>
        </p:blipFill>
        <p:spPr>
          <a:xfrm>
            <a:off x="4763950" y="1295700"/>
            <a:ext cx="3820000" cy="2990550"/>
          </a:xfrm>
          <a:prstGeom prst="rect">
            <a:avLst/>
          </a:prstGeom>
          <a:noFill/>
          <a:ln>
            <a:noFill/>
          </a:ln>
        </p:spPr>
      </p:pic>
      <p:sp>
        <p:nvSpPr>
          <p:cNvPr id="68" name="Google Shape;68;p14"/>
          <p:cNvSpPr txBox="1"/>
          <p:nvPr/>
        </p:nvSpPr>
        <p:spPr>
          <a:xfrm>
            <a:off x="6306650" y="4384425"/>
            <a:ext cx="22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https://waymo.com/open/</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Detection Overview</a:t>
            </a:r>
            <a:endParaRPr/>
          </a:p>
        </p:txBody>
      </p:sp>
      <p:sp>
        <p:nvSpPr>
          <p:cNvPr id="74" name="Google Shape;74;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Object Detection is a very vital part of autonomous driving system.</a:t>
            </a:r>
            <a:endParaRPr/>
          </a:p>
          <a:p>
            <a:pPr indent="-342900" lvl="0" marL="457200" rtl="0" algn="just">
              <a:lnSpc>
                <a:spcPct val="115000"/>
              </a:lnSpc>
              <a:spcBef>
                <a:spcPts val="0"/>
              </a:spcBef>
              <a:spcAft>
                <a:spcPts val="0"/>
              </a:spcAft>
              <a:buSzPts val="1800"/>
              <a:buChar char="❏"/>
            </a:pPr>
            <a:r>
              <a:rPr lang="en"/>
              <a:t>It can be performed using 2D images or 3D LiDAR data.</a:t>
            </a:r>
            <a:endParaRPr/>
          </a:p>
          <a:p>
            <a:pPr indent="-342900" lvl="0" marL="457200" rtl="0" algn="just">
              <a:lnSpc>
                <a:spcPct val="100000"/>
              </a:lnSpc>
              <a:spcBef>
                <a:spcPts val="0"/>
              </a:spcBef>
              <a:spcAft>
                <a:spcPts val="0"/>
              </a:spcAft>
              <a:buSzPts val="1800"/>
              <a:buChar char="❏"/>
            </a:pPr>
            <a:r>
              <a:rPr lang="en"/>
              <a:t>Convolutional neural </a:t>
            </a:r>
            <a:r>
              <a:rPr lang="en"/>
              <a:t>networks</a:t>
            </a:r>
            <a:r>
              <a:rPr lang="en"/>
              <a:t> are exceptional at 2D Object Detection with images.</a:t>
            </a:r>
            <a:endParaRPr/>
          </a:p>
          <a:p>
            <a:pPr indent="-342900" lvl="0" marL="457200" rtl="0" algn="just">
              <a:lnSpc>
                <a:spcPct val="100000"/>
              </a:lnSpc>
              <a:spcBef>
                <a:spcPts val="0"/>
              </a:spcBef>
              <a:spcAft>
                <a:spcPts val="0"/>
              </a:spcAft>
              <a:buSzPts val="1800"/>
              <a:buChar char="❏"/>
            </a:pPr>
            <a:r>
              <a:rPr lang="en"/>
              <a:t>The main objective of the c</a:t>
            </a:r>
            <a:r>
              <a:rPr lang="en"/>
              <a:t>onvolutional neural </a:t>
            </a:r>
            <a:r>
              <a:rPr lang="en"/>
              <a:t>network is to predict the bounding boxes and the type of objects in the images.</a:t>
            </a:r>
            <a:endParaRPr/>
          </a:p>
          <a:p>
            <a:pPr indent="-342900" lvl="0" marL="457200" rtl="0" algn="just">
              <a:lnSpc>
                <a:spcPct val="100000"/>
              </a:lnSpc>
              <a:spcBef>
                <a:spcPts val="0"/>
              </a:spcBef>
              <a:spcAft>
                <a:spcPts val="0"/>
              </a:spcAft>
              <a:buSzPts val="1800"/>
              <a:buChar char="❏"/>
            </a:pPr>
            <a:r>
              <a:rPr lang="en"/>
              <a:t>The c</a:t>
            </a:r>
            <a:r>
              <a:rPr lang="en"/>
              <a:t>onvolutional neural </a:t>
            </a:r>
            <a:r>
              <a:rPr lang="en"/>
              <a:t>network requires massive amounts of labelled images during the training phase.</a:t>
            </a:r>
            <a:endParaRPr/>
          </a:p>
          <a:p>
            <a:pPr indent="-342900" lvl="0" marL="457200" rtl="0" algn="just">
              <a:lnSpc>
                <a:spcPct val="100000"/>
              </a:lnSpc>
              <a:spcBef>
                <a:spcPts val="0"/>
              </a:spcBef>
              <a:spcAft>
                <a:spcPts val="0"/>
              </a:spcAft>
              <a:buSzPts val="1800"/>
              <a:buChar char="❏"/>
            </a:pPr>
            <a:r>
              <a:rPr lang="en"/>
              <a:t>Once trained, the </a:t>
            </a:r>
            <a:r>
              <a:rPr lang="en"/>
              <a:t>convolutional neural network</a:t>
            </a:r>
            <a:r>
              <a:rPr lang="en"/>
              <a:t> is capable of predicting objects in images in real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950475"/>
            <a:ext cx="3717600" cy="3719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sz="1800"/>
              <a:t>YOLO stands for “You Only Look Once”. This name is used to highlight the distinction between it and other object detection models.</a:t>
            </a:r>
            <a:endParaRPr sz="1800"/>
          </a:p>
          <a:p>
            <a:pPr indent="-342900" lvl="0" marL="457200" rtl="0" algn="just">
              <a:lnSpc>
                <a:spcPct val="100000"/>
              </a:lnSpc>
              <a:spcBef>
                <a:spcPts val="0"/>
              </a:spcBef>
              <a:spcAft>
                <a:spcPts val="0"/>
              </a:spcAft>
              <a:buSzPts val="1800"/>
              <a:buChar char="❏"/>
            </a:pPr>
            <a:r>
              <a:rPr lang="en" sz="1800"/>
              <a:t>While other models require multiple passes through the image before generating a prediction, YOLO divides the image into grids, with each grid having a certain number of anchors that can make a detection.</a:t>
            </a:r>
            <a:endParaRPr sz="1800"/>
          </a:p>
        </p:txBody>
      </p:sp>
      <p:sp>
        <p:nvSpPr>
          <p:cNvPr id="80" name="Google Shape;80;p16"/>
          <p:cNvSpPr txBox="1"/>
          <p:nvPr>
            <p:ph type="title"/>
          </p:nvPr>
        </p:nvSpPr>
        <p:spPr>
          <a:xfrm>
            <a:off x="311700" y="194775"/>
            <a:ext cx="3717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YOLO</a:t>
            </a:r>
            <a:r>
              <a:rPr lang="en" sz="3000"/>
              <a:t> Overview</a:t>
            </a:r>
            <a:endParaRPr sz="3000"/>
          </a:p>
        </p:txBody>
      </p:sp>
      <p:pic>
        <p:nvPicPr>
          <p:cNvPr id="81" name="Google Shape;81;p16"/>
          <p:cNvPicPr preferRelativeResize="0"/>
          <p:nvPr/>
        </p:nvPicPr>
        <p:blipFill>
          <a:blip r:embed="rId3">
            <a:alphaModFix/>
          </a:blip>
          <a:stretch>
            <a:fillRect/>
          </a:stretch>
        </p:blipFill>
        <p:spPr>
          <a:xfrm>
            <a:off x="4168650" y="950475"/>
            <a:ext cx="4813650" cy="3242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YOLO</a:t>
            </a:r>
            <a:r>
              <a:rPr lang="en"/>
              <a:t> Overview</a:t>
            </a:r>
            <a:endParaRPr/>
          </a:p>
        </p:txBody>
      </p:sp>
      <p:sp>
        <p:nvSpPr>
          <p:cNvPr id="87" name="Google Shape;87;p17"/>
          <p:cNvSpPr txBox="1"/>
          <p:nvPr>
            <p:ph idx="1" type="body"/>
          </p:nvPr>
        </p:nvSpPr>
        <p:spPr>
          <a:xfrm>
            <a:off x="311700" y="1058225"/>
            <a:ext cx="8520600" cy="35106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YOLO considers each image in its entirety, rather than using the sliding window approach and it frames object detection as a regression problem with a fixed set of parameters per image.</a:t>
            </a:r>
            <a:endParaRPr/>
          </a:p>
          <a:p>
            <a:pPr indent="-342900" lvl="0" marL="457200" rtl="0" algn="just">
              <a:lnSpc>
                <a:spcPct val="100000"/>
              </a:lnSpc>
              <a:spcBef>
                <a:spcPts val="0"/>
              </a:spcBef>
              <a:spcAft>
                <a:spcPts val="0"/>
              </a:spcAft>
              <a:buSzPts val="1800"/>
              <a:buChar char="❏"/>
            </a:pPr>
            <a:r>
              <a:rPr lang="en"/>
              <a:t>Once trained, YOLO can make inferences very quickly. It is fast enough to detect objects in a video in real time.</a:t>
            </a:r>
            <a:endParaRPr/>
          </a:p>
          <a:p>
            <a:pPr indent="-342900" lvl="0" marL="457200" rtl="0" algn="just">
              <a:lnSpc>
                <a:spcPct val="100000"/>
              </a:lnSpc>
              <a:spcBef>
                <a:spcPts val="0"/>
              </a:spcBef>
              <a:spcAft>
                <a:spcPts val="0"/>
              </a:spcAft>
              <a:buSzPts val="1800"/>
              <a:buChar char="❏"/>
            </a:pPr>
            <a:r>
              <a:rPr lang="en"/>
              <a:t>It predicts the centre coordinates, width, height, object confidence and object class when it detects an object.</a:t>
            </a:r>
            <a:endParaRPr/>
          </a:p>
          <a:p>
            <a:pPr indent="-342900" lvl="0" marL="457200" rtl="0" algn="just">
              <a:lnSpc>
                <a:spcPct val="100000"/>
              </a:lnSpc>
              <a:spcBef>
                <a:spcPts val="0"/>
              </a:spcBef>
              <a:spcAft>
                <a:spcPts val="0"/>
              </a:spcAft>
              <a:buSzPts val="1800"/>
              <a:buChar char="❏"/>
            </a:pPr>
            <a:r>
              <a:rPr lang="en"/>
              <a:t>YOLO uses the concept of anchor boxes, which allows it to make multiple predictions per grid cell, on potentially overlapping objects.</a:t>
            </a:r>
            <a:endParaRPr/>
          </a:p>
          <a:p>
            <a:pPr indent="-342900" lvl="0" marL="457200" rtl="0" algn="just">
              <a:lnSpc>
                <a:spcPct val="115000"/>
              </a:lnSpc>
              <a:spcBef>
                <a:spcPts val="0"/>
              </a:spcBef>
              <a:spcAft>
                <a:spcPts val="0"/>
              </a:spcAft>
              <a:buSzPts val="1800"/>
              <a:buChar char="❏"/>
            </a:pPr>
            <a:r>
              <a:rPr lang="en"/>
              <a:t>The anchors are a fixed number of boxes set to fixed dimensions.</a:t>
            </a:r>
            <a:endParaRPr/>
          </a:p>
          <a:p>
            <a:pPr indent="-342900" lvl="0" marL="457200" rtl="0" algn="just">
              <a:lnSpc>
                <a:spcPct val="100000"/>
              </a:lnSpc>
              <a:spcBef>
                <a:spcPts val="0"/>
              </a:spcBef>
              <a:spcAft>
                <a:spcPts val="0"/>
              </a:spcAft>
              <a:buSzPts val="1800"/>
              <a:buChar char="❏"/>
            </a:pPr>
            <a:r>
              <a:rPr lang="en"/>
              <a:t>Drawbacks of YOLO are that it has trouble detecting small objects, and when it does detect an object it often creates a bounding box with not enough overlap with the true object.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02425" y="212100"/>
            <a:ext cx="4154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YOLOv3 Overview</a:t>
            </a:r>
            <a:endParaRPr sz="3000"/>
          </a:p>
        </p:txBody>
      </p:sp>
      <p:sp>
        <p:nvSpPr>
          <p:cNvPr id="93" name="Google Shape;93;p18"/>
          <p:cNvSpPr txBox="1"/>
          <p:nvPr>
            <p:ph idx="1" type="body"/>
          </p:nvPr>
        </p:nvSpPr>
        <p:spPr>
          <a:xfrm>
            <a:off x="302425" y="1046100"/>
            <a:ext cx="4154100" cy="3179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sz="1800"/>
              <a:t>YOLOv3 is very fast and accurate in terms of mean average precision (mAP) and Intersection over Union (IoU) or the The Jaccard index compared to its previous version and other detection models.</a:t>
            </a:r>
            <a:endParaRPr sz="1800"/>
          </a:p>
          <a:p>
            <a:pPr indent="-342900" lvl="0" marL="457200" rtl="0" algn="just">
              <a:lnSpc>
                <a:spcPct val="100000"/>
              </a:lnSpc>
              <a:spcBef>
                <a:spcPts val="0"/>
              </a:spcBef>
              <a:spcAft>
                <a:spcPts val="0"/>
              </a:spcAft>
              <a:buSzPts val="1800"/>
              <a:buChar char="❏"/>
            </a:pPr>
            <a:r>
              <a:rPr lang="en" sz="1800"/>
              <a:t>YOLOv3 model works better on smaller objects and creates more accurate bounding boxes around the objects.</a:t>
            </a:r>
            <a:endParaRPr sz="1800"/>
          </a:p>
          <a:p>
            <a:pPr indent="-342900" lvl="0" marL="457200" rtl="0" algn="just">
              <a:spcBef>
                <a:spcPts val="0"/>
              </a:spcBef>
              <a:spcAft>
                <a:spcPts val="0"/>
              </a:spcAft>
              <a:buSzPts val="1800"/>
              <a:buChar char="❏"/>
            </a:pPr>
            <a:r>
              <a:rPr lang="en" sz="1800"/>
              <a:t>YOLOv3 uses Darknet-53 as the backbone feature extractor, compared to Darknet-19 used by YOLOv1 and YOLOv2.</a:t>
            </a:r>
            <a:endParaRPr sz="1800"/>
          </a:p>
        </p:txBody>
      </p:sp>
      <p:pic>
        <p:nvPicPr>
          <p:cNvPr id="94" name="Google Shape;94;p18"/>
          <p:cNvPicPr preferRelativeResize="0"/>
          <p:nvPr/>
        </p:nvPicPr>
        <p:blipFill>
          <a:blip r:embed="rId3">
            <a:alphaModFix/>
          </a:blip>
          <a:stretch>
            <a:fillRect/>
          </a:stretch>
        </p:blipFill>
        <p:spPr>
          <a:xfrm>
            <a:off x="4944600" y="1176626"/>
            <a:ext cx="3684900" cy="279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Waymo Open Dataset</a:t>
            </a:r>
            <a:endParaRPr/>
          </a:p>
        </p:txBody>
      </p:sp>
      <p:sp>
        <p:nvSpPr>
          <p:cNvPr id="100" name="Google Shape;100;p19"/>
          <p:cNvSpPr txBox="1"/>
          <p:nvPr>
            <p:ph idx="1" type="body"/>
          </p:nvPr>
        </p:nvSpPr>
        <p:spPr>
          <a:xfrm>
            <a:off x="311700" y="1175650"/>
            <a:ext cx="8520600" cy="3264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The Waymo Open Dataset comprises of high resolution sensor data of 2D images collected by autonomous vehicles in a wide variety of weather conditions.</a:t>
            </a:r>
            <a:endParaRPr/>
          </a:p>
          <a:p>
            <a:pPr indent="-342900" lvl="0" marL="457200" rtl="0" algn="just">
              <a:spcBef>
                <a:spcPts val="0"/>
              </a:spcBef>
              <a:spcAft>
                <a:spcPts val="0"/>
              </a:spcAft>
              <a:buSzPts val="1800"/>
              <a:buChar char="❏"/>
            </a:pPr>
            <a:r>
              <a:rPr lang="en"/>
              <a:t>It consists of synchronised LiDAR, camera data, 200k object frames with 2D key </a:t>
            </a:r>
            <a:r>
              <a:rPr lang="en"/>
              <a:t>point</a:t>
            </a:r>
            <a:r>
              <a:rPr lang="en"/>
              <a:t> </a:t>
            </a:r>
            <a:r>
              <a:rPr lang="en"/>
              <a:t>labels</a:t>
            </a:r>
            <a:r>
              <a:rPr lang="en"/>
              <a:t>, sensor calibrations and vehicle poses.</a:t>
            </a:r>
            <a:endParaRPr/>
          </a:p>
          <a:p>
            <a:pPr indent="-342900" lvl="0" marL="457200" rtl="0" algn="just">
              <a:spcBef>
                <a:spcPts val="0"/>
              </a:spcBef>
              <a:spcAft>
                <a:spcPts val="0"/>
              </a:spcAft>
              <a:buSzPts val="1800"/>
              <a:buChar char="❏"/>
            </a:pPr>
            <a:r>
              <a:rPr lang="en"/>
              <a:t>The object classes to be predicted from the Waymo dataset are vehicles, pedestrians, cyclists and road signs.</a:t>
            </a:r>
            <a:endParaRPr/>
          </a:p>
          <a:p>
            <a:pPr indent="-342900" lvl="0" marL="457200" rtl="0" algn="just">
              <a:spcBef>
                <a:spcPts val="0"/>
              </a:spcBef>
              <a:spcAft>
                <a:spcPts val="0"/>
              </a:spcAft>
              <a:buSzPts val="1800"/>
              <a:buChar char="❏"/>
            </a:pPr>
            <a:r>
              <a:rPr lang="en"/>
              <a:t>The dataset is generally enough for any </a:t>
            </a:r>
            <a:r>
              <a:rPr lang="en"/>
              <a:t>machine</a:t>
            </a:r>
            <a:r>
              <a:rPr lang="en"/>
              <a:t> learning algorithm to extract the </a:t>
            </a:r>
            <a:r>
              <a:rPr lang="en"/>
              <a:t>relevant</a:t>
            </a:r>
            <a:r>
              <a:rPr lang="en"/>
              <a:t> data for 2D object </a:t>
            </a:r>
            <a:r>
              <a:rPr lang="en"/>
              <a:t>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21000" y="239950"/>
            <a:ext cx="381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Darknet-53 Overview</a:t>
            </a:r>
            <a:endParaRPr sz="3000"/>
          </a:p>
        </p:txBody>
      </p:sp>
      <p:sp>
        <p:nvSpPr>
          <p:cNvPr id="106" name="Google Shape;106;p20"/>
          <p:cNvSpPr txBox="1"/>
          <p:nvPr>
            <p:ph idx="1" type="body"/>
          </p:nvPr>
        </p:nvSpPr>
        <p:spPr>
          <a:xfrm>
            <a:off x="321000" y="995650"/>
            <a:ext cx="3810600" cy="3179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sz="1800"/>
              <a:t>Darknet-53 is a deep </a:t>
            </a:r>
            <a:r>
              <a:rPr lang="en" sz="1800"/>
              <a:t>convolutional</a:t>
            </a:r>
            <a:r>
              <a:rPr lang="en" sz="1800"/>
              <a:t> </a:t>
            </a:r>
            <a:r>
              <a:rPr lang="en" sz="1800"/>
              <a:t>neural</a:t>
            </a:r>
            <a:r>
              <a:rPr lang="en" sz="1800"/>
              <a:t> network consisting of 53 </a:t>
            </a:r>
            <a:r>
              <a:rPr lang="en" sz="1800"/>
              <a:t>layers.</a:t>
            </a:r>
            <a:endParaRPr sz="1800"/>
          </a:p>
          <a:p>
            <a:pPr indent="-342900" lvl="0" marL="457200" rtl="0" algn="just">
              <a:lnSpc>
                <a:spcPct val="100000"/>
              </a:lnSpc>
              <a:spcBef>
                <a:spcPts val="0"/>
              </a:spcBef>
              <a:spcAft>
                <a:spcPts val="0"/>
              </a:spcAft>
              <a:buSzPts val="1800"/>
              <a:buChar char="❏"/>
            </a:pPr>
            <a:r>
              <a:rPr lang="en" sz="1800"/>
              <a:t>Each layer has alternating filter sizes and as the network progresses in depth, its width and height get smaller.</a:t>
            </a:r>
            <a:endParaRPr sz="1800"/>
          </a:p>
          <a:p>
            <a:pPr indent="-342900" lvl="0" marL="457200" rtl="0" algn="just">
              <a:lnSpc>
                <a:spcPct val="100000"/>
              </a:lnSpc>
              <a:spcBef>
                <a:spcPts val="0"/>
              </a:spcBef>
              <a:spcAft>
                <a:spcPts val="0"/>
              </a:spcAft>
              <a:buSzPts val="1800"/>
              <a:buChar char="❏"/>
            </a:pPr>
            <a:r>
              <a:rPr lang="en" sz="1800"/>
              <a:t>Batch normalization and max pooling are used throughout the network.</a:t>
            </a:r>
            <a:endParaRPr sz="1800"/>
          </a:p>
        </p:txBody>
      </p:sp>
      <p:pic>
        <p:nvPicPr>
          <p:cNvPr id="107" name="Google Shape;107;p20"/>
          <p:cNvPicPr preferRelativeResize="0"/>
          <p:nvPr/>
        </p:nvPicPr>
        <p:blipFill>
          <a:blip r:embed="rId3">
            <a:alphaModFix/>
          </a:blip>
          <a:stretch>
            <a:fillRect/>
          </a:stretch>
        </p:blipFill>
        <p:spPr>
          <a:xfrm>
            <a:off x="4841225" y="152400"/>
            <a:ext cx="339489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49225"/>
            <a:ext cx="381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Darknet-53 Overview</a:t>
            </a:r>
            <a:endParaRPr sz="3000"/>
          </a:p>
        </p:txBody>
      </p:sp>
      <p:sp>
        <p:nvSpPr>
          <p:cNvPr id="113" name="Google Shape;113;p21"/>
          <p:cNvSpPr txBox="1"/>
          <p:nvPr>
            <p:ph idx="1" type="body"/>
          </p:nvPr>
        </p:nvSpPr>
        <p:spPr>
          <a:xfrm>
            <a:off x="311700" y="982050"/>
            <a:ext cx="3810600" cy="40092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sz="1800"/>
              <a:t>Consider layers in each rectangle as a residual block. </a:t>
            </a:r>
            <a:endParaRPr sz="1800"/>
          </a:p>
          <a:p>
            <a:pPr indent="-342900" lvl="0" marL="457200" rtl="0" algn="just">
              <a:lnSpc>
                <a:spcPct val="100000"/>
              </a:lnSpc>
              <a:spcBef>
                <a:spcPts val="0"/>
              </a:spcBef>
              <a:spcAft>
                <a:spcPts val="0"/>
              </a:spcAft>
              <a:buSzPts val="1800"/>
              <a:buChar char="❏"/>
            </a:pPr>
            <a:r>
              <a:rPr lang="en" sz="1800"/>
              <a:t>The whole network is a chain of multiple blocks with some Convolutional layers using stride two in between to reduce dimension. </a:t>
            </a:r>
            <a:endParaRPr sz="1800"/>
          </a:p>
          <a:p>
            <a:pPr indent="-342900" lvl="0" marL="457200" rtl="0" algn="just">
              <a:lnSpc>
                <a:spcPct val="100000"/>
              </a:lnSpc>
              <a:spcBef>
                <a:spcPts val="0"/>
              </a:spcBef>
              <a:spcAft>
                <a:spcPts val="0"/>
              </a:spcAft>
              <a:buSzPts val="1800"/>
              <a:buChar char="❏"/>
            </a:pPr>
            <a:r>
              <a:rPr lang="en" sz="1800"/>
              <a:t>Inside the block, there’s just a bottleneck structure (1x1 followed by 3x3) plus a skip connection.</a:t>
            </a:r>
            <a:endParaRPr sz="1800"/>
          </a:p>
        </p:txBody>
      </p:sp>
      <p:pic>
        <p:nvPicPr>
          <p:cNvPr id="114" name="Google Shape;114;p21"/>
          <p:cNvPicPr preferRelativeResize="0"/>
          <p:nvPr/>
        </p:nvPicPr>
        <p:blipFill>
          <a:blip r:embed="rId3">
            <a:alphaModFix/>
          </a:blip>
          <a:stretch>
            <a:fillRect/>
          </a:stretch>
        </p:blipFill>
        <p:spPr>
          <a:xfrm>
            <a:off x="4841225" y="152400"/>
            <a:ext cx="339489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