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28" r:id="rId5"/>
    <p:sldId id="344" r:id="rId6"/>
    <p:sldId id="256" r:id="rId7"/>
    <p:sldId id="257" r:id="rId8"/>
    <p:sldId id="258" r:id="rId9"/>
    <p:sldId id="345" r:id="rId10"/>
    <p:sldId id="346" r:id="rId11"/>
    <p:sldId id="347" r:id="rId12"/>
    <p:sldId id="331" r:id="rId13"/>
    <p:sldId id="336" r:id="rId14"/>
    <p:sldId id="337" r:id="rId15"/>
    <p:sldId id="338" r:id="rId16"/>
    <p:sldId id="348" r:id="rId17"/>
    <p:sldId id="349" r:id="rId18"/>
    <p:sldId id="350" r:id="rId19"/>
    <p:sldId id="342" r:id="rId20"/>
    <p:sldId id="325" r:id="rId21"/>
    <p:sldId id="33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05" autoAdjust="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398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ee6d4cf42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2ee6d4cf4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9133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ee6d4cf42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2ee6d4cf4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670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image right">
  <p:cSld name="1_Title and content with image righ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1295400" y="2816352"/>
            <a:ext cx="3602736" cy="336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/>
          <p:nvPr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>
            <a:spLocks noGrp="1"/>
          </p:cNvSpPr>
          <p:nvPr>
            <p:ph type="pic" idx="2"/>
          </p:nvPr>
        </p:nvSpPr>
        <p:spPr>
          <a:xfrm>
            <a:off x="4946904" y="1188720"/>
            <a:ext cx="6638544" cy="448056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4" name="Google Shape;24;p2"/>
          <p:cNvCxnSpPr/>
          <p:nvPr/>
        </p:nvCxnSpPr>
        <p:spPr>
          <a:xfrm>
            <a:off x="1295400" y="2057400"/>
            <a:ext cx="411480" cy="0"/>
          </a:xfrm>
          <a:prstGeom prst="straightConnector1">
            <a:avLst/>
          </a:prstGeom>
          <a:noFill/>
          <a:ln w="889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81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1221197"/>
            <a:ext cx="9144000" cy="3886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814" y="2530366"/>
            <a:ext cx="8054550" cy="1127234"/>
          </a:xfrm>
        </p:spPr>
        <p:txBody>
          <a:bodyPr/>
          <a:lstStyle/>
          <a:p>
            <a:r>
              <a:rPr lang="en-US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925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Placeholder 38" descr="White DNA structure">
            <a:extLst>
              <a:ext uri="{FF2B5EF4-FFF2-40B4-BE49-F238E27FC236}">
                <a16:creationId xmlns:a16="http://schemas.microsoft.com/office/drawing/2014/main" id="{F90B3248-E185-8C9D-93CE-A79DE50A6F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B1A044-773F-0848-4444-F27391D50978}"/>
              </a:ext>
            </a:extLst>
          </p:cNvPr>
          <p:cNvSpPr txBox="1"/>
          <p:nvPr/>
        </p:nvSpPr>
        <p:spPr>
          <a:xfrm>
            <a:off x="974077" y="231006"/>
            <a:ext cx="1089146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1" i="0" dirty="0">
                <a:effectLst/>
                <a:latin typeface="Lucida Sans" panose="020B0602030504020204" pitchFamily="34" charset="0"/>
              </a:rPr>
              <a:t>Category menu and Product Panel</a:t>
            </a:r>
            <a:endParaRPr lang="en-GB" dirty="0">
              <a:latin typeface="Lucida Sans" panose="020B0602030504020204" pitchFamily="34" charset="0"/>
            </a:endParaRPr>
          </a:p>
          <a:p>
            <a:pPr algn="l"/>
            <a:r>
              <a:rPr lang="en-GB" sz="1700" b="0" i="0" dirty="0">
                <a:effectLst/>
                <a:latin typeface="Lucida Sans" panose="020B0602030504020204" pitchFamily="34" charset="0"/>
              </a:rPr>
              <a:t>The products Dashboard offers users a convenient way to find products by category.</a:t>
            </a:r>
          </a:p>
          <a:p>
            <a:pPr algn="l"/>
            <a:r>
              <a:rPr lang="en-GB" sz="1700" b="0" i="0" dirty="0">
                <a:effectLst/>
                <a:latin typeface="Lucida Sans" panose="020B0602030504020204" pitchFamily="34" charset="0"/>
              </a:rPr>
              <a:t>Users can select a category from a dropdown menu, such as "All," "Electronics," "Clothing," "Books," or "Home Decor."</a:t>
            </a:r>
          </a:p>
          <a:p>
            <a:pPr algn="l"/>
            <a:r>
              <a:rPr lang="en-GB" sz="1700" b="0" i="0" dirty="0">
                <a:effectLst/>
                <a:latin typeface="Lucida Sans" panose="020B0602030504020204" pitchFamily="34" charset="0"/>
              </a:rPr>
              <a:t>When a category is selected, the Products panel dynamically updates to display only the products belonging to that category.</a:t>
            </a:r>
          </a:p>
          <a:p>
            <a:pPr algn="l"/>
            <a:r>
              <a:rPr lang="en-GB" sz="1700" b="0" i="0" dirty="0">
                <a:effectLst/>
                <a:latin typeface="Lucida Sans" panose="020B0602030504020204" pitchFamily="34" charset="0"/>
              </a:rPr>
              <a:t>This feature allows users to easily navigate through the available products and focus on their preferred categories</a:t>
            </a:r>
            <a:r>
              <a:rPr lang="en-GB" sz="17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CD1BC34-A6D7-FB5E-156F-F9331227A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574" y="2507873"/>
            <a:ext cx="3911801" cy="43949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51E4A7-F5E8-5D07-86F2-CC1EE379D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625" y="2507873"/>
            <a:ext cx="4070807" cy="439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5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6FCA-E5D9-5BC6-F8F1-95D9E5569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48677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t>11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B1BD4B-C1AF-5128-B3B8-E9BC96BD5176}"/>
              </a:ext>
            </a:extLst>
          </p:cNvPr>
          <p:cNvSpPr txBox="1"/>
          <p:nvPr/>
        </p:nvSpPr>
        <p:spPr>
          <a:xfrm>
            <a:off x="6317059" y="1075603"/>
            <a:ext cx="5454317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i="0" dirty="0">
                <a:effectLst/>
                <a:latin typeface="Lucida Sans" panose="020B0602030504020204" pitchFamily="34" charset="0"/>
              </a:rPr>
              <a:t>The </a:t>
            </a:r>
            <a:r>
              <a:rPr lang="en-GB" sz="1600" dirty="0">
                <a:latin typeface="Lucida Sans" panose="020B0602030504020204" pitchFamily="34" charset="0"/>
              </a:rPr>
              <a:t>Products </a:t>
            </a:r>
            <a:r>
              <a:rPr lang="en-GB" sz="1600" i="0" dirty="0">
                <a:effectLst/>
                <a:latin typeface="Lucida Sans" panose="020B0602030504020204" pitchFamily="34" charset="0"/>
              </a:rPr>
              <a:t> Dashboard provides a dedicated </a:t>
            </a:r>
            <a:r>
              <a:rPr lang="en-GB" sz="1600" dirty="0">
                <a:latin typeface="Lucida Sans" panose="020B0602030504020204" pitchFamily="34" charset="0"/>
              </a:rPr>
              <a:t>cart </a:t>
            </a:r>
            <a:r>
              <a:rPr lang="en-GB" sz="1600" i="0" dirty="0">
                <a:effectLst/>
                <a:latin typeface="Lucida Sans" panose="020B0602030504020204" pitchFamily="34" charset="0"/>
              </a:rPr>
              <a:t>section, implemented using a </a:t>
            </a:r>
            <a:r>
              <a:rPr lang="en-GB" sz="1600" i="0" dirty="0" err="1">
                <a:effectLst/>
                <a:latin typeface="Lucida Sans" panose="020B0602030504020204" pitchFamily="34" charset="0"/>
              </a:rPr>
              <a:t>JTextArea</a:t>
            </a:r>
            <a:r>
              <a:rPr lang="en-GB" sz="1600" i="0" dirty="0">
                <a:effectLst/>
                <a:latin typeface="Lucida Sans" panose="020B0602030504020204" pitchFamily="34" charset="0"/>
              </a:rPr>
              <a:t>, to display the selected products in the cart.</a:t>
            </a:r>
          </a:p>
          <a:p>
            <a:pPr algn="l"/>
            <a:r>
              <a:rPr lang="en-GB" sz="1600" i="0" dirty="0">
                <a:effectLst/>
                <a:latin typeface="Lucida Sans" panose="020B0602030504020204" pitchFamily="34" charset="0"/>
              </a:rPr>
              <a:t>The </a:t>
            </a:r>
            <a:r>
              <a:rPr lang="en-GB" sz="1600" i="0" dirty="0" err="1">
                <a:effectLst/>
                <a:latin typeface="Lucida Sans" panose="020B0602030504020204" pitchFamily="34" charset="0"/>
              </a:rPr>
              <a:t>cartTextArea</a:t>
            </a:r>
            <a:r>
              <a:rPr lang="en-GB" sz="1600" i="0" dirty="0">
                <a:effectLst/>
                <a:latin typeface="Lucida Sans" panose="020B0602030504020204" pitchFamily="34" charset="0"/>
              </a:rPr>
              <a:t> is used to show the name and price of each product added to the cart.</a:t>
            </a:r>
          </a:p>
          <a:p>
            <a:pPr algn="l"/>
            <a:r>
              <a:rPr lang="en-GB" sz="1600" i="0" dirty="0">
                <a:effectLst/>
                <a:latin typeface="Lucida Sans" panose="020B0602030504020204" pitchFamily="34" charset="0"/>
              </a:rPr>
              <a:t>The </a:t>
            </a:r>
            <a:r>
              <a:rPr lang="en-GB" sz="1600" dirty="0" err="1">
                <a:latin typeface="Lucida Sans" panose="020B0602030504020204" pitchFamily="34" charset="0"/>
              </a:rPr>
              <a:t>cart</a:t>
            </a:r>
            <a:r>
              <a:rPr lang="en-GB" sz="1600" i="0" dirty="0" err="1">
                <a:effectLst/>
                <a:latin typeface="Lucida Sans" panose="020B0602030504020204" pitchFamily="34" charset="0"/>
              </a:rPr>
              <a:t>TextArea</a:t>
            </a:r>
            <a:r>
              <a:rPr lang="en-GB" sz="1600" i="0" dirty="0">
                <a:effectLst/>
                <a:latin typeface="Lucida Sans" panose="020B0602030504020204" pitchFamily="34" charset="0"/>
              </a:rPr>
              <a:t> is set to be non-editable to prevent users from modifying the contents of the cart manually.</a:t>
            </a:r>
          </a:p>
          <a:p>
            <a:pPr algn="l"/>
            <a:r>
              <a:rPr lang="en-GB" sz="1600" i="0" dirty="0">
                <a:effectLst/>
                <a:latin typeface="Lucida Sans" panose="020B0602030504020204" pitchFamily="34" charset="0"/>
              </a:rPr>
              <a:t>As users add products to the cart, the </a:t>
            </a:r>
            <a:r>
              <a:rPr lang="en-GB" sz="1600" i="0" dirty="0" err="1">
                <a:effectLst/>
                <a:latin typeface="Lucida Sans" panose="020B0602030504020204" pitchFamily="34" charset="0"/>
              </a:rPr>
              <a:t>cartTextArea</a:t>
            </a:r>
            <a:r>
              <a:rPr lang="en-GB" sz="1600" i="0" dirty="0">
                <a:effectLst/>
                <a:latin typeface="Lucida Sans" panose="020B0602030504020204" pitchFamily="34" charset="0"/>
              </a:rPr>
              <a:t> is dynamically updated to reflect the changes.</a:t>
            </a:r>
          </a:p>
          <a:p>
            <a:pPr algn="l"/>
            <a:endParaRPr lang="en-GB" sz="1600" i="0" dirty="0">
              <a:effectLst/>
              <a:latin typeface="Lucida Sans" panose="020B0602030504020204" pitchFamily="34" charset="0"/>
            </a:endParaRPr>
          </a:p>
          <a:p>
            <a:pPr algn="l"/>
            <a:r>
              <a:rPr lang="en-GB" sz="1600" b="0" i="0" dirty="0">
                <a:effectLst/>
                <a:latin typeface="Lucida Sans" panose="020B0602030504020204" pitchFamily="34" charset="0"/>
              </a:rPr>
              <a:t>The User Dashboard includes a "Reset" button that allows users to clear the cart and reset the total amount.</a:t>
            </a:r>
          </a:p>
          <a:p>
            <a:pPr algn="l"/>
            <a:r>
              <a:rPr lang="en-GB" sz="1600" b="0" i="0" dirty="0">
                <a:effectLst/>
                <a:latin typeface="Lucida Sans" panose="020B0602030504020204" pitchFamily="34" charset="0"/>
              </a:rPr>
              <a:t>The </a:t>
            </a:r>
            <a:r>
              <a:rPr lang="en-GB" sz="1600" b="0" i="0" dirty="0" err="1">
                <a:effectLst/>
                <a:latin typeface="Lucida Sans" panose="020B0602030504020204" pitchFamily="34" charset="0"/>
              </a:rPr>
              <a:t>resetButton</a:t>
            </a:r>
            <a:r>
              <a:rPr lang="en-GB" sz="1600" b="0" i="0" dirty="0">
                <a:effectLst/>
                <a:latin typeface="Lucida Sans" panose="020B0602030504020204" pitchFamily="34" charset="0"/>
              </a:rPr>
              <a:t> is implemented as a </a:t>
            </a:r>
            <a:r>
              <a:rPr lang="en-GB" sz="1600" b="0" i="0" dirty="0" err="1">
                <a:effectLst/>
                <a:latin typeface="Lucida Sans" panose="020B0602030504020204" pitchFamily="34" charset="0"/>
              </a:rPr>
              <a:t>JButton</a:t>
            </a:r>
            <a:r>
              <a:rPr lang="en-GB" sz="1600" b="0" i="0" dirty="0">
                <a:effectLst/>
                <a:latin typeface="Lucida Sans" panose="020B0602030504020204" pitchFamily="34" charset="0"/>
              </a:rPr>
              <a:t> component and placed in the bottom panel of the UI.</a:t>
            </a:r>
          </a:p>
          <a:p>
            <a:pPr algn="l"/>
            <a:r>
              <a:rPr lang="en-GB" sz="1600" b="0" i="0" dirty="0">
                <a:effectLst/>
                <a:latin typeface="Lucida Sans" panose="020B0602030504020204" pitchFamily="34" charset="0"/>
              </a:rPr>
              <a:t>When the </a:t>
            </a:r>
            <a:r>
              <a:rPr lang="en-GB" sz="1600" b="0" i="0" dirty="0" err="1">
                <a:effectLst/>
                <a:latin typeface="Lucida Sans" panose="020B0602030504020204" pitchFamily="34" charset="0"/>
              </a:rPr>
              <a:t>resetButton</a:t>
            </a:r>
            <a:r>
              <a:rPr lang="en-GB" sz="1600" b="0" i="0" dirty="0">
                <a:effectLst/>
                <a:latin typeface="Lucida Sans" panose="020B0602030504020204" pitchFamily="34" charset="0"/>
              </a:rPr>
              <a:t> is clicked, an ActionListener triggers the </a:t>
            </a:r>
            <a:r>
              <a:rPr lang="en-GB" sz="1600" b="0" i="0" dirty="0" err="1">
                <a:effectLst/>
                <a:latin typeface="Lucida Sans" panose="020B0602030504020204" pitchFamily="34" charset="0"/>
              </a:rPr>
              <a:t>resetCart</a:t>
            </a:r>
            <a:r>
              <a:rPr lang="en-GB" sz="1600" b="0" i="0" dirty="0">
                <a:effectLst/>
                <a:latin typeface="Lucida Sans" panose="020B0602030504020204" pitchFamily="34" charset="0"/>
              </a:rPr>
              <a:t>() method.</a:t>
            </a:r>
          </a:p>
          <a:p>
            <a:pPr algn="l"/>
            <a:r>
              <a:rPr lang="en-GB" sz="1600" b="0" i="0" dirty="0">
                <a:effectLst/>
                <a:latin typeface="Lucida Sans" panose="020B0602030504020204" pitchFamily="34" charset="0"/>
              </a:rPr>
              <a:t>The </a:t>
            </a:r>
            <a:r>
              <a:rPr lang="en-GB" sz="1600" b="0" i="0" dirty="0" err="1">
                <a:effectLst/>
                <a:latin typeface="Lucida Sans" panose="020B0602030504020204" pitchFamily="34" charset="0"/>
              </a:rPr>
              <a:t>resetCart</a:t>
            </a:r>
            <a:r>
              <a:rPr lang="en-GB" sz="1600" b="0" i="0" dirty="0">
                <a:effectLst/>
                <a:latin typeface="Lucida Sans" panose="020B0602030504020204" pitchFamily="34" charset="0"/>
              </a:rPr>
              <a:t>() method clears the </a:t>
            </a:r>
            <a:r>
              <a:rPr lang="en-GB" sz="1600" b="0" i="0" dirty="0" err="1">
                <a:effectLst/>
                <a:latin typeface="Lucida Sans" panose="020B0602030504020204" pitchFamily="34" charset="0"/>
              </a:rPr>
              <a:t>cartTextArea</a:t>
            </a:r>
            <a:r>
              <a:rPr lang="en-GB" sz="1600" b="0" i="0" dirty="0">
                <a:effectLst/>
                <a:latin typeface="Lucida Sans" panose="020B0602030504020204" pitchFamily="34" charset="0"/>
              </a:rPr>
              <a:t> by setting its text to an empty string, resets the </a:t>
            </a:r>
            <a:r>
              <a:rPr lang="en-GB" sz="1600" b="0" i="0" dirty="0" err="1">
                <a:effectLst/>
                <a:latin typeface="Lucida Sans" panose="020B0602030504020204" pitchFamily="34" charset="0"/>
              </a:rPr>
              <a:t>totalAmount</a:t>
            </a:r>
            <a:r>
              <a:rPr lang="en-GB" sz="1600" b="0" i="0" dirty="0">
                <a:effectLst/>
                <a:latin typeface="Lucida Sans" panose="020B0602030504020204" pitchFamily="34" charset="0"/>
              </a:rPr>
              <a:t> to 0.0, and updates the </a:t>
            </a:r>
            <a:r>
              <a:rPr lang="en-GB" sz="1600" b="0" i="0" dirty="0" err="1">
                <a:effectLst/>
                <a:latin typeface="Lucida Sans" panose="020B0602030504020204" pitchFamily="34" charset="0"/>
              </a:rPr>
              <a:t>totalLabel</a:t>
            </a:r>
            <a:r>
              <a:rPr lang="en-GB" sz="1600" b="0" i="0" dirty="0">
                <a:effectLst/>
                <a:latin typeface="Lucida Sans" panose="020B0602030504020204" pitchFamily="34" charset="0"/>
              </a:rPr>
              <a:t> to display "Total Amount: ₹0.00".</a:t>
            </a:r>
          </a:p>
          <a:p>
            <a:pPr algn="l"/>
            <a:endParaRPr lang="en-GB" sz="1700" i="0" dirty="0">
              <a:effectLst/>
              <a:latin typeface="Lucida Sans" panose="020B0602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700" dirty="0">
              <a:latin typeface="Lucida Sans" panose="020B0602030504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5844C24-5CEF-198F-634E-0F9070365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1075603"/>
            <a:ext cx="4483448" cy="541468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0F1C20B-AF06-A4B7-2D14-EAE1952B0A27}"/>
              </a:ext>
            </a:extLst>
          </p:cNvPr>
          <p:cNvSpPr txBox="1"/>
          <p:nvPr/>
        </p:nvSpPr>
        <p:spPr>
          <a:xfrm>
            <a:off x="877824" y="367717"/>
            <a:ext cx="46663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latin typeface="Lucida Sans" panose="020B0602030504020204" pitchFamily="34" charset="0"/>
              </a:rPr>
              <a:t>Cart Panel and Reset cart button</a:t>
            </a:r>
          </a:p>
        </p:txBody>
      </p:sp>
    </p:spTree>
    <p:extLst>
      <p:ext uri="{BB962C8B-B14F-4D97-AF65-F5344CB8AC3E}">
        <p14:creationId xmlns:p14="http://schemas.microsoft.com/office/powerpoint/2010/main" val="39437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2752" y="3117886"/>
            <a:ext cx="4681831" cy="3675759"/>
          </a:xfrm>
        </p:spPr>
        <p:txBody>
          <a:bodyPr/>
          <a:lstStyle/>
          <a:p>
            <a:endParaRPr lang="en-US" sz="2000" spc="0" dirty="0">
              <a:ea typeface="+mn-lt"/>
              <a:cs typeface="+mn-lt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3C31187-52A5-D2AC-4098-060DC0B0CEE8}"/>
              </a:ext>
            </a:extLst>
          </p:cNvPr>
          <p:cNvSpPr txBox="1">
            <a:spLocks/>
          </p:cNvSpPr>
          <p:nvPr/>
        </p:nvSpPr>
        <p:spPr>
          <a:xfrm>
            <a:off x="7174691" y="-5338"/>
            <a:ext cx="4822419" cy="3954756"/>
          </a:xfrm>
          <a:prstGeom prst="rect">
            <a:avLst/>
          </a:prstGeom>
          <a:solidFill>
            <a:schemeClr val="accent4"/>
          </a:solidFill>
        </p:spPr>
        <p:txBody>
          <a:bodyPr vert="horz" lIns="576072" tIns="228600" rIns="576072" bIns="228600" rtlCol="0" anchor="ctr">
            <a:noAutofit/>
          </a:bodyPr>
          <a:lstStyle>
            <a:lvl1pPr marL="0" indent="0" algn="ctr" defTabSz="914400" rtl="0" eaLnBrk="1" latinLnBrk="0" hangingPunct="1">
              <a:lnSpc>
                <a:spcPts val="246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88515-4563-0DC0-D8FD-30F64C6D8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691" y="-5338"/>
            <a:ext cx="4143635" cy="39494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34B3D6-4084-9257-A4EC-0CA9666DA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74" y="3095259"/>
            <a:ext cx="3980909" cy="37627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923FDEC-4F5B-8748-CBC1-C452B8511AC9}"/>
              </a:ext>
            </a:extLst>
          </p:cNvPr>
          <p:cNvSpPr txBox="1"/>
          <p:nvPr/>
        </p:nvSpPr>
        <p:spPr>
          <a:xfrm>
            <a:off x="5178391" y="4292817"/>
            <a:ext cx="6487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effectLst/>
                <a:latin typeface="Söhne"/>
              </a:rPr>
              <a:t>If the </a:t>
            </a:r>
            <a:r>
              <a:rPr lang="en-GB" b="0" i="0" dirty="0" err="1">
                <a:effectLst/>
                <a:latin typeface="Söhne"/>
              </a:rPr>
              <a:t>totalAmount</a:t>
            </a:r>
            <a:r>
              <a:rPr lang="en-GB" b="0" i="0" dirty="0">
                <a:effectLst/>
                <a:latin typeface="Söhne"/>
              </a:rPr>
              <a:t> is greater than 0.0, the ActionListener displays a </a:t>
            </a:r>
            <a:r>
              <a:rPr lang="en-GB" b="0" i="0" dirty="0" err="1">
                <a:effectLst/>
                <a:latin typeface="Söhne"/>
              </a:rPr>
              <a:t>JOptionPane</a:t>
            </a:r>
            <a:r>
              <a:rPr lang="en-GB" b="0" i="0" dirty="0">
                <a:effectLst/>
                <a:latin typeface="Söhne"/>
              </a:rPr>
              <a:t> dialog box with a success message, indicating that the checkout is complete.</a:t>
            </a:r>
          </a:p>
          <a:p>
            <a:pPr algn="l"/>
            <a:r>
              <a:rPr lang="en-GB" b="0" i="0" dirty="0">
                <a:effectLst/>
                <a:latin typeface="Söhne"/>
              </a:rPr>
              <a:t>Additionally, the ActionListener calls the </a:t>
            </a:r>
            <a:r>
              <a:rPr lang="en-GB" b="0" i="0" dirty="0" err="1">
                <a:effectLst/>
                <a:latin typeface="Söhne"/>
              </a:rPr>
              <a:t>showBillingDashboard</a:t>
            </a:r>
            <a:r>
              <a:rPr lang="en-GB" b="0" i="0" dirty="0">
                <a:effectLst/>
                <a:latin typeface="Söhne"/>
              </a:rPr>
              <a:t>() method to navigate to the billing dashboard or perform any further actions related to billing or order processing.</a:t>
            </a: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BB0FD-138C-6488-BBF4-FEB1E152864B}"/>
              </a:ext>
            </a:extLst>
          </p:cNvPr>
          <p:cNvSpPr txBox="1"/>
          <p:nvPr/>
        </p:nvSpPr>
        <p:spPr>
          <a:xfrm>
            <a:off x="172752" y="793313"/>
            <a:ext cx="71579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Söhne"/>
              </a:rPr>
              <a:t>The </a:t>
            </a:r>
            <a:r>
              <a:rPr lang="en-GB" dirty="0">
                <a:latin typeface="Söhne"/>
              </a:rPr>
              <a:t>Products </a:t>
            </a:r>
            <a:r>
              <a:rPr lang="en-GB" b="0" i="0" dirty="0">
                <a:effectLst/>
                <a:latin typeface="Söhne"/>
              </a:rPr>
              <a:t>Dashboard code includes a "Checkout" button that enables users to finalize their purchases and proceed to the billing process.</a:t>
            </a:r>
          </a:p>
          <a:p>
            <a:pPr algn="l"/>
            <a:r>
              <a:rPr lang="en-GB" b="0" i="0" dirty="0">
                <a:effectLst/>
                <a:latin typeface="Söhne"/>
              </a:rPr>
              <a:t>When the </a:t>
            </a:r>
            <a:r>
              <a:rPr lang="en-GB" b="0" i="0" dirty="0" err="1">
                <a:effectLst/>
                <a:latin typeface="Söhne"/>
              </a:rPr>
              <a:t>checkoutButton</a:t>
            </a:r>
            <a:r>
              <a:rPr lang="en-GB" b="0" i="0" dirty="0">
                <a:effectLst/>
                <a:latin typeface="Söhne"/>
              </a:rPr>
              <a:t> is clicked, the ActionListener checks if the </a:t>
            </a:r>
            <a:r>
              <a:rPr lang="en-GB" b="0" i="0" dirty="0" err="1">
                <a:effectLst/>
                <a:latin typeface="Söhne"/>
              </a:rPr>
              <a:t>totalAmount</a:t>
            </a:r>
            <a:r>
              <a:rPr lang="en-GB" b="0" i="0" dirty="0">
                <a:effectLst/>
                <a:latin typeface="Söhne"/>
              </a:rPr>
              <a:t> is 0.0.</a:t>
            </a:r>
          </a:p>
          <a:p>
            <a:pPr algn="l"/>
            <a:r>
              <a:rPr lang="en-GB" b="0" i="0" dirty="0">
                <a:effectLst/>
                <a:latin typeface="Söhne"/>
              </a:rPr>
              <a:t>If the </a:t>
            </a:r>
            <a:r>
              <a:rPr lang="en-GB" b="0" i="0" dirty="0" err="1">
                <a:effectLst/>
                <a:latin typeface="Söhne"/>
              </a:rPr>
              <a:t>totalAmount</a:t>
            </a:r>
            <a:r>
              <a:rPr lang="en-GB" b="0" i="0" dirty="0">
                <a:effectLst/>
                <a:latin typeface="Söhne"/>
              </a:rPr>
              <a:t> is 0.0, indicating that no products are selected, a </a:t>
            </a:r>
            <a:r>
              <a:rPr lang="en-GB" b="0" i="0" dirty="0" err="1">
                <a:effectLst/>
                <a:latin typeface="Söhne"/>
              </a:rPr>
              <a:t>JOptionPane</a:t>
            </a:r>
            <a:r>
              <a:rPr lang="en-GB" b="0" i="0" dirty="0">
                <a:effectLst/>
                <a:latin typeface="Söhne"/>
              </a:rPr>
              <a:t> dialog box displays an error message asking the user to select products before proceeding.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CDECE6-DBF4-AAA6-AEEE-D6820E810438}"/>
              </a:ext>
            </a:extLst>
          </p:cNvPr>
          <p:cNvSpPr txBox="1"/>
          <p:nvPr/>
        </p:nvSpPr>
        <p:spPr>
          <a:xfrm>
            <a:off x="2459785" y="221827"/>
            <a:ext cx="501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Lucida Sans" panose="020B0602030504020204" pitchFamily="34" charset="0"/>
              </a:rPr>
              <a:t>Checkout Button</a:t>
            </a:r>
          </a:p>
        </p:txBody>
      </p:sp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48677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BA6258-4A38-8598-68BE-6A37BE7825CA}"/>
              </a:ext>
            </a:extLst>
          </p:cNvPr>
          <p:cNvSpPr/>
          <p:nvPr/>
        </p:nvSpPr>
        <p:spPr>
          <a:xfrm>
            <a:off x="420624" y="376534"/>
            <a:ext cx="63241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800" b="1" dirty="0">
                <a:ln/>
                <a:solidFill>
                  <a:schemeClr val="accent3"/>
                </a:solidFill>
              </a:rPr>
              <a:t>BILLING DASHBOARD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DBAF5D-DD40-1D54-8702-2D2F721263CA}"/>
              </a:ext>
            </a:extLst>
          </p:cNvPr>
          <p:cNvSpPr txBox="1"/>
          <p:nvPr/>
        </p:nvSpPr>
        <p:spPr>
          <a:xfrm>
            <a:off x="1031643" y="1579632"/>
            <a:ext cx="4396820" cy="527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effectLst/>
                <a:latin typeface="Söhne"/>
              </a:rPr>
              <a:t>The Billing Dashboard is designed to provide users with an overview of the selected products, the total amount, and a button to proceed to payment.</a:t>
            </a:r>
          </a:p>
          <a:p>
            <a:pPr algn="l"/>
            <a:endParaRPr lang="en-GB" dirty="0">
              <a:latin typeface="Söhne"/>
            </a:endParaRPr>
          </a:p>
          <a:p>
            <a:pPr algn="l"/>
            <a:r>
              <a:rPr lang="en-GB" b="0" i="0" dirty="0">
                <a:effectLst/>
                <a:latin typeface="Söhne"/>
              </a:rPr>
              <a:t>The Billing Dashboard code is responsible for creating a new </a:t>
            </a:r>
            <a:r>
              <a:rPr lang="en-GB" b="0" i="0" dirty="0" err="1">
                <a:effectLst/>
                <a:latin typeface="Söhne"/>
              </a:rPr>
              <a:t>JFrame</a:t>
            </a:r>
            <a:r>
              <a:rPr lang="en-GB" b="0" i="0" dirty="0">
                <a:effectLst/>
                <a:latin typeface="Söhne"/>
              </a:rPr>
              <a:t> window to display the billing information to the user.</a:t>
            </a:r>
          </a:p>
          <a:p>
            <a:pPr algn="l"/>
            <a:r>
              <a:rPr lang="en-GB" b="0" i="0" dirty="0">
                <a:effectLst/>
                <a:latin typeface="Söhne"/>
              </a:rPr>
              <a:t>It features a header panel, a cart panel for displaying the selected products, the total amount, and a button to proceed to payment.</a:t>
            </a:r>
          </a:p>
          <a:p>
            <a:pPr algn="l"/>
            <a:endParaRPr lang="en-GB" b="0" i="0" dirty="0">
              <a:effectLst/>
              <a:latin typeface="Söhne"/>
            </a:endParaRPr>
          </a:p>
          <a:p>
            <a:pPr algn="l"/>
            <a:r>
              <a:rPr lang="en-GB" b="0" i="0" dirty="0">
                <a:effectLst/>
                <a:latin typeface="Söhne"/>
              </a:rPr>
              <a:t>The Billing Dashboard provides a user-friendly interface for the final steps of the purchase process.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600" b="0" i="0" dirty="0">
              <a:effectLst/>
              <a:latin typeface="Söhne"/>
            </a:endParaRPr>
          </a:p>
          <a:p>
            <a:br>
              <a:rPr lang="en-GB" sz="1600" dirty="0"/>
            </a:br>
            <a:endParaRPr lang="en-IN" sz="1700" dirty="0">
              <a:latin typeface="Lucida Sans" panose="020B0602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F2005-07F7-7949-CA58-0A3AED8C5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82" y="1644675"/>
            <a:ext cx="6324167" cy="440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4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C96E16-1ED7-CC9F-C375-2D21C17C2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759" y="1354756"/>
            <a:ext cx="6019290" cy="4148488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84BEB6B2-5EA9-84B5-B2D2-D2825953BEC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70273" y="604892"/>
            <a:ext cx="3602735" cy="5648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Lucida Sans" panose="020B0602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The Billing Dashboard includes a button labeled "Proceed to Payment."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When the button is clicked, an ActionListener triggers the payment process.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The ActionListener displays a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JOptionPane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dialog box, prompting the user to select a payment option.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After displaying the dialog box, the ActionListener opens the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PaymentOptionsFrame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and passes the product list and total amount.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Finally, the Billing Dashboard frame is closed using the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dispose()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6AF1BA-B829-AF2E-0B08-D35D58AEC1C6}"/>
              </a:ext>
            </a:extLst>
          </p:cNvPr>
          <p:cNvSpPr txBox="1"/>
          <p:nvPr/>
        </p:nvSpPr>
        <p:spPr>
          <a:xfrm>
            <a:off x="3657600" y="381754"/>
            <a:ext cx="52842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Lucida Sans" panose="020B0602030504020204" pitchFamily="34" charset="0"/>
              </a:rPr>
              <a:t>Proceed to Payment Button</a:t>
            </a:r>
          </a:p>
        </p:txBody>
      </p:sp>
    </p:spTree>
    <p:extLst>
      <p:ext uri="{BB962C8B-B14F-4D97-AF65-F5344CB8AC3E}">
        <p14:creationId xmlns:p14="http://schemas.microsoft.com/office/powerpoint/2010/main" val="791278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48677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BA6258-4A38-8598-68BE-6A37BE7825CA}"/>
              </a:ext>
            </a:extLst>
          </p:cNvPr>
          <p:cNvSpPr/>
          <p:nvPr/>
        </p:nvSpPr>
        <p:spPr>
          <a:xfrm>
            <a:off x="420624" y="376534"/>
            <a:ext cx="77608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800" b="1" dirty="0">
                <a:ln/>
                <a:solidFill>
                  <a:schemeClr val="accent3"/>
                </a:solidFill>
              </a:rPr>
              <a:t> PAYMENT OPTIONS DASHBOARD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DBAF5D-DD40-1D54-8702-2D2F721263CA}"/>
              </a:ext>
            </a:extLst>
          </p:cNvPr>
          <p:cNvSpPr txBox="1"/>
          <p:nvPr/>
        </p:nvSpPr>
        <p:spPr>
          <a:xfrm>
            <a:off x="1100593" y="1326805"/>
            <a:ext cx="4241429" cy="5441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i="0" dirty="0">
                <a:effectLst/>
                <a:latin typeface="Lucida Sans" panose="020B0602030504020204" pitchFamily="34" charset="0"/>
              </a:rPr>
              <a:t>The Payment Options Dashboard enhances the user experience by providing various payment options and generating a receipt for the purchase.</a:t>
            </a:r>
          </a:p>
          <a:p>
            <a:pPr algn="l">
              <a:lnSpc>
                <a:spcPct val="150000"/>
              </a:lnSpc>
            </a:pPr>
            <a:r>
              <a:rPr lang="en-GB" b="0" i="0" dirty="0">
                <a:effectLst/>
                <a:latin typeface="Lucida Sans" panose="020B0602030504020204" pitchFamily="34" charset="0"/>
              </a:rPr>
              <a:t>The payment options panel contains radio buttons for selecting the payment method.</a:t>
            </a:r>
          </a:p>
          <a:p>
            <a:pPr algn="l">
              <a:lnSpc>
                <a:spcPct val="150000"/>
              </a:lnSpc>
            </a:pPr>
            <a:r>
              <a:rPr lang="en-GB" b="0" i="0" dirty="0">
                <a:effectLst/>
                <a:latin typeface="Lucida Sans" panose="020B0602030504020204" pitchFamily="34" charset="0"/>
              </a:rPr>
              <a:t>The address field allows the user to enter their address.</a:t>
            </a:r>
          </a:p>
          <a:p>
            <a:pPr algn="l">
              <a:lnSpc>
                <a:spcPct val="150000"/>
              </a:lnSpc>
            </a:pPr>
            <a:r>
              <a:rPr lang="en-GB" b="0" i="0" dirty="0">
                <a:effectLst/>
                <a:latin typeface="Lucida Sans" panose="020B0602030504020204" pitchFamily="34" charset="0"/>
              </a:rPr>
              <a:t>The "Proceed" button initiates the payment process.</a:t>
            </a:r>
          </a:p>
          <a:p>
            <a:pPr>
              <a:lnSpc>
                <a:spcPct val="150000"/>
              </a:lnSpc>
            </a:pPr>
            <a:endParaRPr lang="en-GB" dirty="0">
              <a:latin typeface="Lucida Sans" panose="020B0602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5BCB1-E588-E9B2-F54F-AB9F1A309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305" y="1472665"/>
            <a:ext cx="4498102" cy="514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Placeholder 38" descr="White DNA structure">
            <a:extLst>
              <a:ext uri="{FF2B5EF4-FFF2-40B4-BE49-F238E27FC236}">
                <a16:creationId xmlns:a16="http://schemas.microsoft.com/office/drawing/2014/main" id="{F90B3248-E185-8C9D-93CE-A79DE50A6F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B1A044-773F-0848-4444-F27391D50978}"/>
              </a:ext>
            </a:extLst>
          </p:cNvPr>
          <p:cNvSpPr txBox="1"/>
          <p:nvPr/>
        </p:nvSpPr>
        <p:spPr>
          <a:xfrm>
            <a:off x="643482" y="247175"/>
            <a:ext cx="1089146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i="0" dirty="0">
                <a:effectLst/>
                <a:latin typeface="Lucida Sans" panose="020B0602030504020204" pitchFamily="34" charset="0"/>
              </a:rPr>
              <a:t>The Proceed Button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latin typeface="Lucida Sans" panose="020B0602030504020204" pitchFamily="34" charset="0"/>
            </a:endParaRPr>
          </a:p>
          <a:p>
            <a:pPr algn="l"/>
            <a:r>
              <a:rPr lang="en-GB" b="0" i="0" dirty="0">
                <a:effectLst/>
                <a:latin typeface="Lucida Sans" panose="020B0602030504020204" pitchFamily="34" charset="0"/>
              </a:rPr>
              <a:t>The ActionListener for the "Proceed" button handles the payment process.</a:t>
            </a:r>
          </a:p>
          <a:p>
            <a:pPr algn="l"/>
            <a:r>
              <a:rPr lang="en-GB" b="0" i="0" dirty="0">
                <a:effectLst/>
                <a:latin typeface="Lucida Sans" panose="020B0602030504020204" pitchFamily="34" charset="0"/>
              </a:rPr>
              <a:t>It first checks if a payment option and an address have been selected.</a:t>
            </a:r>
          </a:p>
          <a:p>
            <a:pPr algn="l"/>
            <a:r>
              <a:rPr lang="en-GB" b="0" i="0" dirty="0">
                <a:effectLst/>
                <a:latin typeface="Lucida Sans" panose="020B0602030504020204" pitchFamily="34" charset="0"/>
              </a:rPr>
              <a:t>If not, it displays a </a:t>
            </a:r>
            <a:r>
              <a:rPr lang="en-GB" b="0" i="0" dirty="0" err="1">
                <a:effectLst/>
                <a:latin typeface="Lucida Sans" panose="020B0602030504020204" pitchFamily="34" charset="0"/>
              </a:rPr>
              <a:t>JOptionPane</a:t>
            </a:r>
            <a:r>
              <a:rPr lang="en-GB" b="0" i="0" dirty="0">
                <a:effectLst/>
                <a:latin typeface="Lucida Sans" panose="020B0602030504020204" pitchFamily="34" charset="0"/>
              </a:rPr>
              <a:t> dialog box prompting the user to make a selection or enter an address.</a:t>
            </a:r>
          </a:p>
          <a:p>
            <a:pPr algn="l"/>
            <a:r>
              <a:rPr lang="en-GB" b="0" i="0" dirty="0">
                <a:effectLst/>
                <a:latin typeface="Lucida Sans" panose="020B0602030504020204" pitchFamily="34" charset="0"/>
              </a:rPr>
              <a:t>If a payment option and address are provided, it proceeds with the payment process.</a:t>
            </a:r>
          </a:p>
          <a:p>
            <a:pPr algn="l"/>
            <a:r>
              <a:rPr lang="en-GB" b="0" i="0" dirty="0">
                <a:effectLst/>
                <a:latin typeface="Lucida Sans" panose="020B0602030504020204" pitchFamily="34" charset="0"/>
              </a:rPr>
              <a:t>It displays a success message and calls the "</a:t>
            </a:r>
            <a:r>
              <a:rPr lang="en-GB" b="0" i="0" dirty="0" err="1">
                <a:effectLst/>
                <a:latin typeface="Lucida Sans" panose="020B0602030504020204" pitchFamily="34" charset="0"/>
              </a:rPr>
              <a:t>generateReceipt</a:t>
            </a:r>
            <a:r>
              <a:rPr lang="en-GB" b="0" i="0" dirty="0">
                <a:effectLst/>
                <a:latin typeface="Lucida Sans" panose="020B0602030504020204" pitchFamily="34" charset="0"/>
              </a:rPr>
              <a:t>" method to create a receipt for the purchase.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AB9C9-6DCE-1AD4-A5A3-23599C58C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82" y="3305773"/>
            <a:ext cx="3257717" cy="3321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D36C79-8E32-FAF9-07A3-0ADA49CAD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957" y="3305773"/>
            <a:ext cx="3454578" cy="3440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B62D39-FF15-3863-D807-E3AD37EE5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293" y="3305773"/>
            <a:ext cx="3530781" cy="34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5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8C0746-22B8-70A9-4658-B14C664B4A9A}"/>
              </a:ext>
            </a:extLst>
          </p:cNvPr>
          <p:cNvSpPr txBox="1"/>
          <p:nvPr/>
        </p:nvSpPr>
        <p:spPr>
          <a:xfrm>
            <a:off x="555858" y="431328"/>
            <a:ext cx="7397093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dirty="0">
                <a:effectLst/>
                <a:latin typeface="Lucida Sans" panose="020B0602030504020204" pitchFamily="34" charset="0"/>
              </a:rPr>
              <a:t>Receipt Generation</a:t>
            </a:r>
          </a:p>
          <a:p>
            <a:pPr algn="l"/>
            <a:endParaRPr lang="en-GB" sz="700" b="1" i="0" dirty="0">
              <a:effectLst/>
              <a:latin typeface="Lucida Sans" panose="020B0602030504020204" pitchFamily="34" charset="0"/>
            </a:endParaRPr>
          </a:p>
          <a:p>
            <a:pPr algn="l"/>
            <a:r>
              <a:rPr lang="en-GB" b="0" i="0" dirty="0">
                <a:effectLst/>
                <a:latin typeface="Lucida Sans" panose="020B0602030504020204" pitchFamily="34" charset="0"/>
              </a:rPr>
              <a:t>The </a:t>
            </a:r>
            <a:r>
              <a:rPr lang="en-GB" b="0" i="0" dirty="0" err="1">
                <a:effectLst/>
                <a:latin typeface="Lucida Sans" panose="020B0602030504020204" pitchFamily="34" charset="0"/>
              </a:rPr>
              <a:t>generateReceipt</a:t>
            </a:r>
            <a:r>
              <a:rPr lang="en-GB" b="0" i="0" dirty="0">
                <a:effectLst/>
                <a:latin typeface="Lucida Sans" panose="020B0602030504020204" pitchFamily="34" charset="0"/>
              </a:rPr>
              <a:t> method is responsible for creating a receipt for the purchase.</a:t>
            </a:r>
          </a:p>
          <a:p>
            <a:pPr algn="l"/>
            <a:r>
              <a:rPr lang="en-GB" b="0" i="0" dirty="0">
                <a:effectLst/>
                <a:latin typeface="Lucida Sans" panose="020B0602030504020204" pitchFamily="34" charset="0"/>
              </a:rPr>
              <a:t>It prompts the user to choose a location to save the receipt file using a </a:t>
            </a:r>
            <a:r>
              <a:rPr lang="en-GB" b="0" i="0" dirty="0" err="1">
                <a:effectLst/>
                <a:latin typeface="Lucida Sans" panose="020B0602030504020204" pitchFamily="34" charset="0"/>
              </a:rPr>
              <a:t>JFileChooser</a:t>
            </a:r>
            <a:r>
              <a:rPr lang="en-GB" b="0" i="0" dirty="0">
                <a:effectLst/>
                <a:latin typeface="Lucida Sans" panose="020B0602030504020204" pitchFamily="34" charset="0"/>
              </a:rPr>
              <a:t>.</a:t>
            </a:r>
          </a:p>
          <a:p>
            <a:pPr algn="l"/>
            <a:r>
              <a:rPr lang="en-GB" b="0" i="0" dirty="0">
                <a:effectLst/>
                <a:latin typeface="Lucida Sans" panose="020B0602030504020204" pitchFamily="34" charset="0"/>
              </a:rPr>
              <a:t>Once the user selects a file path and file name, the method writes the receipt details to the file and the receipt get downloaded.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3D2E7C-BA3A-D21D-896B-8FF9DA833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93" y="3299656"/>
            <a:ext cx="4964252" cy="32647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5C8EDB-FBD1-14B8-B307-1FEA5D865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952" y="2670082"/>
            <a:ext cx="3683189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883"/>
            <a:ext cx="12191999" cy="6858000"/>
          </a:xfr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1891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5B9C96-DC14-773D-9B50-70F7006AC0C2}"/>
              </a:ext>
            </a:extLst>
          </p:cNvPr>
          <p:cNvSpPr txBox="1"/>
          <p:nvPr/>
        </p:nvSpPr>
        <p:spPr>
          <a:xfrm>
            <a:off x="1363717" y="2301766"/>
            <a:ext cx="4732283" cy="3697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1.Login Frame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2.Registration Frame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3.Dashboard Frame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4.Billing Frame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5.Payment Frame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7910E-515C-2B61-3E2F-D11CF545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301766"/>
            <a:ext cx="6184897" cy="34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7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>
            <a:spLocks noGrp="1"/>
          </p:cNvSpPr>
          <p:nvPr>
            <p:ph type="ftr" idx="11"/>
          </p:nvPr>
        </p:nvSpPr>
        <p:spPr>
          <a:xfrm rot="-5400000">
            <a:off x="-6157825" y="3424924"/>
            <a:ext cx="50718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 txBox="1"/>
          <p:nvPr/>
        </p:nvSpPr>
        <p:spPr>
          <a:xfrm>
            <a:off x="266325" y="472425"/>
            <a:ext cx="89109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User Registration Form using Swing in Java</a:t>
            </a:r>
            <a:endParaRPr sz="4100" b="1"/>
          </a:p>
        </p:txBody>
      </p:sp>
      <p:sp>
        <p:nvSpPr>
          <p:cNvPr id="228" name="Google Shape;228;p21"/>
          <p:cNvSpPr txBox="1"/>
          <p:nvPr/>
        </p:nvSpPr>
        <p:spPr>
          <a:xfrm>
            <a:off x="827625" y="2221075"/>
            <a:ext cx="973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 txBox="1"/>
          <p:nvPr/>
        </p:nvSpPr>
        <p:spPr>
          <a:xfrm>
            <a:off x="741900" y="2032450"/>
            <a:ext cx="10338600" cy="3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In Ecommerce website user registration plays a very crucial role in order to fetch details of the customers.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Registered users normally provide some sort of credentials (such as a username or e-mail address, and a password) to the system in order to prove their identity.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In order to create registration form in java we are using swing package.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The javax.swing package provides classes for java swing API such as JButton, JTextField, JTextArea, JRadioButton, JCheckbox, JMenu, JColorChooser etc.</a:t>
            </a:r>
            <a:endParaRPr sz="2300"/>
          </a:p>
        </p:txBody>
      </p:sp>
    </p:spTree>
    <p:extLst>
      <p:ext uri="{BB962C8B-B14F-4D97-AF65-F5344CB8AC3E}">
        <p14:creationId xmlns:p14="http://schemas.microsoft.com/office/powerpoint/2010/main" val="142362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>
            <a:spLocks noGrp="1"/>
          </p:cNvSpPr>
          <p:nvPr>
            <p:ph type="ftr" idx="11"/>
          </p:nvPr>
        </p:nvSpPr>
        <p:spPr>
          <a:xfrm rot="-5400000">
            <a:off x="-6157825" y="3424924"/>
            <a:ext cx="50718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"/>
          <p:cNvSpPr txBox="1"/>
          <p:nvPr/>
        </p:nvSpPr>
        <p:spPr>
          <a:xfrm>
            <a:off x="420625" y="195700"/>
            <a:ext cx="8257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00" b="1"/>
          </a:p>
        </p:txBody>
      </p:sp>
      <p:sp>
        <p:nvSpPr>
          <p:cNvPr id="236" name="Google Shape;236;p22"/>
          <p:cNvSpPr txBox="1"/>
          <p:nvPr/>
        </p:nvSpPr>
        <p:spPr>
          <a:xfrm>
            <a:off x="501875" y="352250"/>
            <a:ext cx="77658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</p:txBody>
      </p:sp>
      <p:pic>
        <p:nvPicPr>
          <p:cNvPr id="237" name="Google Shape;2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00" y="440950"/>
            <a:ext cx="2696600" cy="27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2"/>
          <p:cNvSpPr txBox="1"/>
          <p:nvPr/>
        </p:nvSpPr>
        <p:spPr>
          <a:xfrm>
            <a:off x="3828000" y="609600"/>
            <a:ext cx="67380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/>
              <a:t>Don’t you have account???</a:t>
            </a:r>
            <a:endParaRPr sz="2200" i="1"/>
          </a:p>
        </p:txBody>
      </p:sp>
      <p:sp>
        <p:nvSpPr>
          <p:cNvPr id="239" name="Google Shape;239;p22"/>
          <p:cNvSpPr txBox="1"/>
          <p:nvPr/>
        </p:nvSpPr>
        <p:spPr>
          <a:xfrm>
            <a:off x="3828000" y="1020950"/>
            <a:ext cx="34290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/>
              <a:t>then register</a:t>
            </a:r>
            <a:endParaRPr sz="2200" i="1"/>
          </a:p>
        </p:txBody>
      </p:sp>
      <p:pic>
        <p:nvPicPr>
          <p:cNvPr id="240" name="Google Shape;2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625" y="2272500"/>
            <a:ext cx="4175250" cy="34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/>
          <p:nvPr/>
        </p:nvSpPr>
        <p:spPr>
          <a:xfrm rot="1934876">
            <a:off x="5651735" y="1579965"/>
            <a:ext cx="1269528" cy="479993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 txBox="1"/>
          <p:nvPr/>
        </p:nvSpPr>
        <p:spPr>
          <a:xfrm>
            <a:off x="4222751" y="1898700"/>
            <a:ext cx="20637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/>
              <a:t>click on sign up</a:t>
            </a:r>
            <a:endParaRPr sz="2200" b="1" i="1"/>
          </a:p>
        </p:txBody>
      </p:sp>
    </p:spTree>
    <p:extLst>
      <p:ext uri="{BB962C8B-B14F-4D97-AF65-F5344CB8AC3E}">
        <p14:creationId xmlns:p14="http://schemas.microsoft.com/office/powerpoint/2010/main" val="54250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>
            <a:spLocks noGrp="1"/>
          </p:cNvSpPr>
          <p:nvPr>
            <p:ph type="ftr" idx="11"/>
          </p:nvPr>
        </p:nvSpPr>
        <p:spPr>
          <a:xfrm rot="-5400000">
            <a:off x="-6157825" y="3424924"/>
            <a:ext cx="50718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3"/>
          <p:cNvSpPr txBox="1"/>
          <p:nvPr/>
        </p:nvSpPr>
        <p:spPr>
          <a:xfrm>
            <a:off x="420625" y="195700"/>
            <a:ext cx="8257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/>
              <a:t>Components in Registration Form</a:t>
            </a:r>
            <a:endParaRPr sz="3500" b="1"/>
          </a:p>
        </p:txBody>
      </p:sp>
      <p:sp>
        <p:nvSpPr>
          <p:cNvPr id="249" name="Google Shape;249;p23"/>
          <p:cNvSpPr txBox="1"/>
          <p:nvPr/>
        </p:nvSpPr>
        <p:spPr>
          <a:xfrm>
            <a:off x="621900" y="1415800"/>
            <a:ext cx="10629900" cy="47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Username Label(JLabel)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Username TextArea(JTextField)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Password Label(JLabel)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Password TextArea(JPasswordField)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Email Label(</a:t>
            </a:r>
            <a:r>
              <a:rPr lang="en-US" sz="2200">
                <a:solidFill>
                  <a:schemeClr val="dk1"/>
                </a:solidFill>
              </a:rPr>
              <a:t>JLabel)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Email TextArea(JTextField)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Mobile Number(JLabel)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DOB(JLabel)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Address(JLabel)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Pincode(JLabel)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Register Button (JButton)</a:t>
            </a:r>
            <a:endParaRPr sz="2200"/>
          </a:p>
        </p:txBody>
      </p:sp>
      <p:pic>
        <p:nvPicPr>
          <p:cNvPr id="250" name="Google Shape;2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875" y="1123650"/>
            <a:ext cx="1564825" cy="2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7725" y="1734650"/>
            <a:ext cx="1821366" cy="3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8949" y="2778700"/>
            <a:ext cx="1860528" cy="2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8950" y="3429000"/>
            <a:ext cx="2000289" cy="3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2725" y="4433750"/>
            <a:ext cx="1852634" cy="3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7888" y="5216900"/>
            <a:ext cx="2076237" cy="36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432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A9E4-3B33-8623-FB27-6D7248C3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161" y="621792"/>
            <a:ext cx="4160520" cy="677291"/>
          </a:xfrm>
        </p:spPr>
        <p:txBody>
          <a:bodyPr/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FRAME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6FCA-E5D9-5BC6-F8F1-95D9E5569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9EBB-1744-14F2-6EEA-D5BDC030F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JLabels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F940-BA56-74F7-87F0-7199A77BB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194396"/>
            <a:ext cx="3886200" cy="7826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Username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Password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A83F6-ADD2-533E-DD3D-2171EC6F7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2490627"/>
            <a:ext cx="4114800" cy="347472"/>
          </a:xfrm>
        </p:spPr>
        <p:txBody>
          <a:bodyPr/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JTextFields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DB5B2-8F12-4C2A-D018-C12FD1616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118879"/>
            <a:ext cx="3886200" cy="117957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Username field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Password field</a:t>
            </a:r>
            <a:b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08684D-1AA5-491C-E832-1EB26568C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4359462"/>
            <a:ext cx="4114800" cy="347472"/>
          </a:xfrm>
        </p:spPr>
        <p:txBody>
          <a:bodyPr/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JButtons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9FCFF-DB0B-28A0-AC61-CFCB265C5B3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040705"/>
            <a:ext cx="3886200" cy="905256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Submit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SignUp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049EF2-28AD-DFF4-0472-7313A9F1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61" y="1777325"/>
            <a:ext cx="4012341" cy="40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1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3052F9-0221-B242-C043-69DF2209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4638980"/>
            <a:ext cx="5751576" cy="1354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EF0C21-5A13-C31C-C47E-42EB1D7A3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220" y="1057417"/>
            <a:ext cx="3635055" cy="3657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668786-03DE-EF54-C5B7-70BD3A387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769" y="4986427"/>
            <a:ext cx="3277809" cy="100746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F409DFE-CA7E-CC1F-FA44-E909BFED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71" y="361050"/>
            <a:ext cx="6499549" cy="677291"/>
          </a:xfrm>
        </p:spPr>
        <p:txBody>
          <a:bodyPr/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773699-1ED9-113B-773F-C9E0F848D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666" y="1580506"/>
            <a:ext cx="4540469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2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6FCA-E5D9-5BC6-F8F1-95D9E5569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8</a:t>
            </a:fld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B842DA3-6AA9-8D4D-449C-3E3E5604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956" y="380870"/>
            <a:ext cx="5315897" cy="677291"/>
          </a:xfrm>
        </p:spPr>
        <p:txBody>
          <a:bodyPr/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VALIDATION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7853F4A-D20B-EA6F-ACB4-6A33E2BC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9" y="1684126"/>
            <a:ext cx="3650296" cy="374936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D380A9C-D8FF-903C-E248-F78D91BEF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429" y="1546434"/>
            <a:ext cx="3902044" cy="40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3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48677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9BCC9-5982-690A-9DB9-4D03A90A5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762" y="1501540"/>
            <a:ext cx="6616805" cy="440651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ABA6258-4A38-8598-68BE-6A37BE7825CA}"/>
              </a:ext>
            </a:extLst>
          </p:cNvPr>
          <p:cNvSpPr/>
          <p:nvPr/>
        </p:nvSpPr>
        <p:spPr>
          <a:xfrm>
            <a:off x="420624" y="376534"/>
            <a:ext cx="63241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800" b="1" dirty="0">
                <a:ln/>
                <a:solidFill>
                  <a:schemeClr val="accent3"/>
                </a:solidFill>
              </a:rPr>
              <a:t>PRODUCTS DASHBOARD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DBAF5D-DD40-1D54-8702-2D2F721263CA}"/>
              </a:ext>
            </a:extLst>
          </p:cNvPr>
          <p:cNvSpPr txBox="1"/>
          <p:nvPr/>
        </p:nvSpPr>
        <p:spPr>
          <a:xfrm>
            <a:off x="877824" y="1644676"/>
            <a:ext cx="3761553" cy="396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700" b="0" i="0">
                <a:effectLst/>
                <a:latin typeface="Lucida Sans" panose="020B0602030504020204" pitchFamily="34" charset="0"/>
              </a:rPr>
              <a:t>The </a:t>
            </a:r>
            <a:r>
              <a:rPr lang="en-GB" sz="1700">
                <a:latin typeface="Lucida Sans" panose="020B0602030504020204" pitchFamily="34" charset="0"/>
              </a:rPr>
              <a:t>Products </a:t>
            </a:r>
            <a:r>
              <a:rPr lang="en-GB" sz="1700" b="0" i="0">
                <a:effectLst/>
                <a:latin typeface="Lucida Sans" panose="020B0602030504020204" pitchFamily="34" charset="0"/>
              </a:rPr>
              <a:t>Dashboard </a:t>
            </a:r>
            <a:r>
              <a:rPr lang="en-GB" sz="1700" b="0" i="0" dirty="0">
                <a:effectLst/>
                <a:latin typeface="Lucida Sans" panose="020B0602030504020204" pitchFamily="34" charset="0"/>
              </a:rPr>
              <a:t>serves as the main window of the application, enabling users to fin</a:t>
            </a:r>
            <a:r>
              <a:rPr lang="en-GB" sz="1700" dirty="0">
                <a:latin typeface="Lucida Sans" panose="020B0602030504020204" pitchFamily="34" charset="0"/>
              </a:rPr>
              <a:t>d</a:t>
            </a:r>
            <a:r>
              <a:rPr lang="en-GB" sz="1700" b="0" i="0" dirty="0">
                <a:effectLst/>
                <a:latin typeface="Lucida Sans" panose="020B0602030504020204" pitchFamily="34" charset="0"/>
              </a:rPr>
              <a:t> products based on the category , add them to a cart, and proceed to checkout.</a:t>
            </a:r>
          </a:p>
          <a:p>
            <a:pPr>
              <a:lnSpc>
                <a:spcPct val="150000"/>
              </a:lnSpc>
            </a:pPr>
            <a:endParaRPr lang="en-GB" sz="1700" dirty="0">
              <a:latin typeface="Lucida Sans" panose="020B0602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700" i="0" dirty="0">
                <a:effectLst/>
                <a:latin typeface="Lucida Sans" panose="020B0602030504020204" pitchFamily="34" charset="0"/>
              </a:rPr>
              <a:t>Let's take a closer look at how the Products Dashboard enhances the user's shopping experience.</a:t>
            </a:r>
            <a:endParaRPr lang="en-IN" sz="17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5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{6479CF57-0515-4EDE-8D11-9BE2C7362043}tf67061901_win32</Template>
  <TotalTime>299</TotalTime>
  <Words>1035</Words>
  <Application>Microsoft Office PowerPoint</Application>
  <PresentationFormat>Widescreen</PresentationFormat>
  <Paragraphs>109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Daytona Condensed Light</vt:lpstr>
      <vt:lpstr>Lucida Sans</vt:lpstr>
      <vt:lpstr>Posterama</vt:lpstr>
      <vt:lpstr>Söhne</vt:lpstr>
      <vt:lpstr>Times New Roman</vt:lpstr>
      <vt:lpstr>Wingdings</vt:lpstr>
      <vt:lpstr>Office Theme</vt:lpstr>
      <vt:lpstr>E-Commerce</vt:lpstr>
      <vt:lpstr>Agenda</vt:lpstr>
      <vt:lpstr>PowerPoint Presentation</vt:lpstr>
      <vt:lpstr>PowerPoint Presentation</vt:lpstr>
      <vt:lpstr>PowerPoint Presentation</vt:lpstr>
      <vt:lpstr>LOGIN FRAME</vt:lpstr>
      <vt:lpstr>DATABASE connection</vt:lpstr>
      <vt:lpstr>User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Bavana Panuganti</dc:creator>
  <cp:lastModifiedBy>revanth ummadisetty</cp:lastModifiedBy>
  <cp:revision>5</cp:revision>
  <dcterms:created xsi:type="dcterms:W3CDTF">2023-07-06T07:13:47Z</dcterms:created>
  <dcterms:modified xsi:type="dcterms:W3CDTF">2023-07-18T19:08:04Z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