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83" r:id="rId7"/>
    <p:sldId id="265" r:id="rId8"/>
    <p:sldId id="267" r:id="rId9"/>
    <p:sldId id="272" r:id="rId10"/>
    <p:sldId id="261" r:id="rId11"/>
    <p:sldId id="262" r:id="rId12"/>
    <p:sldId id="269" r:id="rId13"/>
    <p:sldId id="268" r:id="rId14"/>
    <p:sldId id="270" r:id="rId15"/>
    <p:sldId id="271" r:id="rId16"/>
    <p:sldId id="273" r:id="rId17"/>
    <p:sldId id="274" r:id="rId18"/>
    <p:sldId id="275" r:id="rId19"/>
    <p:sldId id="266" r:id="rId20"/>
  </p:sldIdLst>
  <p:sldSz cx="35763200" cy="20116800"/>
  <p:notesSz cx="6858000" cy="9144000"/>
  <p:defaultTextStyle>
    <a:defPPr>
      <a:defRPr lang="en-US"/>
    </a:defPPr>
    <a:lvl1pPr marL="0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1pPr>
    <a:lvl2pPr marL="1207135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2pPr>
    <a:lvl3pPr marL="2414270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3pPr>
    <a:lvl4pPr marL="3620770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4pPr>
    <a:lvl5pPr marL="4827905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5pPr>
    <a:lvl6pPr marL="6035040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6pPr>
    <a:lvl7pPr marL="7242175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7pPr>
    <a:lvl8pPr marL="8449310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8pPr>
    <a:lvl9pPr marL="9655810" algn="l" defTabSz="2414270" rtl="0" eaLnBrk="1" latinLnBrk="0" hangingPunct="1">
      <a:defRPr sz="47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26" d="100"/>
          <a:sy n="26" d="100"/>
        </p:scale>
        <p:origin x="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7CFAF-F851-499C-90FF-4CFA1EBDB21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0FAC-339E-45DE-9F52-20267BBE70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D0FAC-339E-45DE-9F52-20267BBE70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0" y="3292265"/>
            <a:ext cx="26822400" cy="7003627"/>
          </a:xfrm>
        </p:spPr>
        <p:txBody>
          <a:bodyPr anchor="b"/>
          <a:lstStyle>
            <a:lvl1pPr algn="ctr"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0400" y="10565978"/>
            <a:ext cx="26822400" cy="4856902"/>
          </a:xfrm>
        </p:spPr>
        <p:txBody>
          <a:bodyPr/>
          <a:lstStyle>
            <a:lvl1pPr marL="0" indent="0" algn="ctr">
              <a:buNone/>
              <a:defRPr sz="7040"/>
            </a:lvl1pPr>
            <a:lvl2pPr marL="1341120" indent="0" algn="ctr">
              <a:buNone/>
              <a:defRPr sz="5865"/>
            </a:lvl2pPr>
            <a:lvl3pPr marL="2682240" indent="0" algn="ctr">
              <a:buNone/>
              <a:defRPr sz="5280"/>
            </a:lvl3pPr>
            <a:lvl4pPr marL="4023360" indent="0" algn="ctr">
              <a:buNone/>
              <a:defRPr sz="4695"/>
            </a:lvl4pPr>
            <a:lvl5pPr marL="5364480" indent="0" algn="ctr">
              <a:buNone/>
              <a:defRPr sz="4695"/>
            </a:lvl5pPr>
            <a:lvl6pPr marL="6705600" indent="0" algn="ctr">
              <a:buNone/>
              <a:defRPr sz="4695"/>
            </a:lvl6pPr>
            <a:lvl7pPr marL="8046720" indent="0" algn="ctr">
              <a:buNone/>
              <a:defRPr sz="4695"/>
            </a:lvl7pPr>
            <a:lvl8pPr marL="9387840" indent="0" algn="ctr">
              <a:buNone/>
              <a:defRPr sz="4695"/>
            </a:lvl8pPr>
            <a:lvl9pPr marL="10728960" indent="0" algn="ctr">
              <a:buNone/>
              <a:defRPr sz="469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98D7F-AEF7-4A2E-A7F8-796ABFFAE92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52DC-12FB-4994-BF6B-CBCDA74D05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93040" y="1071033"/>
            <a:ext cx="7711440" cy="170480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8720" y="1071033"/>
            <a:ext cx="22687280" cy="170480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8F45-6DB7-4D7F-843B-5A33108EBA3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C2F4-018C-406B-AC21-1384CC08903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093" y="5015233"/>
            <a:ext cx="30845760" cy="8368029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0093" y="13462426"/>
            <a:ext cx="30845760" cy="4400549"/>
          </a:xfrm>
        </p:spPr>
        <p:txBody>
          <a:bodyPr/>
          <a:lstStyle>
            <a:lvl1pPr marL="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1pPr>
            <a:lvl2pPr marL="1341120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6822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3pPr>
            <a:lvl4pPr marL="402336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4pPr>
            <a:lvl5pPr marL="536448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5pPr>
            <a:lvl6pPr marL="670560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6pPr>
            <a:lvl7pPr marL="804672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7pPr>
            <a:lvl8pPr marL="938784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8pPr>
            <a:lvl9pPr marL="10728960" indent="0">
              <a:buNone/>
              <a:defRPr sz="46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B1E6-2172-48D9-99A3-0271C01C6DD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8720" y="5355167"/>
            <a:ext cx="15199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05120" y="5355167"/>
            <a:ext cx="15199360" cy="12763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9AF9-5E2D-4ACA-B023-A5D9BA96F13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378" y="1071035"/>
            <a:ext cx="30845760" cy="38883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3379" y="4931411"/>
            <a:ext cx="15129509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20" indent="0">
              <a:buNone/>
              <a:defRPr sz="5865" b="1"/>
            </a:lvl2pPr>
            <a:lvl3pPr marL="2682240" indent="0">
              <a:buNone/>
              <a:defRPr sz="5280" b="1"/>
            </a:lvl3pPr>
            <a:lvl4pPr marL="4023360" indent="0">
              <a:buNone/>
              <a:defRPr sz="4695" b="1"/>
            </a:lvl4pPr>
            <a:lvl5pPr marL="5364480" indent="0">
              <a:buNone/>
              <a:defRPr sz="4695" b="1"/>
            </a:lvl5pPr>
            <a:lvl6pPr marL="6705600" indent="0">
              <a:buNone/>
              <a:defRPr sz="4695" b="1"/>
            </a:lvl6pPr>
            <a:lvl7pPr marL="8046720" indent="0">
              <a:buNone/>
              <a:defRPr sz="4695" b="1"/>
            </a:lvl7pPr>
            <a:lvl8pPr marL="9387840" indent="0">
              <a:buNone/>
              <a:defRPr sz="4695" b="1"/>
            </a:lvl8pPr>
            <a:lvl9pPr marL="10728960" indent="0">
              <a:buNone/>
              <a:defRPr sz="469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3379" y="7348220"/>
            <a:ext cx="15129509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105120" y="4931411"/>
            <a:ext cx="15204018" cy="2416809"/>
          </a:xfrm>
        </p:spPr>
        <p:txBody>
          <a:bodyPr anchor="b"/>
          <a:lstStyle>
            <a:lvl1pPr marL="0" indent="0">
              <a:buNone/>
              <a:defRPr sz="7040" b="1"/>
            </a:lvl1pPr>
            <a:lvl2pPr marL="1341120" indent="0">
              <a:buNone/>
              <a:defRPr sz="5865" b="1"/>
            </a:lvl2pPr>
            <a:lvl3pPr marL="2682240" indent="0">
              <a:buNone/>
              <a:defRPr sz="5280" b="1"/>
            </a:lvl3pPr>
            <a:lvl4pPr marL="4023360" indent="0">
              <a:buNone/>
              <a:defRPr sz="4695" b="1"/>
            </a:lvl4pPr>
            <a:lvl5pPr marL="5364480" indent="0">
              <a:buNone/>
              <a:defRPr sz="4695" b="1"/>
            </a:lvl5pPr>
            <a:lvl6pPr marL="6705600" indent="0">
              <a:buNone/>
              <a:defRPr sz="4695" b="1"/>
            </a:lvl6pPr>
            <a:lvl7pPr marL="8046720" indent="0">
              <a:buNone/>
              <a:defRPr sz="4695" b="1"/>
            </a:lvl7pPr>
            <a:lvl8pPr marL="9387840" indent="0">
              <a:buNone/>
              <a:defRPr sz="4695" b="1"/>
            </a:lvl8pPr>
            <a:lvl9pPr marL="10728960" indent="0">
              <a:buNone/>
              <a:defRPr sz="469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105120" y="7348220"/>
            <a:ext cx="15204018" cy="10808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540-7B19-42B4-8932-29B6858217D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EDF6-ADC6-4482-AA9D-CF506650844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0D34-5211-4DFA-AB6F-ABE2E136F78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380" y="1341120"/>
            <a:ext cx="11534562" cy="4693920"/>
          </a:xfrm>
        </p:spPr>
        <p:txBody>
          <a:bodyPr anchor="b"/>
          <a:lstStyle>
            <a:lvl1pPr>
              <a:defRPr sz="93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4018" y="2896448"/>
            <a:ext cx="18105120" cy="14295967"/>
          </a:xfrm>
        </p:spPr>
        <p:txBody>
          <a:bodyPr/>
          <a:lstStyle>
            <a:lvl1pPr>
              <a:defRPr sz="9385"/>
            </a:lvl1pPr>
            <a:lvl2pPr>
              <a:defRPr sz="8215"/>
            </a:lvl2pPr>
            <a:lvl3pPr>
              <a:defRPr sz="7040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3380" y="6035040"/>
            <a:ext cx="11534562" cy="11180658"/>
          </a:xfrm>
        </p:spPr>
        <p:txBody>
          <a:bodyPr/>
          <a:lstStyle>
            <a:lvl1pPr marL="0" indent="0">
              <a:buNone/>
              <a:defRPr sz="4695"/>
            </a:lvl1pPr>
            <a:lvl2pPr marL="1341120" indent="0">
              <a:buNone/>
              <a:defRPr sz="4105"/>
            </a:lvl2pPr>
            <a:lvl3pPr marL="2682240" indent="0">
              <a:buNone/>
              <a:defRPr sz="3520"/>
            </a:lvl3pPr>
            <a:lvl4pPr marL="4023360" indent="0">
              <a:buNone/>
              <a:defRPr sz="2935"/>
            </a:lvl4pPr>
            <a:lvl5pPr marL="5364480" indent="0">
              <a:buNone/>
              <a:defRPr sz="2935"/>
            </a:lvl5pPr>
            <a:lvl6pPr marL="6705600" indent="0">
              <a:buNone/>
              <a:defRPr sz="2935"/>
            </a:lvl6pPr>
            <a:lvl7pPr marL="8046720" indent="0">
              <a:buNone/>
              <a:defRPr sz="2935"/>
            </a:lvl7pPr>
            <a:lvl8pPr marL="9387840" indent="0">
              <a:buNone/>
              <a:defRPr sz="2935"/>
            </a:lvl8pPr>
            <a:lvl9pPr marL="10728960" indent="0">
              <a:buNone/>
              <a:defRPr sz="29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02A-5C1D-4463-A1C2-6C9E890B58A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380" y="1341120"/>
            <a:ext cx="11534562" cy="4693920"/>
          </a:xfrm>
        </p:spPr>
        <p:txBody>
          <a:bodyPr anchor="b"/>
          <a:lstStyle>
            <a:lvl1pPr>
              <a:defRPr sz="93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204018" y="2896448"/>
            <a:ext cx="18105120" cy="14295967"/>
          </a:xfrm>
        </p:spPr>
        <p:txBody>
          <a:bodyPr anchor="t"/>
          <a:lstStyle>
            <a:lvl1pPr marL="0" indent="0">
              <a:buNone/>
              <a:defRPr sz="9385"/>
            </a:lvl1pPr>
            <a:lvl2pPr marL="1341120" indent="0">
              <a:buNone/>
              <a:defRPr sz="8215"/>
            </a:lvl2pPr>
            <a:lvl3pPr marL="2682240" indent="0">
              <a:buNone/>
              <a:defRPr sz="7040"/>
            </a:lvl3pPr>
            <a:lvl4pPr marL="4023360" indent="0">
              <a:buNone/>
              <a:defRPr sz="5865"/>
            </a:lvl4pPr>
            <a:lvl5pPr marL="5364480" indent="0">
              <a:buNone/>
              <a:defRPr sz="5865"/>
            </a:lvl5pPr>
            <a:lvl6pPr marL="6705600" indent="0">
              <a:buNone/>
              <a:defRPr sz="5865"/>
            </a:lvl6pPr>
            <a:lvl7pPr marL="8046720" indent="0">
              <a:buNone/>
              <a:defRPr sz="5865"/>
            </a:lvl7pPr>
            <a:lvl8pPr marL="9387840" indent="0">
              <a:buNone/>
              <a:defRPr sz="5865"/>
            </a:lvl8pPr>
            <a:lvl9pPr marL="10728960" indent="0">
              <a:buNone/>
              <a:defRPr sz="58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3380" y="6035040"/>
            <a:ext cx="11534562" cy="11180658"/>
          </a:xfrm>
        </p:spPr>
        <p:txBody>
          <a:bodyPr/>
          <a:lstStyle>
            <a:lvl1pPr marL="0" indent="0">
              <a:buNone/>
              <a:defRPr sz="4695"/>
            </a:lvl1pPr>
            <a:lvl2pPr marL="1341120" indent="0">
              <a:buNone/>
              <a:defRPr sz="4105"/>
            </a:lvl2pPr>
            <a:lvl3pPr marL="2682240" indent="0">
              <a:buNone/>
              <a:defRPr sz="3520"/>
            </a:lvl3pPr>
            <a:lvl4pPr marL="4023360" indent="0">
              <a:buNone/>
              <a:defRPr sz="2935"/>
            </a:lvl4pPr>
            <a:lvl5pPr marL="5364480" indent="0">
              <a:buNone/>
              <a:defRPr sz="2935"/>
            </a:lvl5pPr>
            <a:lvl6pPr marL="6705600" indent="0">
              <a:buNone/>
              <a:defRPr sz="2935"/>
            </a:lvl6pPr>
            <a:lvl7pPr marL="8046720" indent="0">
              <a:buNone/>
              <a:defRPr sz="2935"/>
            </a:lvl7pPr>
            <a:lvl8pPr marL="9387840" indent="0">
              <a:buNone/>
              <a:defRPr sz="2935"/>
            </a:lvl8pPr>
            <a:lvl9pPr marL="10728960" indent="0">
              <a:buNone/>
              <a:defRPr sz="293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4CB8-128F-410D-9F2D-CFE290E51B4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8720" y="1071035"/>
            <a:ext cx="3084576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8720" y="5355167"/>
            <a:ext cx="3084576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8720" y="18645295"/>
            <a:ext cx="8046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4480-8DF3-4DED-B1B2-E7A8FFED195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46560" y="18645295"/>
            <a:ext cx="120700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257760" y="18645295"/>
            <a:ext cx="80467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D784-9BF3-4C07-8329-5ECC9192B8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2682240" rtl="0" eaLnBrk="1" latinLnBrk="0" hangingPunct="1">
        <a:lnSpc>
          <a:spcPct val="90000"/>
        </a:lnSpc>
        <a:spcBef>
          <a:spcPct val="0"/>
        </a:spcBef>
        <a:buNone/>
        <a:defRPr sz="12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560" indent="-670560" algn="l" defTabSz="2682240" rtl="0" eaLnBrk="1" latinLnBrk="0" hangingPunct="1">
        <a:lnSpc>
          <a:spcPct val="90000"/>
        </a:lnSpc>
        <a:spcBef>
          <a:spcPts val="2935"/>
        </a:spcBef>
        <a:buFont typeface="Arial" panose="020B0604020202020204" pitchFamily="34" charset="0"/>
        <a:buChar char="•"/>
        <a:defRPr sz="8215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7040" kern="1200">
          <a:solidFill>
            <a:schemeClr val="tx1"/>
          </a:solidFill>
          <a:latin typeface="+mn-lt"/>
          <a:ea typeface="+mn-ea"/>
          <a:cs typeface="+mn-cs"/>
        </a:defRPr>
      </a:lvl2pPr>
      <a:lvl3pPr marL="335280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865" kern="1200">
          <a:solidFill>
            <a:schemeClr val="tx1"/>
          </a:solidFill>
          <a:latin typeface="+mn-lt"/>
          <a:ea typeface="+mn-ea"/>
          <a:cs typeface="+mn-cs"/>
        </a:defRPr>
      </a:lvl3pPr>
      <a:lvl4pPr marL="469392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737616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71728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1005840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1399520" indent="-670560" algn="l" defTabSz="268224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1pPr>
      <a:lvl2pPr marL="134112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68224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3pPr>
      <a:lvl4pPr marL="402336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4pPr>
      <a:lvl5pPr marL="536448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0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6pPr>
      <a:lvl7pPr marL="804672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7pPr>
      <a:lvl8pPr marL="938784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8pPr>
      <a:lvl9pPr marL="10728960" algn="l" defTabSz="2682240" rtl="0" eaLnBrk="1" latinLnBrk="0" hangingPunct="1">
        <a:defRPr sz="5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4949" y="3468250"/>
            <a:ext cx="27178235" cy="5236838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RANGARAJU </a:t>
            </a:r>
            <a:r>
              <a:rPr lang="en-US" sz="5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 AND TECHNOLOGY</a:t>
            </a:r>
            <a:b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4900" b="1" dirty="0"/>
            </a:br>
            <a:br>
              <a:rPr lang="en-US" sz="4900" dirty="0"/>
            </a:br>
            <a:r>
              <a:rPr lang="en-US" sz="6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Project/Societal Related Project</a:t>
            </a:r>
            <a:br>
              <a:rPr lang="en-US" sz="6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 descr="C:\Users\admin\Desktop\download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475577" y="1931026"/>
            <a:ext cx="2594900" cy="2207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4949" y="8302883"/>
            <a:ext cx="26477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</a:t>
            </a: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800" dirty="0"/>
          </a:p>
        </p:txBody>
      </p:sp>
      <p:sp>
        <p:nvSpPr>
          <p:cNvPr id="3" name="Rectangle 2"/>
          <p:cNvSpPr/>
          <p:nvPr/>
        </p:nvSpPr>
        <p:spPr>
          <a:xfrm>
            <a:off x="7010439" y="11103650"/>
            <a:ext cx="28071246" cy="784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Geetha Kumari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400" i="1" dirty="0"/>
          </a:p>
          <a:p>
            <a:pPr algn="r"/>
            <a:r>
              <a:rPr lang="en-US" sz="5400" b="1" dirty="0"/>
              <a:t>Team Members</a:t>
            </a:r>
            <a:endParaRPr lang="en-US" sz="5400" b="1" dirty="0"/>
          </a:p>
          <a:p>
            <a:pPr algn="r"/>
            <a:r>
              <a:rPr lang="en-US" sz="5400" i="1" dirty="0"/>
              <a:t>G. Vishnu Vardhan-22241A050A</a:t>
            </a:r>
            <a:endParaRPr lang="en-US" sz="5400" i="1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 dirty="0"/>
              <a:t> </a:t>
            </a:r>
            <a:r>
              <a:rPr lang="en-US" sz="5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A. Revanth- 22241A05Y6</a:t>
            </a:r>
            <a:endParaRPr sz="5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K. Nikhil Reddy- 22241A058A</a:t>
            </a:r>
            <a:endParaRPr sz="54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K. Govardhan- 22241A059A</a:t>
            </a:r>
            <a:r>
              <a:rPr lang="en-US" sz="5400" i="1" dirty="0"/>
              <a:t> </a:t>
            </a:r>
            <a:endParaRPr lang="en-US" sz="54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UML Diagrams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pic>
        <p:nvPicPr>
          <p:cNvPr id="142" name="Google Shape;142;p22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0850" y="5797050"/>
            <a:ext cx="34701501" cy="98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UML Diagrams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pic>
        <p:nvPicPr>
          <p:cNvPr id="149" name="Google Shape;149;p23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7275" y="4345475"/>
            <a:ext cx="17108125" cy="154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UML Diagrams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pic>
        <p:nvPicPr>
          <p:cNvPr id="156" name="Google Shape;156;p24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7425" y="4948700"/>
            <a:ext cx="34415750" cy="14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UML Diagrams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pic>
        <p:nvPicPr>
          <p:cNvPr id="163" name="Google Shape;163;p25"/>
          <p:cNvPicPr preferRelativeResize="0"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21725" y="3279675"/>
            <a:ext cx="11149775" cy="15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39515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39515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39515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170" y="9199244"/>
            <a:ext cx="2089566" cy="2654544"/>
          </a:xfrm>
        </p:spPr>
      </p:pic>
      <p:sp>
        <p:nvSpPr>
          <p:cNvPr id="5" name="TextBox 4"/>
          <p:cNvSpPr txBox="1"/>
          <p:nvPr/>
        </p:nvSpPr>
        <p:spPr>
          <a:xfrm>
            <a:off x="11917395" y="6294628"/>
            <a:ext cx="115175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17398" y="9580279"/>
            <a:ext cx="10169772" cy="2326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</a:t>
            </a:r>
            <a:endParaRPr lang="en-US" sz="145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0"/>
            <a:ext cx="30845760" cy="263347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75" y="3157921"/>
            <a:ext cx="33521397" cy="15480581"/>
          </a:xfrm>
        </p:spPr>
        <p:txBody>
          <a:bodyPr>
            <a:normAutofit/>
          </a:bodyPr>
          <a:lstStyle/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UML Diagrams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sz="79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9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US" sz="79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792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08" y="266363"/>
            <a:ext cx="30845760" cy="2476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3185160"/>
            <a:ext cx="34701480" cy="155390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competitive job market, a well crafted resume is crucial tool for standing out amidst a sea of applicants.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our project ‘Resume Builder Website’ allows user to create a proper resume.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simple and effective solution for individuals to create impressive resumes tailored to their unique skills, experiences and job preferences.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offers a user-friendly interface from start to finish.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registration and login process, users gain access to homepage where they start creating their resumes.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have the option to select one from available templates.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they will be directed to a form where they can input personal, professional and skill-related information.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720" y="1466640"/>
            <a:ext cx="30845760" cy="3888318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10" y="1466850"/>
            <a:ext cx="32716470" cy="12764135"/>
          </a:xfrm>
        </p:spPr>
        <p:txBody>
          <a:bodyPr/>
          <a:p>
            <a:pPr marL="457200" lvl="0" indent="-749300" algn="just" rtl="0">
              <a:spcBef>
                <a:spcPts val="0"/>
              </a:spcBef>
              <a:spcAft>
                <a:spcPts val="0"/>
              </a:spcAft>
              <a:buSzPts val="8200"/>
              <a:buFont typeface="Times New Roman" panose="02020603050405020304"/>
              <a:buChar char="•"/>
            </a:pPr>
            <a:r>
              <a:rPr lang="en-IN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ensures that all essential information is captured accurately and efficiently to provide a perfect resume.</a:t>
            </a:r>
            <a:endParaRPr lang="en-US" sz="8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749300" algn="just" rtl="0">
              <a:spcBef>
                <a:spcPts val="0"/>
              </a:spcBef>
              <a:spcAft>
                <a:spcPts val="0"/>
              </a:spcAft>
              <a:buSzPts val="8200"/>
              <a:buFont typeface="Times New Roman" panose="02020603050405020304"/>
              <a:buChar char="•"/>
            </a:pPr>
            <a:r>
              <a:rPr lang="en-US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</a:t>
            </a:r>
            <a:r>
              <a:rPr lang="en-IN" altLang="en-US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fter completing the resume, users can easily download and print it in various formats(pdf, docx) formats according to their requirements.</a:t>
            </a:r>
            <a:endParaRPr lang="en-IN" altLang="en-US" sz="8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749300" algn="just" rtl="0">
              <a:spcBef>
                <a:spcPts val="0"/>
              </a:spcBef>
              <a:spcAft>
                <a:spcPts val="0"/>
              </a:spcAft>
              <a:buSzPts val="8200"/>
              <a:buFont typeface="Times New Roman" panose="02020603050405020304"/>
              <a:buChar char="•"/>
            </a:pPr>
            <a:r>
              <a:rPr lang="en-IN" altLang="en-US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project aims to empower individuals in their job search journey by providing them with the tool needed to create standout resumes.</a:t>
            </a:r>
            <a:endParaRPr lang="en-IN" altLang="en-US" sz="8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749300" algn="just" rtl="0">
              <a:spcBef>
                <a:spcPts val="0"/>
              </a:spcBef>
              <a:spcAft>
                <a:spcPts val="0"/>
              </a:spcAft>
              <a:buSzPts val="8200"/>
              <a:buFont typeface="Times New Roman" panose="02020603050405020304"/>
              <a:buChar char="•"/>
            </a:pPr>
            <a:r>
              <a:rPr lang="en-IN" altLang="en-US" sz="8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combining simplicity, customization and accessibility, our platform equips individuals with the means to make a lasting impression on potential employers in today’s competitive job market.</a:t>
            </a:r>
            <a:endParaRPr lang="en-IN" altLang="en-US" sz="8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8200"/>
              <a:buFont typeface="Times New Roman" panose="02020603050405020304"/>
              <a:buNone/>
            </a:pPr>
            <a:endParaRPr lang="en-IN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60" y="-562388"/>
            <a:ext cx="34701480" cy="3087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30860" y="2525395"/>
          <a:ext cx="33876615" cy="16981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700"/>
                <a:gridCol w="9744075"/>
                <a:gridCol w="6161405"/>
                <a:gridCol w="7521575"/>
                <a:gridCol w="7388860"/>
              </a:tblGrid>
              <a:tr h="3716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S.No.</a:t>
                      </a:r>
                      <a:endParaRPr sz="5400" b="1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 of The Paper &amp; Year</a:t>
                      </a:r>
                      <a:endParaRPr sz="540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Authors</a:t>
                      </a:r>
                      <a:endParaRPr sz="540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 &amp;</a:t>
                      </a:r>
                      <a:endParaRPr lang="en-US" sz="5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Metrics</a:t>
                      </a:r>
                      <a:endParaRPr sz="540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Observed Shortcomings/</a:t>
                      </a:r>
                      <a:endParaRPr lang="en-US" sz="5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Gaps in The Paper</a:t>
                      </a:r>
                      <a:endParaRPr sz="5400" u="none" strike="noStrike" cap="none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</a:tr>
              <a:tr h="25742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 Web Application (2023)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Snehal Vijay Patil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Agile/ Scrum, UI/UX principles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Minimal use of AI for keywords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771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Builder- A Web Application for Creating Resume (2023)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Swapnil, Yukta, Varsha, Harshad, P. A. Chaudari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Grammarly, Firebase, Web Technologies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Very few templates available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5742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Cloud Based Resume Applet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Shugang, Danqing, Zhang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Automatic Updates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 Security Concerns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5742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 System using FSWD (2022)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Sakshi Jadhav, 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Shreya, Siddhesh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Stack  and Web based technologies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 customizable templates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771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 (2022)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Aditya Paliwal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Aman Khan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Aman Kumawat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Frontend: HTML, CSS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Backend: PHP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Database: MySQL</a:t>
                      </a:r>
                      <a:endParaRPr sz="5280"/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Limited options for Customization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860" y="-562388"/>
            <a:ext cx="34701480" cy="30876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30225" y="2525395"/>
          <a:ext cx="33919160" cy="17173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595"/>
                <a:gridCol w="10318750"/>
                <a:gridCol w="6523990"/>
                <a:gridCol w="6522720"/>
                <a:gridCol w="7825105"/>
              </a:tblGrid>
              <a:tr h="39223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S.No.</a:t>
                      </a:r>
                      <a:endParaRPr sz="5400" b="1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 of The Paper &amp; Year</a:t>
                      </a:r>
                      <a:endParaRPr sz="5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Authors</a:t>
                      </a:r>
                      <a:endParaRPr sz="5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 &amp;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Metrics</a:t>
                      </a:r>
                      <a:endParaRPr sz="5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Observed Shortcomings/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Gaps in The Paper</a:t>
                      </a:r>
                      <a:endParaRPr sz="5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226325" marR="226325" marT="0" marB="0" anchor="ctr"/>
                </a:tc>
              </a:tr>
              <a:tr h="2771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Full Stack Based Application: Online Resume Builder (2022)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Sushant Kumar,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Sarthak, Neelendra Shukla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File Storage handled by Firebase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Industry specific limitations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771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7 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 (2022)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Arnav Kumar, Ashu Kumar, Rishab Mishra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Information and Data Retrieval Techniques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Offers only pdf download format</a:t>
                      </a:r>
                      <a:endParaRPr sz="5280"/>
                    </a:p>
                  </a:txBody>
                  <a:tcPr marL="301750" marR="301750" marT="150875" marB="150875"/>
                </a:tc>
              </a:tr>
              <a:tr h="2771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Rezume- A Web Based Resume Builder (2021)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Ayush Arora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Technologies- MONGO DB, Redux, React, etc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Offers only pdf and JSON format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468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 Application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(2021)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Shreekant Marapoka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Relevance Ranking Algorithm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Times New Roman" panose="02020603050405020304"/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Available for only Windows OS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  <a:tr h="24688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Resume Builder Application (2021)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Rinki Tyagi, Nihal, Akanksha, Ankita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Android SDK, Firebase, etc</a:t>
                      </a:r>
                      <a:endParaRPr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Offers only Android Application</a:t>
                      </a:r>
                      <a:endParaRPr lang="en-US" sz="54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301750" marR="301750" marT="150875" marB="150875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36" y="2868060"/>
            <a:ext cx="34701480" cy="1545394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lnSpc>
                <a:spcPct val="13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System: Any(Windows, macOS, Linux)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1" indent="457200">
              <a:lnSpc>
                <a:spcPct val="13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Browser : Modern Browser like Chrome ,Brave Or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Edg</a:t>
            </a:r>
            <a:r>
              <a:rPr lang="en-IN" alt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>
              <a:lnSpc>
                <a:spcPct val="110000"/>
              </a:lnSpc>
              <a:buNone/>
            </a:pPr>
            <a:r>
              <a:rPr lang="en-US" sz="8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Processor:  Multi-Core Processor</a:t>
            </a:r>
            <a:endParaRPr lang="en-US" sz="8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1" indent="457200">
              <a:lnSpc>
                <a:spcPct val="110000"/>
              </a:lnSpc>
              <a:buNone/>
            </a:pPr>
            <a:r>
              <a:rPr lang="en-US" sz="8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Memory:    4GB (RAM) or More</a:t>
            </a:r>
            <a:endParaRPr lang="en-US" sz="8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1" indent="457200">
              <a:lnSpc>
                <a:spcPct val="110000"/>
              </a:lnSpc>
              <a:buNone/>
            </a:pPr>
            <a:r>
              <a:rPr lang="en-US" sz="8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Storage:     Minimal Storage Requirements</a:t>
            </a:r>
            <a:endParaRPr lang="en-US" sz="8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1" indent="457200">
              <a:lnSpc>
                <a:spcPct val="110000"/>
              </a:lnSpc>
              <a:buNone/>
            </a:pPr>
            <a:r>
              <a:rPr lang="en-US" sz="8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Graphics:   Integrated Graphics are Sufficient</a:t>
            </a:r>
            <a:r>
              <a:rPr lang="en-IN" altLang="en-US" sz="8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IN" altLang="en-US" sz="8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1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sp>
        <p:nvSpPr>
          <p:cNvPr id="128" name="Google Shape;128;p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712216" y="3191656"/>
            <a:ext cx="34380424" cy="154539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29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821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704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86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2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2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2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2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2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14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52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 panose="02020603050405020304"/>
              <a:buNone/>
            </a:pP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proposed system aims to address the gaps of previous existing systems. They include:</a:t>
            </a:r>
            <a:endParaRPr lang="en-IN" alt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 panose="02020603050405020304"/>
              <a:buNone/>
            </a:pP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546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 panose="02020603050405020304"/>
              <a:buChar char="➢"/>
            </a:pPr>
            <a:r>
              <a:rPr lang="en-IN" alt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Customizable Templates: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rovide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 option regarding to edit and customize templates.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546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 panose="02020603050405020304"/>
              <a:buChar char="➢"/>
            </a:pPr>
            <a:r>
              <a:rPr lang="en-IN" alt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defined templates: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</a:t>
            </a:r>
            <a:r>
              <a:rPr lang="en-IN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already has a template with them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user can upload the template and continue for further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resume creation process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546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 panose="02020603050405020304"/>
              <a:buChar char="➢"/>
            </a:pPr>
            <a:r>
              <a:rPr lang="en-IN" alt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Download formats: 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m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ultiple download formats such as pdf,docx,jpg.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546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0"/>
              <a:buFont typeface="Times New Roman" panose="02020603050405020304"/>
              <a:buChar char="➢"/>
            </a:pPr>
            <a:r>
              <a:rPr lang="en-IN" alt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Grammatical Errors: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assistance in identifying and resolving grammatical mistakes before downloading the resume.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70560" lvl="0" indent="-149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13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7436" y="302939"/>
            <a:ext cx="30845760" cy="20379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RTRP/SRP</a:t>
            </a:r>
            <a:endParaRPr lang="en-US"/>
          </a:p>
        </p:txBody>
      </p:sp>
      <p:pic>
        <p:nvPicPr>
          <p:cNvPr id="4" name="Picture 0" descr="C4 Architecture - Container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3410" y="2340610"/>
            <a:ext cx="29457015" cy="165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2667*1337"/>
  <p:tag name="TABLE_ENDDRAG_RECT" val="41*198*2667*1337"/>
</p:tagLst>
</file>

<file path=ppt/tags/tag2.xml><?xml version="1.0" encoding="utf-8"?>
<p:tagLst xmlns:p="http://schemas.openxmlformats.org/presentationml/2006/main">
  <p:tag name="TABLE_ENDDRAG_ORIGIN_RECT" val="2670*1323"/>
  <p:tag name="TABLE_ENDDRAG_RECT" val="41*228*2670*1323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4551</Words>
  <Application>WPS Presentation</Application>
  <PresentationFormat>Custom</PresentationFormat>
  <Paragraphs>268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Calibri</vt:lpstr>
      <vt:lpstr>Times New Roman</vt:lpstr>
      <vt:lpstr>Arial</vt:lpstr>
      <vt:lpstr>Office Theme</vt:lpstr>
      <vt:lpstr>GOKARAJU RANGARAJU INSTITUTE OF ENGINEERING AND TECHNOLOGY Department of Computer Science and Engineering  Real-time Research Project/Societal Related Project </vt:lpstr>
      <vt:lpstr>Contents</vt:lpstr>
      <vt:lpstr>Abstract</vt:lpstr>
      <vt:lpstr>PowerPoint 演示文稿</vt:lpstr>
      <vt:lpstr>Literature Survey</vt:lpstr>
      <vt:lpstr>Literature Survey</vt:lpstr>
      <vt:lpstr>Requirements</vt:lpstr>
      <vt:lpstr>Proposed System</vt:lpstr>
      <vt:lpstr>System Architecture</vt:lpstr>
      <vt:lpstr>Design – UML Diagrams</vt:lpstr>
      <vt:lpstr>Design – UML Diagrams</vt:lpstr>
      <vt:lpstr>Design – UML Diagrams</vt:lpstr>
      <vt:lpstr>Design – UML Diagrams</vt:lpstr>
      <vt:lpstr>Implementation</vt:lpstr>
      <vt:lpstr>Results</vt:lpstr>
      <vt:lpstr>Conclusion and Future Scope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GOKARAJU RANGARAJU INSTITUTE OF ENGINEERING AND TECHNOLOGY Department of Computer Science and Engineering  RTRP/SRP Review-0</dc:title>
  <dc:creator>hp</dc:creator>
  <cp:lastModifiedBy>Revanth Amandu</cp:lastModifiedBy>
  <cp:revision>26</cp:revision>
  <dcterms:created xsi:type="dcterms:W3CDTF">2024-03-13T07:24:00Z</dcterms:created>
  <dcterms:modified xsi:type="dcterms:W3CDTF">2024-06-20T18:47:16Z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01D36AD99C5E467C9FB4D3915A753BF0_12</vt:lpwstr>
  </property>
  <property fmtid="{D5CDD505-2E9C-101B-9397-08002B2CF9AE}" pid="3" name="KSOProductBuildVer">
    <vt:lpwstr>1033-12.2.0.17119</vt:lpwstr>
  </property>
</Properties>
</file>