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95" r:id="rId2"/>
    <p:sldId id="256" r:id="rId3"/>
    <p:sldId id="257" r:id="rId4"/>
    <p:sldId id="304" r:id="rId5"/>
    <p:sldId id="281" r:id="rId6"/>
    <p:sldId id="296" r:id="rId7"/>
    <p:sldId id="303" r:id="rId8"/>
    <p:sldId id="305" r:id="rId9"/>
    <p:sldId id="287" r:id="rId10"/>
    <p:sldId id="288" r:id="rId11"/>
    <p:sldId id="306" r:id="rId12"/>
    <p:sldId id="308" r:id="rId13"/>
    <p:sldId id="307" r:id="rId14"/>
    <p:sldId id="310" r:id="rId15"/>
    <p:sldId id="311" r:id="rId16"/>
    <p:sldId id="312" r:id="rId17"/>
    <p:sldId id="313" r:id="rId18"/>
    <p:sldId id="297" r:id="rId19"/>
    <p:sldId id="314" r:id="rId20"/>
    <p:sldId id="315" r:id="rId21"/>
    <p:sldId id="317" r:id="rId22"/>
    <p:sldId id="290" r:id="rId23"/>
    <p:sldId id="294" r:id="rId24"/>
    <p:sldId id="293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14716E-7848-4C1E-9804-66AEF71EA4D9}">
          <p14:sldIdLst>
            <p14:sldId id="295"/>
            <p14:sldId id="256"/>
            <p14:sldId id="257"/>
            <p14:sldId id="304"/>
            <p14:sldId id="281"/>
            <p14:sldId id="296"/>
            <p14:sldId id="303"/>
            <p14:sldId id="305"/>
            <p14:sldId id="287"/>
            <p14:sldId id="288"/>
            <p14:sldId id="306"/>
            <p14:sldId id="308"/>
            <p14:sldId id="307"/>
            <p14:sldId id="310"/>
            <p14:sldId id="311"/>
            <p14:sldId id="312"/>
            <p14:sldId id="313"/>
            <p14:sldId id="297"/>
            <p14:sldId id="314"/>
            <p14:sldId id="315"/>
            <p14:sldId id="317"/>
            <p14:sldId id="290"/>
            <p14:sldId id="294"/>
            <p14:sldId id="293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2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2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1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6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2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8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3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10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8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4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8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9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9A8B74-48B1-4F06-B3FD-8A4038AF29D7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8D994D-2D24-4230-B302-EE27F08BB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3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  <p:sldLayoutId id="214748410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4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9.xml"/><Relationship Id="rId10" Type="http://schemas.openxmlformats.org/officeDocument/2006/relationships/slide" Target="slide20.xml"/><Relationship Id="rId4" Type="http://schemas.openxmlformats.org/officeDocument/2006/relationships/slide" Target="slide7.xml"/><Relationship Id="rId9" Type="http://schemas.openxmlformats.org/officeDocument/2006/relationships/slide" Target="slide17.xml"/><Relationship Id="rId1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9E4E-B830-5085-A4F5-B396CA7C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914" y="2208748"/>
            <a:ext cx="7472516" cy="1285670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2A919-ECDC-5AC9-7775-627B5F147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23549" cy="16124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IN" sz="6400" dirty="0">
              <a:solidFill>
                <a:schemeClr val="tx1">
                  <a:lumMod val="8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3FE1F-83AB-1C59-A95A-5D66D8EB46AD}"/>
              </a:ext>
            </a:extLst>
          </p:cNvPr>
          <p:cNvSpPr txBox="1"/>
          <p:nvPr/>
        </p:nvSpPr>
        <p:spPr>
          <a:xfrm>
            <a:off x="3389343" y="3675820"/>
            <a:ext cx="5413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 algn="ctr">
              <a:spcAft>
                <a:spcPts val="800"/>
              </a:spcAft>
              <a:tabLst>
                <a:tab pos="3491230" algn="l"/>
              </a:tabLst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SUBJECT CODE</a:t>
            </a:r>
            <a:r>
              <a:rPr lang="en-IN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 BCE-P861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70E4-E0DA-F036-F63E-96843BC575A4}"/>
              </a:ext>
            </a:extLst>
          </p:cNvPr>
          <p:cNvSpPr txBox="1"/>
          <p:nvPr/>
        </p:nvSpPr>
        <p:spPr>
          <a:xfrm>
            <a:off x="3389343" y="4463844"/>
            <a:ext cx="5413314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 algn="ctr">
              <a:spcAft>
                <a:spcPts val="800"/>
              </a:spcAft>
              <a:tabLst>
                <a:tab pos="3491230" algn="l"/>
              </a:tabLs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CSE,</a:t>
            </a:r>
          </a:p>
          <a:p>
            <a:pPr marL="64135" algn="ctr">
              <a:spcAft>
                <a:spcPts val="800"/>
              </a:spcAft>
              <a:tabLst>
                <a:tab pos="3491230" algn="l"/>
              </a:tabLs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FET, GKV , HARIDWAR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2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4255-D78A-1AFF-DADD-64D73EC8A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6219"/>
            <a:ext cx="10429962" cy="4037161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REQUREMENTS :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           : Intel i3 or above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Memory             : 2GB or above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Disk          : 40GB or above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Monitor             :  14’’ colour Monitor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Mouse               : Optical Mouse , Touch pad. </a:t>
            </a:r>
          </a:p>
        </p:txBody>
      </p:sp>
    </p:spTree>
    <p:extLst>
      <p:ext uri="{BB962C8B-B14F-4D97-AF65-F5344CB8AC3E}">
        <p14:creationId xmlns:p14="http://schemas.microsoft.com/office/powerpoint/2010/main" val="39875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56692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 involves developing algorithms that can learn from data, identify patterns and make predictions or decisions without being explicitly programmed for each task.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algorithms are used in email filtering, face recognition, etc.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Types of ML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-Supervised Learning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-Unsupervised Learning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-Reinforcement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3259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56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ML :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Supervised Learning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It is a type of ML, where the algorithm is trained on 	labeled data, meaning the desired output is already known, in order to 	predict future outcomes.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It is a machine learning technique where the 	algorithm learns from data that is not labeled or classified and identifies 	patterns or structures within the data without any specific guidance or 	supervision.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It is a type of machine learning technique that 	involves an agent learning to make decisions based on the environment it 	Interacts with, by receiving feedback in the form of rewards or 	punishments.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2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Plot a Logistic Regression Curve in Python - Statology">
            <a:extLst>
              <a:ext uri="{FF2B5EF4-FFF2-40B4-BE49-F238E27FC236}">
                <a16:creationId xmlns:a16="http://schemas.microsoft.com/office/drawing/2014/main" id="{1B25D01B-288A-F51E-3429-E3F5C845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83" y="2318804"/>
            <a:ext cx="3761818" cy="249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ALGORITHMS USED 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6522721" cy="308946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Logistic Regression 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statistical model used in ML that is used to predict the probability of a binary outcome based on one or more input variables.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simple terms, it is a technique that can be used to predict a "yes" or "no" answer based on given input variables.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FA75D-19EE-F11E-50CC-BC1B60D22738}"/>
              </a:ext>
            </a:extLst>
          </p:cNvPr>
          <p:cNvSpPr txBox="1">
            <a:spLocks/>
          </p:cNvSpPr>
          <p:nvPr/>
        </p:nvSpPr>
        <p:spPr>
          <a:xfrm>
            <a:off x="914398" y="4816660"/>
            <a:ext cx="10622282" cy="150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it can use historical data on weather patterns, river water levels, and other environmental factors to predict the likelihood of a flood occurring in a certain area.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6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25D01B-288A-F51E-3429-E3F5C845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89789" y="1993875"/>
            <a:ext cx="3587812" cy="28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7315201" cy="33637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K-Nearest Neighbors(KNN) 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ML algorithm used for classification or regression tasks, where the output is a class membership or a real value, respectively.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simple terms, it works by finding the K closest data points in the training dataset to a new input data point, and then assigning the label of the majority class among those K nearest neighbors to the new data point.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FA75D-19EE-F11E-50CC-BC1B60D22738}"/>
              </a:ext>
            </a:extLst>
          </p:cNvPr>
          <p:cNvSpPr txBox="1">
            <a:spLocks/>
          </p:cNvSpPr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it can be used to classify whether an email is spam or not based on the similarity between its content and the content of previously labeled emails.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25D01B-288A-F51E-3429-E3F5C845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3002" y="2026281"/>
            <a:ext cx="3528601" cy="28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7315201" cy="3363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Naïve Bayes(NB) 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Naive Bayes is a machine learning algorithm based on Bayes' theorem that is commonly used for classification problems.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simple terms, Naive Bayes works by calculating the probability of a new data point belonging to each possible class based on its input features, and then predicting the class with the highest probability.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FA75D-19EE-F11E-50CC-BC1B60D22738}"/>
              </a:ext>
            </a:extLst>
          </p:cNvPr>
          <p:cNvSpPr txBox="1">
            <a:spLocks/>
          </p:cNvSpPr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it can be used to classify an email as spam or not based on the frequency of certain words in the email.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25D01B-288A-F51E-3429-E3F5C845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3002" y="2027912"/>
            <a:ext cx="3528601" cy="28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7315201" cy="3363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Support Vector Machine(SVM) 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SVM is a machine learning algorithm that can be used for both classification and regression tasks.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simple terms, SVM works by finding the hyperplane that best separates the data into different classes. The hyperplane is chosen in such a way that the distance between it and the closest data points from each class is maximized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FA75D-19EE-F11E-50CC-BC1B60D22738}"/>
              </a:ext>
            </a:extLst>
          </p:cNvPr>
          <p:cNvSpPr txBox="1">
            <a:spLocks/>
          </p:cNvSpPr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it can be used to classify whether a tumor is benign or malignant based on the characteristics of the tumor such as size, shape, and texture.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1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ABOUT DATASET 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56692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that is used for credit card fraud detection is derived from the Kaggle.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Kaggle is a data science platform that provides access to datasets, coding competitions, and a community of data scientists and machine learning practitioners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80% of the data was used for training the four different machine learning models( Logistic Regression, KNN, Naive Bayes, SVM).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remaining 20% of the data was used for testing the performance of the trained models on unseen data. This approach allowed for a comparison of the performance of these models so that we known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195413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E7510C9-9BC5-D4C2-2F0B-46A77CDE92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090" y="1736559"/>
            <a:ext cx="7747820" cy="43287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64" y="1736559"/>
            <a:ext cx="2357139" cy="101647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FLOW CHART :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566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Steps to Follow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Data 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Download Dataset from Kaggle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Import the libraries 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Pandas, NumPy, Sk.learn, Streamlit(Interface)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 the data for analysis.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Perform the logistic regression, KNN, Naïve Bayes, SVM on data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Perform in-depth analysis. (INTERFACE)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Communicate results of the analysis.</a:t>
            </a:r>
          </a:p>
        </p:txBody>
      </p:sp>
    </p:spTree>
    <p:extLst>
      <p:ext uri="{BB962C8B-B14F-4D97-AF65-F5344CB8AC3E}">
        <p14:creationId xmlns:p14="http://schemas.microsoft.com/office/powerpoint/2010/main" val="364761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9E4E-B830-5085-A4F5-B396CA7C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839" y="2173522"/>
            <a:ext cx="7472516" cy="1285670"/>
          </a:xfrm>
        </p:spPr>
        <p:txBody>
          <a:bodyPr>
            <a:noAutofit/>
          </a:bodyPr>
          <a:lstStyle/>
          <a:p>
            <a:r>
              <a:rPr lang="en-IN" sz="3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REVEALING FRAUDLENT TRANSACTIONS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2A919-ECDC-5AC9-7775-627B5F147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23549" cy="16124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IN" sz="6400" dirty="0">
              <a:solidFill>
                <a:schemeClr val="tx1">
                  <a:lumMod val="8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3FE1F-83AB-1C59-A95A-5D66D8EB46AD}"/>
              </a:ext>
            </a:extLst>
          </p:cNvPr>
          <p:cNvSpPr txBox="1"/>
          <p:nvPr/>
        </p:nvSpPr>
        <p:spPr>
          <a:xfrm>
            <a:off x="2399071" y="3657597"/>
            <a:ext cx="222209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GUIDENCE OF :                                                                                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Dr.Suyash Bhardwaj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essor                                                                                                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CSE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FET, GKV, Haridwar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2BAD0B-A273-254E-ECFD-C0E454AB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1286" r="1653" b="3148"/>
          <a:stretch/>
        </p:blipFill>
        <p:spPr>
          <a:xfrm>
            <a:off x="5405120" y="863140"/>
            <a:ext cx="1381760" cy="1268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E2432-4005-318C-C4EB-B39F9CA5FA48}"/>
              </a:ext>
            </a:extLst>
          </p:cNvPr>
          <p:cNvSpPr txBox="1"/>
          <p:nvPr/>
        </p:nvSpPr>
        <p:spPr>
          <a:xfrm>
            <a:off x="6786880" y="3657597"/>
            <a:ext cx="30060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PRESENTED BY :                                                                                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D.Revanth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Naik            (196301033 )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B.Shanmukha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(196301028)                                                                                                 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D.Sunil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Kumar Reddy  (196301038)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B.Vineeth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(196301027)</a:t>
            </a: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4135">
              <a:spcAft>
                <a:spcPts val="800"/>
              </a:spcAft>
              <a:tabLst>
                <a:tab pos="3491230" algn="l"/>
              </a:tabLst>
            </a:pP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8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OF OUR ALGORITHMS 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AB44ED-C403-7CEF-D84B-4B46755D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775684"/>
            <a:ext cx="2848100" cy="20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7367EE3-D172-6F93-6375-BBBC7F88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04" y="1775684"/>
            <a:ext cx="2789678" cy="20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AD14763-DEF7-6DD5-8177-08285EB0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79" y="3878804"/>
            <a:ext cx="2789678" cy="20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5EA94DF-FCB3-5C32-4257-F3EEBADF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04" y="3878804"/>
            <a:ext cx="2789678" cy="20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8B0060-2610-C784-EF6A-50422A7488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1829" y="5932696"/>
            <a:ext cx="8187710" cy="48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Logistic Regression Model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gives more Accuracy(Train &amp; Test) among All, so we choose LG for Interface</a:t>
            </a:r>
          </a:p>
        </p:txBody>
      </p:sp>
    </p:spTree>
    <p:extLst>
      <p:ext uri="{BB962C8B-B14F-4D97-AF65-F5344CB8AC3E}">
        <p14:creationId xmlns:p14="http://schemas.microsoft.com/office/powerpoint/2010/main" val="338369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25D01B-288A-F51E-3429-E3F5C845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3002" y="2190744"/>
            <a:ext cx="3528601" cy="254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7315201" cy="3363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Receiver Operating Characteristic of LR: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ROC curve is a graph that summarizes the performance of a binary classification model by plotting the true positive rate against the false positive rate at various threshold settings.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AUC (Area Under the Curve) is a numerical measure of the ROC curve's performance, with a higher AUC indicating a better-performing model.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FA75D-19EE-F11E-50CC-BC1B60D22738}"/>
              </a:ext>
            </a:extLst>
          </p:cNvPr>
          <p:cNvSpPr txBox="1">
            <a:spLocks/>
          </p:cNvSpPr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AUC of 0.98 suggests that the machine learning model has excellent performance in distinguishing between the positive and negative class labels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8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ADVANTAGES</a:t>
            </a:r>
            <a:b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4255-D78A-1AFF-DADD-64D73EC8A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9411"/>
            <a:ext cx="10429962" cy="430457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Preventing further fraudulent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activity by deterring potential fraudsters from attempting similar activities.</a:t>
            </a: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Protecting victims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making them aware of the situation and allowing them to take steps to protect themselves.</a:t>
            </a: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Promoting trust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demonstrating that security is taken seriously, and that action is taken to protect customers.</a:t>
            </a: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Ensuring legal compliance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reporting fraudulent activity as required by law.</a:t>
            </a: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Managing reputation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being transparent about fraudulent activity and taking swift action to address it.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4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METHODS TO REDUCE </a:t>
            </a:r>
            <a:b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FRAUDLENT TRANSACTION </a:t>
            </a:r>
            <a:b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35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4255-D78A-1AFF-DADD-64D73EC8A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6219"/>
            <a:ext cx="10429962" cy="4037161"/>
          </a:xfrm>
        </p:spPr>
        <p:txBody>
          <a:bodyPr>
            <a:noAutofit/>
          </a:bodyPr>
          <a:lstStyle/>
          <a:p>
            <a:pPr algn="just"/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Implementing two-factor authentication to verify user identity and prevent unauthorized access.</a:t>
            </a:r>
          </a:p>
          <a:p>
            <a:pPr algn="just"/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Educating customers on how to detect and report fraudulent activity.</a:t>
            </a:r>
          </a:p>
          <a:p>
            <a:pPr algn="just"/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Implementing real-time monitoring to detect and respond to suspicious transactions.</a:t>
            </a:r>
          </a:p>
          <a:p>
            <a:pPr algn="just"/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machine learning algorithms to analyze patterns and detect anomalies in transactions.</a:t>
            </a:r>
          </a:p>
          <a:p>
            <a:pPr algn="just"/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Regularly reviewing and updating security measures to stay ahead of new fraud techniques.</a:t>
            </a:r>
            <a:endParaRPr lang="en-IN" b="1" i="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9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 &amp; FUTURE SCOPE</a:t>
            </a:r>
            <a:b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4255-D78A-1AFF-DADD-64D73EC8A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6219"/>
            <a:ext cx="10429962" cy="4037161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However, there is a lack of published literature on credit card fraud detection techniques, due to the unavailable credit card transaction dataset for researches.  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designed a system to detect fraud in credit card transaction. This system can provide most of the essential features required to detect fraudulent and legitimate transactions. 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available on the day-to-day processing may become outdated, it is necessary to have updated data for effective fraud behavior identification.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6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FD8D-723D-9556-B1EE-4D0E4222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E6A9-47FB-44B3-5329-6773035728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Credit card fraud detection using Machine Learning Techniques John O. Awoyemi, Adebayo O. Adetunmbi , Samuel A. Oluwadare IEEE 2017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Credit Card Fraud Detection Using Machine Learning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Anuruddha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Thennakoon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Chee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Bhagyani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Sasitha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Premadasa,ShalithaMihiranga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Nuwan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Kuruwitaarachchi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IEEE 2019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Machine Learning Techniques for Credit Card Fraud Detection Abrar Nadim , Ibrahim Mohammad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Sayem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Aapan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Mutsuddy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,Mohammad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Sanaullah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Chowdhury IEEE 2019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3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2EB1BB-031B-3508-180D-1B34587A9232}"/>
              </a:ext>
            </a:extLst>
          </p:cNvPr>
          <p:cNvSpPr txBox="1"/>
          <p:nvPr/>
        </p:nvSpPr>
        <p:spPr>
          <a:xfrm>
            <a:off x="785005" y="2813414"/>
            <a:ext cx="10826150" cy="1231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buClrTx/>
            </a:pPr>
            <a:r>
              <a:rPr lang="en-US" sz="7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72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6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E049-3850-8F52-BCD3-743DB7BAEB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5992" y="681487"/>
            <a:ext cx="10670876" cy="572947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 action="ppaction://hlinksldjump"/>
              </a:rPr>
              <a:t>INTRODUCTION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 action="ppaction://hlinksldjump"/>
              </a:rPr>
              <a:t>TRADITIONAL APPROACH VS ML APPROACH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 action="ppaction://hlinksldjump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 action="ppaction://hlinksldjump"/>
              </a:rPr>
              <a:t>SYSTEM SPECIFICATIONS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 action="ppaction://hlinksldjump"/>
              </a:rPr>
              <a:t>BLOCK DIAGRAM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7" action="ppaction://hlinksldjump"/>
              </a:rPr>
              <a:t>ABOUT MACHINE LEARNING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8" action="ppaction://hlinksldjump"/>
              </a:rPr>
              <a:t>ALGORITHMS(LR, KNN, NB, SVM)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9" action="ppaction://hlinksldjump"/>
              </a:rPr>
              <a:t>DATASET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0" action="ppaction://hlinksldjump"/>
              </a:rPr>
              <a:t>PERFORMANCE OF OUR ALGORITHMS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1" action="ppaction://hlinksldjump"/>
              </a:rPr>
              <a:t>ADVANTAGES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2" action="ppaction://hlinksldjump"/>
              </a:rPr>
              <a:t>METHOD TO REDUCE FRAUDLENT TRANSACTIONS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3" action="ppaction://hlinksldjump"/>
              </a:rPr>
              <a:t>CONCLUSION &amp; FUTURE SCOPE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4" action="ppaction://hlinksldjump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4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ACTUALLY FRAUD DETECTION. 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48056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FRAUD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Intentionally deceiving someone for their personal Gain.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Fraud detection is a topic which is applicable to many industries including banking and financial sectors, insurances, government agencies and more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Fraud detection is process of identifying fraudulent transaction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Credit card fraud detection technic used to recognize fraudulent credit card transactions so that customers are not charged for items that they did not purchases.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4805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Fraudulent transactions can cause financial losses, reputation damage, and legal consequences for businesses and financial institutions.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 algorithms can be used to detect and prevent fraudulent transactions by analyzing large amounts of data and identifying patterns and anomalies.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project focuses on the use of several machine learning models, including Logistic Regression, K-nearest neighbors (KNN), Naive Bayes, and Support Vector Machines (SVM).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applying these models to a dataset of transactions, we aim to detect and prevent fraudulent activity, helping businesses and financial institutions to mitigate risk and protect their assets.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A77E61D-1242-9C4C-48BA-BD413817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04" y="1586091"/>
            <a:ext cx="5779116" cy="4630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27" y="1005707"/>
            <a:ext cx="9650071" cy="1280292"/>
          </a:xfrm>
        </p:spPr>
        <p:txBody>
          <a:bodyPr>
            <a:no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Traditional approach vs ML approach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EED-290B-4B46-3116-D6EFE73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DBA-FA14-AD01-3213-58ED2EED5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27200"/>
            <a:ext cx="10363826" cy="499364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can observe this from many financial reports. Such as (Bhattacharya et al.,2011) 10th annual online fraud report by Cyber Source shows that estimated loss due to online fraud is $4 billion for 2008 which is 11% increase than $3.6 billion loss in 2007 and in 2006, fraud in United Kingdom alone was to be £535 million in 2007 and now costing around 13.9 billion a year (Mahdi, 2010).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Traditional methods of fraud detection have limitations in their ability to accurately and efficiently detect fraudulent activity.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However, developing accurate and efficient machine learning Algorithm for fraud detection remains a challenge, so we had used multiple ML Algorithms.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E7510C9-9BC5-D4C2-2F0B-46A77CDE92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9817" y="1209372"/>
            <a:ext cx="8661168" cy="4839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27" y="1005707"/>
            <a:ext cx="9650071" cy="1280292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 DIAGRAM</a:t>
            </a:r>
            <a:br>
              <a:rPr lang="en-IN" sz="35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35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9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A45-DF41-2578-7C47-CF99968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SYSTEM SPECIFICATIONS</a:t>
            </a:r>
            <a:b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4255-D78A-1AFF-DADD-64D73EC8A2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6219"/>
            <a:ext cx="10429962" cy="4037161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REQUREMENTS :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 : Windows 7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              : Python programming language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Editor                    : Jupyter Notebook 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Modules like Streamlit(for Interface), Sk.learn , etc. must installed.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Streamlit :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Streamlit is a Python library that simplifies the process of building interactive web applications for data science and machine learning tasks.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8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1384</TotalTime>
  <Words>1689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</vt:lpstr>
      <vt:lpstr>Garamond</vt:lpstr>
      <vt:lpstr>Times New Roman</vt:lpstr>
      <vt:lpstr>Organic</vt:lpstr>
      <vt:lpstr>MAJOR PROJECT</vt:lpstr>
      <vt:lpstr>REVEALING FRAUDLENT TRANSACTIONS USING MACHINE LEARNING</vt:lpstr>
      <vt:lpstr>PowerPoint Presentation</vt:lpstr>
      <vt:lpstr>WHAT ACTUALLY FRAUD DETECTION.  </vt:lpstr>
      <vt:lpstr>INTRODUCTION  </vt:lpstr>
      <vt:lpstr>Traditional approach vs ML approach </vt:lpstr>
      <vt:lpstr>PROBLEM STATEMENT </vt:lpstr>
      <vt:lpstr>BLOCK DIAGRAM </vt:lpstr>
      <vt:lpstr>SYSTEM SPECIFICATIONS </vt:lpstr>
      <vt:lpstr> </vt:lpstr>
      <vt:lpstr>MACHINE LEARNING </vt:lpstr>
      <vt:lpstr>PowerPoint Presentation</vt:lpstr>
      <vt:lpstr>ALGORITHMS USED  </vt:lpstr>
      <vt:lpstr>PowerPoint Presentation</vt:lpstr>
      <vt:lpstr>PowerPoint Presentation</vt:lpstr>
      <vt:lpstr>PowerPoint Presentation</vt:lpstr>
      <vt:lpstr>ABOUT DATASET  </vt:lpstr>
      <vt:lpstr>FLOW CHART : </vt:lpstr>
      <vt:lpstr>PowerPoint Presentation</vt:lpstr>
      <vt:lpstr>PERFORMANCE OF OUR ALGORITHMS  </vt:lpstr>
      <vt:lpstr>PowerPoint Presentation</vt:lpstr>
      <vt:lpstr>ADVANTAGES </vt:lpstr>
      <vt:lpstr>METHODS TO REDUCE  FRAUDLENT TRANSACTION  </vt:lpstr>
      <vt:lpstr>CONCLUSION &amp; FUTURE SCOPE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CONTROLLED SWITCH USING LM35</dc:title>
  <dc:creator>Sai Thanmayi Katam</dc:creator>
  <cp:lastModifiedBy>Revanth Naik</cp:lastModifiedBy>
  <cp:revision>38</cp:revision>
  <dcterms:created xsi:type="dcterms:W3CDTF">2022-05-10T17:24:22Z</dcterms:created>
  <dcterms:modified xsi:type="dcterms:W3CDTF">2023-05-08T07:56:22Z</dcterms:modified>
</cp:coreProperties>
</file>