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5508-DA6F-49F4-BCA5-A270CCA93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08BCD6-04E6-44BC-BAE8-0E501C93F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432E8C-9596-4856-99B9-F8C0527B2844}"/>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5" name="Footer Placeholder 4">
            <a:extLst>
              <a:ext uri="{FF2B5EF4-FFF2-40B4-BE49-F238E27FC236}">
                <a16:creationId xmlns:a16="http://schemas.microsoft.com/office/drawing/2014/main" id="{A360B326-F345-42AA-8B8F-5BE0B33C8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A1AE3-1064-4958-A857-601B55F04604}"/>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397974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171F-B287-4271-8AB5-4D20521456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1CC0F-953C-4465-BE8A-95D1C49C5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A7204-77E9-4CB3-9DC3-7D64B0C94EF1}"/>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5" name="Footer Placeholder 4">
            <a:extLst>
              <a:ext uri="{FF2B5EF4-FFF2-40B4-BE49-F238E27FC236}">
                <a16:creationId xmlns:a16="http://schemas.microsoft.com/office/drawing/2014/main" id="{AB8BE958-1836-4B72-8BBA-19D9D417E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A0DFD-FBC7-4372-922A-376397527307}"/>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297879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679EE-9783-475D-96C2-82A723122B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95FC2-CDA1-4B74-B7C1-0E86C12BA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98887-3B62-4C4D-8A08-A10D233C971F}"/>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5" name="Footer Placeholder 4">
            <a:extLst>
              <a:ext uri="{FF2B5EF4-FFF2-40B4-BE49-F238E27FC236}">
                <a16:creationId xmlns:a16="http://schemas.microsoft.com/office/drawing/2014/main" id="{0578E73D-DE5C-4367-B7CD-DE79AF4F2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681D0-EBAD-4F44-AFF7-171D29FAEB0A}"/>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414516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1E32-6CA4-4485-8D71-D342E8276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8AFC5A-7D10-4F99-8FEA-A12261A9D9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4DF2C-AD65-4EF2-8F02-4C1A94DBE857}"/>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5" name="Footer Placeholder 4">
            <a:extLst>
              <a:ext uri="{FF2B5EF4-FFF2-40B4-BE49-F238E27FC236}">
                <a16:creationId xmlns:a16="http://schemas.microsoft.com/office/drawing/2014/main" id="{7583B1FA-DA7C-40A6-B128-530289881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65B1C-475C-4DDD-8927-F0A37E8B5726}"/>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33365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A2E-34C3-4716-A630-D64B27041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1649D-5EC1-4DE2-A8AB-4FD8C4CB1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747F9-1363-45D7-85CE-7101720F988C}"/>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5" name="Footer Placeholder 4">
            <a:extLst>
              <a:ext uri="{FF2B5EF4-FFF2-40B4-BE49-F238E27FC236}">
                <a16:creationId xmlns:a16="http://schemas.microsoft.com/office/drawing/2014/main" id="{8B33BE3C-85D1-49E1-A0D1-EAA866131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68F10-91C2-4D5E-AA61-2D1AD36828DF}"/>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264661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ED35-84AF-4A35-9650-78E384B90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AFF0E-46E7-44CF-8BEF-36D457F78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144B8-2A9E-425A-A5BB-595A1E498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D8447-2B87-4307-A8F0-AC19BC068F4D}"/>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6" name="Footer Placeholder 5">
            <a:extLst>
              <a:ext uri="{FF2B5EF4-FFF2-40B4-BE49-F238E27FC236}">
                <a16:creationId xmlns:a16="http://schemas.microsoft.com/office/drawing/2014/main" id="{7CF2FE7C-E295-4B63-942C-02735F130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82C37-0AB9-430D-93AA-CB11F80E1306}"/>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227700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DDB8-EB7B-461A-9766-565C8AA50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A7ECD7-37BA-440A-9A33-33EFE6161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EA72C-DF65-4A30-9184-AEF5123D8C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5BB8AC-6DE7-4C40-BCC0-3653D9C7B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F0A33-DBDD-4FFB-B887-291796569F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8A451D-36A8-45A6-BCC5-DF19A6405AA8}"/>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8" name="Footer Placeholder 7">
            <a:extLst>
              <a:ext uri="{FF2B5EF4-FFF2-40B4-BE49-F238E27FC236}">
                <a16:creationId xmlns:a16="http://schemas.microsoft.com/office/drawing/2014/main" id="{213EA4BE-71C5-4F28-B45A-FB66CCC17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F3CD2C-CCB2-43B4-915D-7195E0BE7C25}"/>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78908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F49E-909B-4B53-91BB-EFD39174BB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1F1197-42DC-4769-94F5-AB5F4C1F9F08}"/>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4" name="Footer Placeholder 3">
            <a:extLst>
              <a:ext uri="{FF2B5EF4-FFF2-40B4-BE49-F238E27FC236}">
                <a16:creationId xmlns:a16="http://schemas.microsoft.com/office/drawing/2014/main" id="{DA22C0EC-EBF6-4AD3-91EA-830D2E1594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59EF9E-D704-48F7-8D93-E6A0DA94E040}"/>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124190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909BC-BC6A-4331-AFE3-45A461E135D7}"/>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3" name="Footer Placeholder 2">
            <a:extLst>
              <a:ext uri="{FF2B5EF4-FFF2-40B4-BE49-F238E27FC236}">
                <a16:creationId xmlns:a16="http://schemas.microsoft.com/office/drawing/2014/main" id="{C9882661-D43F-4677-826E-64EEC47346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3B072-EBC9-4DF7-AED7-7C04C518FB9C}"/>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180919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0F39-392F-4E1D-A43C-6A9133CCA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0C0DC9-41FF-409E-AE9C-A104F8897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BF41CF-D594-4C7F-8EBD-E2125318D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45148-DE7F-4C8E-B164-D46C16869362}"/>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6" name="Footer Placeholder 5">
            <a:extLst>
              <a:ext uri="{FF2B5EF4-FFF2-40B4-BE49-F238E27FC236}">
                <a16:creationId xmlns:a16="http://schemas.microsoft.com/office/drawing/2014/main" id="{59CD1307-B940-48B0-BE75-CC20FF0008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9DDEB-8C6C-4994-8388-63CFC6FFE456}"/>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6521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1CC4-B625-4CF3-8AA8-61F9C0841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D547AD-4A5F-4B2A-B626-78D1CE56E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9A1CE7-DF93-4F0A-91AD-D7BD81067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33FBB-BBC9-4ED0-8AAB-EAD0CA783052}"/>
              </a:ext>
            </a:extLst>
          </p:cNvPr>
          <p:cNvSpPr>
            <a:spLocks noGrp="1"/>
          </p:cNvSpPr>
          <p:nvPr>
            <p:ph type="dt" sz="half" idx="10"/>
          </p:nvPr>
        </p:nvSpPr>
        <p:spPr/>
        <p:txBody>
          <a:bodyPr/>
          <a:lstStyle/>
          <a:p>
            <a:fld id="{B2220F96-FF09-43C8-81CA-34E38B4C1A4C}" type="datetimeFigureOut">
              <a:rPr lang="en-US" smtClean="0"/>
              <a:t>3/30/2022</a:t>
            </a:fld>
            <a:endParaRPr lang="en-US"/>
          </a:p>
        </p:txBody>
      </p:sp>
      <p:sp>
        <p:nvSpPr>
          <p:cNvPr id="6" name="Footer Placeholder 5">
            <a:extLst>
              <a:ext uri="{FF2B5EF4-FFF2-40B4-BE49-F238E27FC236}">
                <a16:creationId xmlns:a16="http://schemas.microsoft.com/office/drawing/2014/main" id="{54BDB247-CF85-44D5-8ACF-02AF502C3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9E6CE-407D-4A2F-8F83-28C96B19376A}"/>
              </a:ext>
            </a:extLst>
          </p:cNvPr>
          <p:cNvSpPr>
            <a:spLocks noGrp="1"/>
          </p:cNvSpPr>
          <p:nvPr>
            <p:ph type="sldNum" sz="quarter" idx="12"/>
          </p:nvPr>
        </p:nvSpPr>
        <p:spPr/>
        <p:txBody>
          <a:bodyPr/>
          <a:lstStyle/>
          <a:p>
            <a:fld id="{A196A975-5BDF-4708-9740-A38000AF71C0}" type="slidenum">
              <a:rPr lang="en-US" smtClean="0"/>
              <a:t>‹#›</a:t>
            </a:fld>
            <a:endParaRPr lang="en-US"/>
          </a:p>
        </p:txBody>
      </p:sp>
    </p:spTree>
    <p:extLst>
      <p:ext uri="{BB962C8B-B14F-4D97-AF65-F5344CB8AC3E}">
        <p14:creationId xmlns:p14="http://schemas.microsoft.com/office/powerpoint/2010/main" val="163969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5D6C9-0C10-4223-8914-7EEE5A9F3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040ACB-27D1-4878-906D-C2C2EDCE7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C53C5-F606-4840-8250-6332E9D5A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20F96-FF09-43C8-81CA-34E38B4C1A4C}" type="datetimeFigureOut">
              <a:rPr lang="en-US" smtClean="0"/>
              <a:t>3/30/2022</a:t>
            </a:fld>
            <a:endParaRPr lang="en-US"/>
          </a:p>
        </p:txBody>
      </p:sp>
      <p:sp>
        <p:nvSpPr>
          <p:cNvPr id="5" name="Footer Placeholder 4">
            <a:extLst>
              <a:ext uri="{FF2B5EF4-FFF2-40B4-BE49-F238E27FC236}">
                <a16:creationId xmlns:a16="http://schemas.microsoft.com/office/drawing/2014/main" id="{845E8FFD-8D5D-4E87-BD05-DB9CB8B449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F9DED0-D50C-4040-A4A9-E79153E83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6A975-5BDF-4708-9740-A38000AF71C0}" type="slidenum">
              <a:rPr lang="en-US" smtClean="0"/>
              <a:t>‹#›</a:t>
            </a:fld>
            <a:endParaRPr lang="en-US"/>
          </a:p>
        </p:txBody>
      </p:sp>
    </p:spTree>
    <p:extLst>
      <p:ext uri="{BB962C8B-B14F-4D97-AF65-F5344CB8AC3E}">
        <p14:creationId xmlns:p14="http://schemas.microsoft.com/office/powerpoint/2010/main" val="119099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eb.stanford.edu/class/archive/cs/cs224n/cs224n.1194/reports/default/1583966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A2E56-2408-49DA-BAC3-49AE4ED225C7}"/>
              </a:ext>
            </a:extLst>
          </p:cNvPr>
          <p:cNvSpPr>
            <a:spLocks noGrp="1"/>
          </p:cNvSpPr>
          <p:nvPr>
            <p:ph type="ctrTitle"/>
          </p:nvPr>
        </p:nvSpPr>
        <p:spPr>
          <a:xfrm>
            <a:off x="6194716" y="739978"/>
            <a:ext cx="5334930" cy="3004145"/>
          </a:xfrm>
        </p:spPr>
        <p:txBody>
          <a:bodyPr>
            <a:normAutofit/>
          </a:bodyPr>
          <a:lstStyle/>
          <a:p>
            <a:r>
              <a:rPr lang="en-US" b="1"/>
              <a:t>Project members</a:t>
            </a:r>
          </a:p>
        </p:txBody>
      </p:sp>
      <p:sp>
        <p:nvSpPr>
          <p:cNvPr id="3" name="Subtitle 2">
            <a:extLst>
              <a:ext uri="{FF2B5EF4-FFF2-40B4-BE49-F238E27FC236}">
                <a16:creationId xmlns:a16="http://schemas.microsoft.com/office/drawing/2014/main" id="{4EF7FDA9-7BA5-4696-87E7-2C97892CB07A}"/>
              </a:ext>
            </a:extLst>
          </p:cNvPr>
          <p:cNvSpPr>
            <a:spLocks noGrp="1"/>
          </p:cNvSpPr>
          <p:nvPr>
            <p:ph type="subTitle" idx="1"/>
          </p:nvPr>
        </p:nvSpPr>
        <p:spPr>
          <a:xfrm>
            <a:off x="6194715" y="3836197"/>
            <a:ext cx="5334931" cy="2189214"/>
          </a:xfrm>
        </p:spPr>
        <p:txBody>
          <a:bodyPr>
            <a:normAutofit/>
          </a:bodyPr>
          <a:lstStyle/>
          <a:p>
            <a:endParaRPr lang="en-US">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0" i="0" u="none" strike="noStrike">
                <a:effectLst/>
                <a:latin typeface="Times New Roman" panose="02020603050405020304" pitchFamily="18" charset="0"/>
                <a:cs typeface="Times New Roman" panose="02020603050405020304" pitchFamily="18" charset="0"/>
              </a:rPr>
              <a:t>Manasa Rangineni</a:t>
            </a:r>
          </a:p>
          <a:p>
            <a:pPr marL="342900" indent="-342900">
              <a:buFont typeface="Arial" panose="020B0604020202020204" pitchFamily="34" charset="0"/>
              <a:buChar char="•"/>
            </a:pPr>
            <a:r>
              <a:rPr lang="en-US" b="0" i="0" u="none" strike="noStrike">
                <a:effectLst/>
                <a:latin typeface="Times New Roman" panose="02020603050405020304" pitchFamily="18" charset="0"/>
                <a:cs typeface="Times New Roman" panose="02020603050405020304" pitchFamily="18" charset="0"/>
              </a:rPr>
              <a:t>Revanth Reddy Bandaru</a:t>
            </a:r>
          </a:p>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Sowmya Davuluri</a:t>
            </a:r>
          </a:p>
        </p:txBody>
      </p:sp>
      <p:sp>
        <p:nvSpPr>
          <p:cNvPr id="79" name="Freeform: Shape 78">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92" name="Picture 2" descr="University of New Haven - Wikipedia">
            <a:extLst>
              <a:ext uri="{FF2B5EF4-FFF2-40B4-BE49-F238E27FC236}">
                <a16:creationId xmlns:a16="http://schemas.microsoft.com/office/drawing/2014/main" id="{2B412B61-C8FF-4A5F-9011-FC8C87F49B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490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EF89-C745-4445-8555-50AD80DD73F4}"/>
              </a:ext>
            </a:extLst>
          </p:cNvPr>
          <p:cNvSpPr>
            <a:spLocks noGrp="1"/>
          </p:cNvSpPr>
          <p:nvPr>
            <p:ph type="title"/>
          </p:nvPr>
        </p:nvSpPr>
        <p:spPr/>
        <p:txBody>
          <a:bodyPr/>
          <a:lstStyle/>
          <a:p>
            <a:r>
              <a:rPr lang="en-US" dirty="0"/>
              <a:t>Project Title:</a:t>
            </a:r>
            <a:br>
              <a:rPr lang="en-US" dirty="0"/>
            </a:br>
            <a:endParaRPr lang="en-US" dirty="0"/>
          </a:p>
        </p:txBody>
      </p:sp>
      <p:sp>
        <p:nvSpPr>
          <p:cNvPr id="3" name="Content Placeholder 2">
            <a:extLst>
              <a:ext uri="{FF2B5EF4-FFF2-40B4-BE49-F238E27FC236}">
                <a16:creationId xmlns:a16="http://schemas.microsoft.com/office/drawing/2014/main" id="{D5C8FC11-9453-439F-88E2-78303D5AA545}"/>
              </a:ext>
            </a:extLst>
          </p:cNvPr>
          <p:cNvSpPr>
            <a:spLocks noGrp="1"/>
          </p:cNvSpPr>
          <p:nvPr>
            <p:ph idx="1"/>
          </p:nvPr>
        </p:nvSpPr>
        <p:spPr/>
        <p:txBody>
          <a:bodyPr/>
          <a:lstStyle/>
          <a:p>
            <a:r>
              <a:rPr lang="en-US" b="1" i="0" dirty="0">
                <a:solidFill>
                  <a:srgbClr val="24292F"/>
                </a:solidFill>
                <a:effectLst/>
                <a:latin typeface="Times New Roman" panose="02020603050405020304" pitchFamily="18" charset="0"/>
                <a:cs typeface="Times New Roman" panose="02020603050405020304" pitchFamily="18" charset="0"/>
              </a:rPr>
              <a:t>Question Answering on </a:t>
            </a:r>
            <a:r>
              <a:rPr lang="en-US" b="1" i="0" dirty="0" err="1">
                <a:solidFill>
                  <a:srgbClr val="24292F"/>
                </a:solidFill>
                <a:effectLst/>
                <a:latin typeface="Times New Roman" panose="02020603050405020304" pitchFamily="18" charset="0"/>
                <a:cs typeface="Times New Roman" panose="02020603050405020304" pitchFamily="18" charset="0"/>
              </a:rPr>
              <a:t>SQuAD</a:t>
            </a:r>
            <a:r>
              <a:rPr lang="en-US" b="1" i="0" dirty="0">
                <a:solidFill>
                  <a:srgbClr val="24292F"/>
                </a:solidFill>
                <a:effectLst/>
                <a:latin typeface="Times New Roman" panose="02020603050405020304" pitchFamily="18" charset="0"/>
                <a:cs typeface="Times New Roman" panose="02020603050405020304" pitchFamily="18" charset="0"/>
              </a:rPr>
              <a:t> 2.0</a:t>
            </a:r>
          </a:p>
          <a:p>
            <a:pPr marL="0" indent="0">
              <a:buNone/>
            </a:pPr>
            <a:endParaRPr lang="en-US" dirty="0"/>
          </a:p>
        </p:txBody>
      </p:sp>
      <p:pic>
        <p:nvPicPr>
          <p:cNvPr id="2050" name="Picture 2" descr="University of New Haven - Wikipedia">
            <a:extLst>
              <a:ext uri="{FF2B5EF4-FFF2-40B4-BE49-F238E27FC236}">
                <a16:creationId xmlns:a16="http://schemas.microsoft.com/office/drawing/2014/main" id="{C95168FD-EF3F-46D4-8645-17BAC2E87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777" y="-1"/>
            <a:ext cx="2123090" cy="193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00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885A-3A5F-40F9-81E1-7DB68F83F0D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45DE7AA-5B59-4072-913E-4749F65F19DF}"/>
              </a:ext>
            </a:extLst>
          </p:cNvPr>
          <p:cNvSpPr>
            <a:spLocks noGrp="1"/>
          </p:cNvSpPr>
          <p:nvPr>
            <p:ph idx="1"/>
          </p:nvPr>
        </p:nvSpPr>
        <p:spPr/>
        <p:txBody>
          <a:bodyPr/>
          <a:lstStyle/>
          <a:p>
            <a:pPr algn="just"/>
            <a:r>
              <a:rPr lang="en-US" dirty="0" err="1">
                <a:latin typeface="Times New Roman" panose="02020603050405020304" pitchFamily="18" charset="0"/>
                <a:cs typeface="Times New Roman" panose="02020603050405020304" pitchFamily="18" charset="0"/>
              </a:rPr>
              <a:t>Buliding</a:t>
            </a:r>
            <a:r>
              <a:rPr lang="en-US" dirty="0">
                <a:latin typeface="Times New Roman" panose="02020603050405020304" pitchFamily="18" charset="0"/>
                <a:cs typeface="Times New Roman" panose="02020603050405020304" pitchFamily="18" charset="0"/>
              </a:rPr>
              <a:t> a model which can answer the questions provided with </a:t>
            </a:r>
            <a:r>
              <a:rPr lang="en-US" dirty="0" err="1">
                <a:latin typeface="Times New Roman" panose="02020603050405020304" pitchFamily="18" charset="0"/>
                <a:cs typeface="Times New Roman" panose="02020603050405020304" pitchFamily="18" charset="0"/>
              </a:rPr>
              <a:t>atmost</a:t>
            </a:r>
            <a:r>
              <a:rPr lang="en-US" dirty="0">
                <a:latin typeface="Times New Roman" panose="02020603050405020304" pitchFamily="18" charset="0"/>
                <a:cs typeface="Times New Roman" panose="02020603050405020304" pitchFamily="18" charset="0"/>
              </a:rPr>
              <a:t> accuracy</a:t>
            </a:r>
          </a:p>
          <a:p>
            <a:pPr algn="just"/>
            <a:r>
              <a:rPr lang="en-US" dirty="0">
                <a:latin typeface="Times New Roman" panose="02020603050405020304" pitchFamily="18" charset="0"/>
                <a:cs typeface="Times New Roman" panose="02020603050405020304" pitchFamily="18" charset="0"/>
              </a:rPr>
              <a:t>Base line model is based on  Bi-Directional Attention Flow ( </a:t>
            </a:r>
            <a:r>
              <a:rPr lang="en-US" dirty="0" err="1">
                <a:latin typeface="Times New Roman" panose="02020603050405020304" pitchFamily="18" charset="0"/>
                <a:cs typeface="Times New Roman" panose="02020603050405020304" pitchFamily="18" charset="0"/>
              </a:rPr>
              <a:t>BiDAF</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Value:</a:t>
            </a:r>
          </a:p>
          <a:p>
            <a:pPr lvl="1" algn="just"/>
            <a:r>
              <a:rPr lang="en-US" dirty="0">
                <a:latin typeface="Times New Roman" panose="02020603050405020304" pitchFamily="18" charset="0"/>
                <a:cs typeface="Times New Roman" panose="02020603050405020304" pitchFamily="18" charset="0"/>
              </a:rPr>
              <a:t>This model can stratify users who are looking to answer a specific question in Natural Language</a:t>
            </a:r>
          </a:p>
          <a:p>
            <a:endParaRPr lang="en-US" dirty="0"/>
          </a:p>
          <a:p>
            <a:pPr lvl="1"/>
            <a:endParaRPr lang="en-US" dirty="0"/>
          </a:p>
        </p:txBody>
      </p:sp>
      <p:pic>
        <p:nvPicPr>
          <p:cNvPr id="4" name="Picture 2" descr="University of New Haven - Wikipedia">
            <a:extLst>
              <a:ext uri="{FF2B5EF4-FFF2-40B4-BE49-F238E27FC236}">
                <a16:creationId xmlns:a16="http://schemas.microsoft.com/office/drawing/2014/main" id="{F05C74FB-2737-43D7-A177-BAD7D80BE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777" y="-1"/>
            <a:ext cx="2123090" cy="193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6D93-8ECC-422F-A576-467913691A4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A472F9D-DA10-430C-BF0F-5FF7DC7D1569}"/>
              </a:ext>
            </a:extLst>
          </p:cNvPr>
          <p:cNvSpPr>
            <a:spLocks noGrp="1"/>
          </p:cNvSpPr>
          <p:nvPr>
            <p:ph idx="1"/>
          </p:nvPr>
        </p:nvSpPr>
        <p:spPr/>
        <p:txBody>
          <a:bodyPr/>
          <a:lstStyle/>
          <a:p>
            <a:pPr lvl="1" algn="just"/>
            <a:r>
              <a:rPr lang="en-US" dirty="0">
                <a:latin typeface="Times New Roman" panose="02020603050405020304" pitchFamily="18" charset="0"/>
                <a:cs typeface="Times New Roman" panose="02020603050405020304" pitchFamily="18" charset="0"/>
              </a:rPr>
              <a:t>Stanford Question Answering Dataset (</a:t>
            </a:r>
            <a:r>
              <a:rPr lang="en-US" dirty="0" err="1">
                <a:latin typeface="Times New Roman" panose="02020603050405020304" pitchFamily="18" charset="0"/>
                <a:cs typeface="Times New Roman" panose="02020603050405020304" pitchFamily="18" charset="0"/>
              </a:rPr>
              <a:t>SQuAD</a:t>
            </a:r>
            <a:r>
              <a:rPr lang="en-US" dirty="0">
                <a:latin typeface="Times New Roman" panose="02020603050405020304" pitchFamily="18" charset="0"/>
                <a:cs typeface="Times New Roman" panose="02020603050405020304" pitchFamily="18" charset="0"/>
              </a:rPr>
              <a:t>) is a reading comprehension dataset, consisting of questions posed by </a:t>
            </a:r>
            <a:r>
              <a:rPr lang="en-US" dirty="0" err="1">
                <a:latin typeface="Times New Roman" panose="02020603050405020304" pitchFamily="18" charset="0"/>
                <a:cs typeface="Times New Roman" panose="02020603050405020304" pitchFamily="18" charset="0"/>
              </a:rPr>
              <a:t>crowdworkers</a:t>
            </a:r>
            <a:r>
              <a:rPr lang="en-US" dirty="0">
                <a:latin typeface="Times New Roman" panose="02020603050405020304" pitchFamily="18" charset="0"/>
                <a:cs typeface="Times New Roman" panose="02020603050405020304" pitchFamily="18" charset="0"/>
              </a:rPr>
              <a:t> on a set of Wikipedia articles, where the answer to every question is a segment of text, or span, from the corresponding reading passage, or the question might be unanswerable.</a:t>
            </a:r>
          </a:p>
          <a:p>
            <a:pPr lvl="1" algn="just"/>
            <a:r>
              <a:rPr lang="en-US" dirty="0">
                <a:latin typeface="Times New Roman" panose="02020603050405020304" pitchFamily="18" charset="0"/>
                <a:cs typeface="Times New Roman" panose="02020603050405020304" pitchFamily="18" charset="0"/>
              </a:rPr>
              <a:t>SQuAD2.0 combines the 100,000 questions in SQuAD1.1 with over 50,000 unanswerable questions written </a:t>
            </a:r>
            <a:r>
              <a:rPr lang="en-US" dirty="0" err="1">
                <a:latin typeface="Times New Roman" panose="02020603050405020304" pitchFamily="18" charset="0"/>
                <a:cs typeface="Times New Roman" panose="02020603050405020304" pitchFamily="18" charset="0"/>
              </a:rPr>
              <a:t>adversarially</a:t>
            </a:r>
            <a:r>
              <a:rPr lang="en-US" dirty="0">
                <a:latin typeface="Times New Roman" panose="02020603050405020304" pitchFamily="18" charset="0"/>
                <a:cs typeface="Times New Roman" panose="02020603050405020304" pitchFamily="18" charset="0"/>
              </a:rPr>
              <a:t> by </a:t>
            </a:r>
            <a:r>
              <a:rPr lang="en-US" dirty="0" err="1">
                <a:latin typeface="Times New Roman" panose="02020603050405020304" pitchFamily="18" charset="0"/>
                <a:cs typeface="Times New Roman" panose="02020603050405020304" pitchFamily="18" charset="0"/>
              </a:rPr>
              <a:t>crowdworkers</a:t>
            </a:r>
            <a:r>
              <a:rPr lang="en-US" dirty="0">
                <a:latin typeface="Times New Roman" panose="02020603050405020304" pitchFamily="18" charset="0"/>
                <a:cs typeface="Times New Roman" panose="02020603050405020304" pitchFamily="18" charset="0"/>
              </a:rPr>
              <a:t> to look similar to answerable ones. To do well on SQuAD2.0, systems must not only answer questions when possible, but also determine when no answer is supported by the paragraph and abstain from answering.</a:t>
            </a:r>
          </a:p>
          <a:p>
            <a:endParaRPr lang="en-US" dirty="0"/>
          </a:p>
        </p:txBody>
      </p:sp>
      <p:pic>
        <p:nvPicPr>
          <p:cNvPr id="4" name="Picture 2" descr="University of New Haven - Wikipedia">
            <a:extLst>
              <a:ext uri="{FF2B5EF4-FFF2-40B4-BE49-F238E27FC236}">
                <a16:creationId xmlns:a16="http://schemas.microsoft.com/office/drawing/2014/main" id="{0331514D-0CFF-4DA2-B21B-4E968C5A9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777" y="-1"/>
            <a:ext cx="2123090" cy="193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8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FABE-A5F1-4FDA-B5C2-F290FEA6A04D}"/>
              </a:ext>
            </a:extLst>
          </p:cNvPr>
          <p:cNvSpPr>
            <a:spLocks noGrp="1"/>
          </p:cNvSpPr>
          <p:nvPr>
            <p:ph type="title"/>
          </p:nvPr>
        </p:nvSpPr>
        <p:spPr/>
        <p:txBody>
          <a:bodyPr/>
          <a:lstStyle/>
          <a:p>
            <a:r>
              <a:rPr lang="en-US" dirty="0"/>
              <a:t>Citations </a:t>
            </a:r>
          </a:p>
        </p:txBody>
      </p:sp>
      <p:sp>
        <p:nvSpPr>
          <p:cNvPr id="3" name="Content Placeholder 2">
            <a:extLst>
              <a:ext uri="{FF2B5EF4-FFF2-40B4-BE49-F238E27FC236}">
                <a16:creationId xmlns:a16="http://schemas.microsoft.com/office/drawing/2014/main" id="{19157264-AF02-40E9-AEED-6E3B1A6DE14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hlinkClick r:id="rId2"/>
              </a:rPr>
              <a:t>https://web.stanford.edu/class/archive/cs/cs224n/cs224n.1194/reports/default/15839661.pdf</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Seo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Minjoon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Kembhavi</a:t>
            </a:r>
            <a:r>
              <a:rPr lang="en-US" dirty="0">
                <a:latin typeface="Times New Roman" panose="02020603050405020304" pitchFamily="18" charset="0"/>
                <a:cs typeface="Times New Roman" panose="02020603050405020304" pitchFamily="18" charset="0"/>
              </a:rPr>
              <a:t>, Aniruddha, Farhadi, Ali and </a:t>
            </a:r>
            <a:r>
              <a:rPr lang="en-US" dirty="0" err="1">
                <a:latin typeface="Times New Roman" panose="02020603050405020304" pitchFamily="18" charset="0"/>
                <a:cs typeface="Times New Roman" panose="02020603050405020304" pitchFamily="18" charset="0"/>
              </a:rPr>
              <a:t>Hajishirzi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Hannanah</a:t>
            </a:r>
            <a:r>
              <a:rPr lang="en-US" dirty="0">
                <a:latin typeface="Times New Roman" panose="02020603050405020304" pitchFamily="18" charset="0"/>
                <a:cs typeface="Times New Roman" panose="02020603050405020304" pitchFamily="18" charset="0"/>
              </a:rPr>
              <a:t>. (2016) Bidirectional attention flow for machine comprehension.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1611.01603, 2016.</a:t>
            </a:r>
          </a:p>
          <a:p>
            <a:pPr algn="just"/>
            <a:r>
              <a:rPr lang="en-US" dirty="0" err="1">
                <a:latin typeface="Times New Roman" panose="02020603050405020304" pitchFamily="18" charset="0"/>
                <a:cs typeface="Times New Roman" panose="02020603050405020304" pitchFamily="18" charset="0"/>
              </a:rPr>
              <a:t>Rajpurkar</a:t>
            </a:r>
            <a:r>
              <a:rPr lang="en-US" dirty="0">
                <a:latin typeface="Times New Roman" panose="02020603050405020304" pitchFamily="18" charset="0"/>
                <a:cs typeface="Times New Roman" panose="02020603050405020304" pitchFamily="18" charset="0"/>
              </a:rPr>
              <a:t>, Pranav, Zhang, Jian, </a:t>
            </a:r>
            <a:r>
              <a:rPr lang="en-US" dirty="0" err="1">
                <a:latin typeface="Times New Roman" panose="02020603050405020304" pitchFamily="18" charset="0"/>
                <a:cs typeface="Times New Roman" panose="02020603050405020304" pitchFamily="18" charset="0"/>
              </a:rPr>
              <a:t>Lopyrev</a:t>
            </a:r>
            <a:r>
              <a:rPr lang="en-US" dirty="0">
                <a:latin typeface="Times New Roman" panose="02020603050405020304" pitchFamily="18" charset="0"/>
                <a:cs typeface="Times New Roman" panose="02020603050405020304" pitchFamily="18" charset="0"/>
              </a:rPr>
              <a:t>, Konstantin and Liang, Percy. (2016). Squad: 100,000+ </a:t>
            </a:r>
            <a:r>
              <a:rPr lang="en-US" dirty="0" err="1">
                <a:latin typeface="Times New Roman" panose="02020603050405020304" pitchFamily="18" charset="0"/>
                <a:cs typeface="Times New Roman" panose="02020603050405020304" pitchFamily="18" charset="0"/>
              </a:rPr>
              <a:t>quetions</a:t>
            </a:r>
            <a:r>
              <a:rPr lang="en-US" dirty="0">
                <a:latin typeface="Times New Roman" panose="02020603050405020304" pitchFamily="18" charset="0"/>
                <a:cs typeface="Times New Roman" panose="02020603050405020304" pitchFamily="18" charset="0"/>
              </a:rPr>
              <a:t> for machine comprehension of text. In Proceedings of the Conference of Empirical Methods in Natural Language Processing. CORR, abs/1606.05250, 2016.</a:t>
            </a:r>
          </a:p>
          <a:p>
            <a:endParaRPr lang="en-US" dirty="0"/>
          </a:p>
        </p:txBody>
      </p:sp>
      <p:pic>
        <p:nvPicPr>
          <p:cNvPr id="4" name="Picture 2" descr="University of New Haven - Wikipedia">
            <a:extLst>
              <a:ext uri="{FF2B5EF4-FFF2-40B4-BE49-F238E27FC236}">
                <a16:creationId xmlns:a16="http://schemas.microsoft.com/office/drawing/2014/main" id="{897EBA77-6630-4EC8-8BF0-B662C1881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777" y="-1"/>
            <a:ext cx="2123090" cy="193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6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EE2C-0B37-4265-BA25-B88060E9174D}"/>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126B0E0-725F-4393-A210-E777D133912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converts the input word indices into word embedding for both the question and the context</a:t>
            </a:r>
          </a:p>
          <a:p>
            <a:pPr algn="just"/>
            <a:r>
              <a:rPr lang="en-US" dirty="0">
                <a:latin typeface="Times New Roman" panose="02020603050405020304" pitchFamily="18" charset="0"/>
                <a:cs typeface="Times New Roman" panose="02020603050405020304" pitchFamily="18" charset="0"/>
              </a:rPr>
              <a:t>Uses a bi-Directional LSTM to cover the temporal dependencies between timesteps of the embedding layers outputs</a:t>
            </a:r>
          </a:p>
          <a:p>
            <a:pPr algn="just"/>
            <a:r>
              <a:rPr lang="en-US" dirty="0">
                <a:latin typeface="Times New Roman" panose="02020603050405020304" pitchFamily="18" charset="0"/>
                <a:cs typeface="Times New Roman" panose="02020603050405020304" pitchFamily="18" charset="0"/>
              </a:rPr>
              <a:t>Modelling:</a:t>
            </a:r>
          </a:p>
          <a:p>
            <a:pPr lvl="1" algn="just"/>
            <a:r>
              <a:rPr lang="en-US" dirty="0">
                <a:latin typeface="Times New Roman" panose="02020603050405020304" pitchFamily="18" charset="0"/>
                <a:cs typeface="Times New Roman" panose="02020603050405020304" pitchFamily="18" charset="0"/>
              </a:rPr>
              <a:t>This uses a LTSM to take in the information between context representations  given the background of the questions</a:t>
            </a:r>
          </a:p>
          <a:p>
            <a:pPr marL="457200" lvl="1" indent="0">
              <a:buNone/>
            </a:pPr>
            <a:endParaRPr lang="en-US" dirty="0"/>
          </a:p>
        </p:txBody>
      </p:sp>
      <p:pic>
        <p:nvPicPr>
          <p:cNvPr id="4" name="Picture 2" descr="University of New Haven - Wikipedia">
            <a:extLst>
              <a:ext uri="{FF2B5EF4-FFF2-40B4-BE49-F238E27FC236}">
                <a16:creationId xmlns:a16="http://schemas.microsoft.com/office/drawing/2014/main" id="{D0CBB543-7251-41C4-8942-CFD7C9596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777" y="-1"/>
            <a:ext cx="2123090" cy="193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56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60F4-9C22-49DA-8EF7-64BBC1B329A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DE17C3B-7DD4-48E3-BAEC-BF92712C45C0}"/>
              </a:ext>
            </a:extLst>
          </p:cNvPr>
          <p:cNvSpPr>
            <a:spLocks noGrp="1"/>
          </p:cNvSpPr>
          <p:nvPr>
            <p:ph idx="1"/>
          </p:nvPr>
        </p:nvSpPr>
        <p:spPr/>
        <p:txBody>
          <a:bodyPr/>
          <a:lstStyle/>
          <a:p>
            <a:r>
              <a:rPr lang="en-US" dirty="0"/>
              <a:t>Finally, we need to investigate how things will change due to the change in hyper parameters</a:t>
            </a:r>
          </a:p>
        </p:txBody>
      </p:sp>
      <p:pic>
        <p:nvPicPr>
          <p:cNvPr id="4" name="Picture 2" descr="University of New Haven - Wikipedia">
            <a:extLst>
              <a:ext uri="{FF2B5EF4-FFF2-40B4-BE49-F238E27FC236}">
                <a16:creationId xmlns:a16="http://schemas.microsoft.com/office/drawing/2014/main" id="{694B006C-7E10-4B15-9FBF-82052D6D8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777" y="-1"/>
            <a:ext cx="2123090" cy="193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91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4F41-B316-4809-804E-089AD826544E}"/>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E0828ADA-0222-4298-B94C-9F65B6E2FEF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Python Code </a:t>
            </a:r>
          </a:p>
          <a:p>
            <a:pPr algn="just"/>
            <a:r>
              <a:rPr lang="en-US" dirty="0">
                <a:latin typeface="Times New Roman" panose="02020603050405020304" pitchFamily="18" charset="0"/>
                <a:cs typeface="Times New Roman" panose="02020603050405020304" pitchFamily="18" charset="0"/>
              </a:rPr>
              <a:t>Git Hub repository</a:t>
            </a:r>
          </a:p>
          <a:p>
            <a:pPr algn="just"/>
            <a:r>
              <a:rPr lang="en-US" dirty="0" err="1">
                <a:latin typeface="Times New Roman" panose="02020603050405020304" pitchFamily="18" charset="0"/>
                <a:cs typeface="Times New Roman" panose="02020603050405020304" pitchFamily="18" charset="0"/>
              </a:rPr>
              <a:t>Presntation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Video)</a:t>
            </a:r>
          </a:p>
          <a:p>
            <a:endParaRPr lang="en-US" dirty="0"/>
          </a:p>
        </p:txBody>
      </p:sp>
      <p:pic>
        <p:nvPicPr>
          <p:cNvPr id="4" name="Picture 2" descr="University of New Haven - Wikipedia">
            <a:extLst>
              <a:ext uri="{FF2B5EF4-FFF2-40B4-BE49-F238E27FC236}">
                <a16:creationId xmlns:a16="http://schemas.microsoft.com/office/drawing/2014/main" id="{CF9FA066-253F-464C-9D33-C45BDE1D3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777" y="-1"/>
            <a:ext cx="2123090" cy="193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54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A1B9-3B3E-4AC7-90F8-68BB2062D5B0}"/>
              </a:ext>
            </a:extLst>
          </p:cNvPr>
          <p:cNvSpPr>
            <a:spLocks noGrp="1"/>
          </p:cNvSpPr>
          <p:nvPr>
            <p:ph type="title"/>
          </p:nvPr>
        </p:nvSpPr>
        <p:spPr/>
        <p:txBody>
          <a:bodyPr/>
          <a:lstStyle/>
          <a:p>
            <a:r>
              <a:rPr lang="en-US" b="0" i="0" dirty="0">
                <a:solidFill>
                  <a:srgbClr val="2D3B45"/>
                </a:solidFill>
                <a:effectLst/>
                <a:latin typeface="LatoWeb"/>
              </a:rPr>
              <a:t>Evaluation methodology</a:t>
            </a:r>
            <a:endParaRPr lang="en-US" dirty="0"/>
          </a:p>
        </p:txBody>
      </p:sp>
      <p:sp>
        <p:nvSpPr>
          <p:cNvPr id="3" name="Content Placeholder 2">
            <a:extLst>
              <a:ext uri="{FF2B5EF4-FFF2-40B4-BE49-F238E27FC236}">
                <a16:creationId xmlns:a16="http://schemas.microsoft.com/office/drawing/2014/main" id="{30164327-1A90-4D56-BD71-B1331A61C27F}"/>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There are three metrics used for evaluating the model accuracy</a:t>
            </a:r>
          </a:p>
          <a:p>
            <a:pPr algn="just"/>
            <a:r>
              <a:rPr lang="en-US" b="1" dirty="0">
                <a:latin typeface="Times New Roman" panose="02020603050405020304" pitchFamily="18" charset="0"/>
                <a:cs typeface="Times New Roman" panose="02020603050405020304" pitchFamily="18" charset="0"/>
              </a:rPr>
              <a:t>Exact Match FM </a:t>
            </a:r>
            <a:r>
              <a:rPr lang="en-US" dirty="0">
                <a:latin typeface="Times New Roman" panose="02020603050405020304" pitchFamily="18" charset="0"/>
                <a:cs typeface="Times New Roman" panose="02020603050405020304" pitchFamily="18" charset="0"/>
              </a:rPr>
              <a:t>: This metric measures the percentage of predictions that exactly match one of the ground truth answers.</a:t>
            </a:r>
          </a:p>
          <a:p>
            <a:pPr algn="just"/>
            <a:r>
              <a:rPr lang="en-US" b="1" dirty="0">
                <a:latin typeface="Times New Roman" panose="02020603050405020304" pitchFamily="18" charset="0"/>
                <a:cs typeface="Times New Roman" panose="02020603050405020304" pitchFamily="18" charset="0"/>
              </a:rPr>
              <a:t>F1 score </a:t>
            </a:r>
            <a:r>
              <a:rPr lang="en-US" dirty="0">
                <a:latin typeface="Times New Roman" panose="02020603050405020304" pitchFamily="18" charset="0"/>
                <a:cs typeface="Times New Roman" panose="02020603050405020304" pitchFamily="18" charset="0"/>
              </a:rPr>
              <a:t>: This metric measures the average overlap between the predicted answer and the ground truth answers. </a:t>
            </a:r>
          </a:p>
          <a:p>
            <a:pPr algn="just"/>
            <a:r>
              <a:rPr lang="en-US" b="1" dirty="0" err="1">
                <a:latin typeface="Times New Roman" panose="02020603050405020304" pitchFamily="18" charset="0"/>
                <a:cs typeface="Times New Roman" panose="02020603050405020304" pitchFamily="18" charset="0"/>
              </a:rPr>
              <a:t>AvNA</a:t>
            </a:r>
            <a:r>
              <a:rPr lang="en-US" dirty="0">
                <a:latin typeface="Times New Roman" panose="02020603050405020304" pitchFamily="18" charset="0"/>
                <a:cs typeface="Times New Roman" panose="02020603050405020304" pitchFamily="18" charset="0"/>
              </a:rPr>
              <a:t> : This stands for Answer vs No Answer and it measures the classification accuracy of the model when only considering its answer ( any span predicted ) vs no-answer predictions. </a:t>
            </a:r>
          </a:p>
        </p:txBody>
      </p:sp>
      <p:pic>
        <p:nvPicPr>
          <p:cNvPr id="4" name="Picture 2" descr="University of New Haven - Wikipedia">
            <a:extLst>
              <a:ext uri="{FF2B5EF4-FFF2-40B4-BE49-F238E27FC236}">
                <a16:creationId xmlns:a16="http://schemas.microsoft.com/office/drawing/2014/main" id="{097BA773-E5FC-4BEA-BF9C-4AE737A80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777" y="-1"/>
            <a:ext cx="2123090" cy="193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447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LatoWeb</vt:lpstr>
      <vt:lpstr>Times New Roman</vt:lpstr>
      <vt:lpstr>Office Theme</vt:lpstr>
      <vt:lpstr>Project members</vt:lpstr>
      <vt:lpstr>Project Title: </vt:lpstr>
      <vt:lpstr>Objectives</vt:lpstr>
      <vt:lpstr>Data</vt:lpstr>
      <vt:lpstr>Citations </vt:lpstr>
      <vt:lpstr>Approach</vt:lpstr>
      <vt:lpstr>Cont..</vt:lpstr>
      <vt:lpstr>Deliverables</vt:lpstr>
      <vt:lpstr>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members</dc:title>
  <dc:creator>Bandaru, Revanth Reddy</dc:creator>
  <cp:lastModifiedBy>Bandaru, Revanth Reddy</cp:lastModifiedBy>
  <cp:revision>1</cp:revision>
  <dcterms:created xsi:type="dcterms:W3CDTF">2022-03-31T00:49:57Z</dcterms:created>
  <dcterms:modified xsi:type="dcterms:W3CDTF">2022-03-31T02:02:01Z</dcterms:modified>
</cp:coreProperties>
</file>