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Titillium Web"/>
      <p:regular r:id="rId34"/>
      <p:bold r:id="rId35"/>
      <p:italic r:id="rId36"/>
      <p:boldItalic r:id="rId37"/>
    </p:embeddedFont>
    <p:embeddedFont>
      <p:font typeface="Maven Pro"/>
      <p:regular r:id="rId38"/>
      <p:bold r:id="rId39"/>
    </p:embeddedFont>
    <p:embeddedFont>
      <p:font typeface="Titillium Web Extra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ExtraLight-regular.fntdata"/><Relationship Id="rId20" Type="http://schemas.openxmlformats.org/officeDocument/2006/relationships/slide" Target="slides/slide15.xml"/><Relationship Id="rId42" Type="http://schemas.openxmlformats.org/officeDocument/2006/relationships/font" Target="fonts/TitilliumWebExtraLight-italic.fntdata"/><Relationship Id="rId41" Type="http://schemas.openxmlformats.org/officeDocument/2006/relationships/font" Target="fonts/TitilliumWebExtraLight-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TitilliumWebExtraLight-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bold.fntdata"/><Relationship Id="rId12" Type="http://schemas.openxmlformats.org/officeDocument/2006/relationships/slide" Target="slides/slide7.xml"/><Relationship Id="rId34" Type="http://schemas.openxmlformats.org/officeDocument/2006/relationships/font" Target="fonts/TitilliumWeb-regular.fntdata"/><Relationship Id="rId15" Type="http://schemas.openxmlformats.org/officeDocument/2006/relationships/slide" Target="slides/slide10.xml"/><Relationship Id="rId37" Type="http://schemas.openxmlformats.org/officeDocument/2006/relationships/font" Target="fonts/TitilliumWeb-boldItalic.fntdata"/><Relationship Id="rId14" Type="http://schemas.openxmlformats.org/officeDocument/2006/relationships/slide" Target="slides/slide9.xml"/><Relationship Id="rId36" Type="http://schemas.openxmlformats.org/officeDocument/2006/relationships/font" Target="fonts/TitilliumWeb-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49d02d53c3_1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49d02d53c3_1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4a1e759c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4a1e759c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3a80558a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3a80558a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4ab5ece75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4ab5ece75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4a1e759c8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4a1e759c8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33a80558a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3a80558a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4ab5ece7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4ab5ece7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4a9cc014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4a9cc014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4a9cc014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4a9cc014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4a9cc014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4a9cc014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4a9cc014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4a9cc014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3a80558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3a80558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4a9cc01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4a9cc01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4a1e759c8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4a1e759c8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3a80558a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3a80558a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Revanth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4a1e759c8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4a1e759c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4a1e759c8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4a1e759c8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3a80558a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3a80558a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4a08669d2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4a08669d2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3a80558a5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3a80558a5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49d02d53c3_1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49d02d53c3_1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33a80558a5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33a80558a5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Samraj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49c7f88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49c7f88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huge dataset with approx. 3.01 million items with 10 columns for each.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49c7f88a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49c7f88a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49c7f88a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49c7f88a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49da0dc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49da0dc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33a80558a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33a80558a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49da0dc1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49da0dc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accent3"/>
        </a:solidFill>
      </p:bgPr>
    </p:bg>
    <p:spTree>
      <p:nvGrpSpPr>
        <p:cNvPr id="775" name="Shape 775"/>
        <p:cNvGrpSpPr/>
        <p:nvPr/>
      </p:nvGrpSpPr>
      <p:grpSpPr>
        <a:xfrm>
          <a:off x="0" y="0"/>
          <a:ext cx="0" cy="0"/>
          <a:chOff x="0" y="0"/>
          <a:chExt cx="0" cy="0"/>
        </a:xfrm>
      </p:grpSpPr>
      <p:grpSp>
        <p:nvGrpSpPr>
          <p:cNvPr id="776" name="Google Shape;776;p15"/>
          <p:cNvGrpSpPr/>
          <p:nvPr/>
        </p:nvGrpSpPr>
        <p:grpSpPr>
          <a:xfrm>
            <a:off x="7343003" y="3409675"/>
            <a:ext cx="1691422" cy="1732548"/>
            <a:chOff x="7343003" y="3409675"/>
            <a:chExt cx="1691422" cy="1732548"/>
          </a:xfrm>
        </p:grpSpPr>
        <p:grpSp>
          <p:nvGrpSpPr>
            <p:cNvPr id="777" name="Google Shape;777;p15"/>
            <p:cNvGrpSpPr/>
            <p:nvPr/>
          </p:nvGrpSpPr>
          <p:grpSpPr>
            <a:xfrm>
              <a:off x="7343003" y="4453711"/>
              <a:ext cx="316800" cy="688513"/>
              <a:chOff x="7343003" y="4453711"/>
              <a:chExt cx="316800" cy="688513"/>
            </a:xfrm>
          </p:grpSpPr>
          <p:sp>
            <p:nvSpPr>
              <p:cNvPr id="778" name="Google Shape;778;p15"/>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5"/>
            <p:cNvGrpSpPr/>
            <p:nvPr/>
          </p:nvGrpSpPr>
          <p:grpSpPr>
            <a:xfrm>
              <a:off x="7801210" y="4105700"/>
              <a:ext cx="316800" cy="1036523"/>
              <a:chOff x="7801210" y="4105700"/>
              <a:chExt cx="316800" cy="1036523"/>
            </a:xfrm>
          </p:grpSpPr>
          <p:sp>
            <p:nvSpPr>
              <p:cNvPr id="781" name="Google Shape;781;p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15"/>
            <p:cNvGrpSpPr/>
            <p:nvPr/>
          </p:nvGrpSpPr>
          <p:grpSpPr>
            <a:xfrm>
              <a:off x="8259418" y="3757688"/>
              <a:ext cx="316800" cy="1384535"/>
              <a:chOff x="8259418" y="3757688"/>
              <a:chExt cx="316800" cy="1384535"/>
            </a:xfrm>
          </p:grpSpPr>
          <p:sp>
            <p:nvSpPr>
              <p:cNvPr id="785" name="Google Shape;785;p15"/>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5"/>
            <p:cNvGrpSpPr/>
            <p:nvPr/>
          </p:nvGrpSpPr>
          <p:grpSpPr>
            <a:xfrm>
              <a:off x="8717625" y="3409675"/>
              <a:ext cx="316800" cy="1732548"/>
              <a:chOff x="8717625" y="3409675"/>
              <a:chExt cx="316800" cy="1732548"/>
            </a:xfrm>
          </p:grpSpPr>
          <p:sp>
            <p:nvSpPr>
              <p:cNvPr id="790" name="Google Shape;790;p15"/>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5" name="Google Shape;795;p15"/>
          <p:cNvGrpSpPr/>
          <p:nvPr/>
        </p:nvGrpSpPr>
        <p:grpSpPr>
          <a:xfrm>
            <a:off x="5043503" y="0"/>
            <a:ext cx="3814072" cy="3839102"/>
            <a:chOff x="5043503" y="0"/>
            <a:chExt cx="3814072" cy="3839102"/>
          </a:xfrm>
        </p:grpSpPr>
        <p:sp>
          <p:nvSpPr>
            <p:cNvPr id="796" name="Google Shape;796;p15"/>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15"/>
            <p:cNvGrpSpPr/>
            <p:nvPr/>
          </p:nvGrpSpPr>
          <p:grpSpPr>
            <a:xfrm>
              <a:off x="7647812" y="2704283"/>
              <a:ext cx="635219" cy="635219"/>
              <a:chOff x="6725724" y="2701260"/>
              <a:chExt cx="1208101" cy="1208100"/>
            </a:xfrm>
          </p:grpSpPr>
          <p:sp>
            <p:nvSpPr>
              <p:cNvPr id="799" name="Google Shape;799;p15"/>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15"/>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15"/>
            <p:cNvGrpSpPr/>
            <p:nvPr/>
          </p:nvGrpSpPr>
          <p:grpSpPr>
            <a:xfrm>
              <a:off x="7952720" y="179238"/>
              <a:ext cx="873165" cy="873003"/>
              <a:chOff x="7754428" y="208725"/>
              <a:chExt cx="541800" cy="541800"/>
            </a:xfrm>
          </p:grpSpPr>
          <p:sp>
            <p:nvSpPr>
              <p:cNvPr id="804" name="Google Shape;804;p15"/>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5"/>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1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13" name="Google Shape;813;p1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814" name="Google Shape;814;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15" name="Shape 815"/>
        <p:cNvGrpSpPr/>
        <p:nvPr/>
      </p:nvGrpSpPr>
      <p:grpSpPr>
        <a:xfrm>
          <a:off x="0" y="0"/>
          <a:ext cx="0" cy="0"/>
          <a:chOff x="0" y="0"/>
          <a:chExt cx="0" cy="0"/>
        </a:xfrm>
      </p:grpSpPr>
      <p:grpSp>
        <p:nvGrpSpPr>
          <p:cNvPr id="816" name="Google Shape;816;p16"/>
          <p:cNvGrpSpPr/>
          <p:nvPr/>
        </p:nvGrpSpPr>
        <p:grpSpPr>
          <a:xfrm>
            <a:off x="146769" y="3406"/>
            <a:ext cx="1233215" cy="1384535"/>
            <a:chOff x="146769" y="3406"/>
            <a:chExt cx="1233215" cy="1384535"/>
          </a:xfrm>
        </p:grpSpPr>
        <p:grpSp>
          <p:nvGrpSpPr>
            <p:cNvPr id="817" name="Google Shape;817;p16"/>
            <p:cNvGrpSpPr/>
            <p:nvPr/>
          </p:nvGrpSpPr>
          <p:grpSpPr>
            <a:xfrm>
              <a:off x="1063183" y="3406"/>
              <a:ext cx="316800" cy="688513"/>
              <a:chOff x="1063183" y="3406"/>
              <a:chExt cx="316800" cy="688513"/>
            </a:xfrm>
          </p:grpSpPr>
          <p:sp>
            <p:nvSpPr>
              <p:cNvPr id="818" name="Google Shape;818;p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6"/>
            <p:cNvGrpSpPr/>
            <p:nvPr/>
          </p:nvGrpSpPr>
          <p:grpSpPr>
            <a:xfrm>
              <a:off x="604976" y="3406"/>
              <a:ext cx="316800" cy="1036524"/>
              <a:chOff x="604976" y="3406"/>
              <a:chExt cx="316800" cy="1036524"/>
            </a:xfrm>
          </p:grpSpPr>
          <p:sp>
            <p:nvSpPr>
              <p:cNvPr id="821" name="Google Shape;821;p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6"/>
            <p:cNvGrpSpPr/>
            <p:nvPr/>
          </p:nvGrpSpPr>
          <p:grpSpPr>
            <a:xfrm>
              <a:off x="146769" y="3406"/>
              <a:ext cx="316800" cy="1384535"/>
              <a:chOff x="146769" y="3406"/>
              <a:chExt cx="316800" cy="1384535"/>
            </a:xfrm>
          </p:grpSpPr>
          <p:sp>
            <p:nvSpPr>
              <p:cNvPr id="825" name="Google Shape;825;p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16"/>
          <p:cNvGrpSpPr/>
          <p:nvPr/>
        </p:nvGrpSpPr>
        <p:grpSpPr>
          <a:xfrm>
            <a:off x="6775084" y="2904008"/>
            <a:ext cx="2186148" cy="2239500"/>
            <a:chOff x="6775084" y="2904008"/>
            <a:chExt cx="2186148" cy="2239500"/>
          </a:xfrm>
        </p:grpSpPr>
        <p:grpSp>
          <p:nvGrpSpPr>
            <p:cNvPr id="830" name="Google Shape;830;p16"/>
            <p:cNvGrpSpPr/>
            <p:nvPr/>
          </p:nvGrpSpPr>
          <p:grpSpPr>
            <a:xfrm>
              <a:off x="6775084" y="4253708"/>
              <a:ext cx="409500" cy="889800"/>
              <a:chOff x="6775084" y="4253708"/>
              <a:chExt cx="409500" cy="889800"/>
            </a:xfrm>
          </p:grpSpPr>
          <p:sp>
            <p:nvSpPr>
              <p:cNvPr id="831" name="Google Shape;831;p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16"/>
            <p:cNvGrpSpPr/>
            <p:nvPr/>
          </p:nvGrpSpPr>
          <p:grpSpPr>
            <a:xfrm>
              <a:off x="7367299" y="3804008"/>
              <a:ext cx="409500" cy="1339500"/>
              <a:chOff x="7367299" y="3804008"/>
              <a:chExt cx="409500" cy="1339500"/>
            </a:xfrm>
          </p:grpSpPr>
          <p:sp>
            <p:nvSpPr>
              <p:cNvPr id="834" name="Google Shape;834;p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6"/>
            <p:cNvGrpSpPr/>
            <p:nvPr/>
          </p:nvGrpSpPr>
          <p:grpSpPr>
            <a:xfrm>
              <a:off x="7959516" y="3354008"/>
              <a:ext cx="409500" cy="1789500"/>
              <a:chOff x="7959516" y="3354008"/>
              <a:chExt cx="409500" cy="1789500"/>
            </a:xfrm>
          </p:grpSpPr>
          <p:sp>
            <p:nvSpPr>
              <p:cNvPr id="838" name="Google Shape;838;p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16"/>
            <p:cNvGrpSpPr/>
            <p:nvPr/>
          </p:nvGrpSpPr>
          <p:grpSpPr>
            <a:xfrm>
              <a:off x="8551731" y="2904008"/>
              <a:ext cx="409500" cy="2239500"/>
              <a:chOff x="8551731" y="2904008"/>
              <a:chExt cx="409500" cy="2239500"/>
            </a:xfrm>
          </p:grpSpPr>
          <p:sp>
            <p:nvSpPr>
              <p:cNvPr id="843" name="Google Shape;843;p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8" name="Google Shape;848;p1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49" name="Google Shape;849;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7"/>
          <p:cNvSpPr txBox="1"/>
          <p:nvPr>
            <p:ph type="ctrTitle"/>
          </p:nvPr>
        </p:nvSpPr>
        <p:spPr>
          <a:xfrm>
            <a:off x="707400" y="49004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Brazil’s House of Deputies Reimbursements</a:t>
            </a:r>
            <a:endParaRPr/>
          </a:p>
        </p:txBody>
      </p:sp>
      <p:sp>
        <p:nvSpPr>
          <p:cNvPr id="855" name="Google Shape;855;p17"/>
          <p:cNvSpPr txBox="1"/>
          <p:nvPr/>
        </p:nvSpPr>
        <p:spPr>
          <a:xfrm>
            <a:off x="5263075" y="3654325"/>
            <a:ext cx="3355800" cy="856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chemeClr val="lt1"/>
                </a:solidFill>
                <a:latin typeface="Titillium Web"/>
                <a:ea typeface="Titillium Web"/>
                <a:cs typeface="Titillium Web"/>
                <a:sym typeface="Titillium Web"/>
              </a:rPr>
              <a:t>Becky Rozansky, Holden Hess, Samraj Moorjani, Revanth Bobba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2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What was the money spent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2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was the money spent on? pt.1</a:t>
            </a:r>
            <a:endParaRPr/>
          </a:p>
        </p:txBody>
      </p:sp>
      <p:pic>
        <p:nvPicPr>
          <p:cNvPr id="916" name="Google Shape;916;p27"/>
          <p:cNvPicPr preferRelativeResize="0"/>
          <p:nvPr/>
        </p:nvPicPr>
        <p:blipFill rotWithShape="1">
          <a:blip r:embed="rId3">
            <a:alphaModFix/>
          </a:blip>
          <a:srcRect b="0" l="0" r="0" t="7689"/>
          <a:stretch/>
        </p:blipFill>
        <p:spPr>
          <a:xfrm>
            <a:off x="95750" y="2731750"/>
            <a:ext cx="4476250" cy="1621400"/>
          </a:xfrm>
          <a:prstGeom prst="rect">
            <a:avLst/>
          </a:prstGeom>
          <a:noFill/>
          <a:ln>
            <a:noFill/>
          </a:ln>
        </p:spPr>
      </p:pic>
      <p:pic>
        <p:nvPicPr>
          <p:cNvPr id="917" name="Google Shape;917;p27"/>
          <p:cNvPicPr preferRelativeResize="0"/>
          <p:nvPr/>
        </p:nvPicPr>
        <p:blipFill>
          <a:blip r:embed="rId4">
            <a:alphaModFix/>
          </a:blip>
          <a:stretch>
            <a:fillRect/>
          </a:stretch>
        </p:blipFill>
        <p:spPr>
          <a:xfrm>
            <a:off x="3016575" y="4374350"/>
            <a:ext cx="1555425" cy="317775"/>
          </a:xfrm>
          <a:prstGeom prst="rect">
            <a:avLst/>
          </a:prstGeom>
          <a:noFill/>
          <a:ln>
            <a:noFill/>
          </a:ln>
        </p:spPr>
      </p:pic>
      <p:pic>
        <p:nvPicPr>
          <p:cNvPr id="918" name="Google Shape;918;p27"/>
          <p:cNvPicPr preferRelativeResize="0"/>
          <p:nvPr/>
        </p:nvPicPr>
        <p:blipFill>
          <a:blip r:embed="rId5">
            <a:alphaModFix/>
          </a:blip>
          <a:stretch>
            <a:fillRect/>
          </a:stretch>
        </p:blipFill>
        <p:spPr>
          <a:xfrm>
            <a:off x="4741675" y="2731750"/>
            <a:ext cx="4289200" cy="1621400"/>
          </a:xfrm>
          <a:prstGeom prst="rect">
            <a:avLst/>
          </a:prstGeom>
          <a:noFill/>
          <a:ln>
            <a:noFill/>
          </a:ln>
        </p:spPr>
      </p:pic>
      <p:pic>
        <p:nvPicPr>
          <p:cNvPr id="919" name="Google Shape;919;p27"/>
          <p:cNvPicPr preferRelativeResize="0"/>
          <p:nvPr/>
        </p:nvPicPr>
        <p:blipFill>
          <a:blip r:embed="rId6">
            <a:alphaModFix/>
          </a:blip>
          <a:stretch>
            <a:fillRect/>
          </a:stretch>
        </p:blipFill>
        <p:spPr>
          <a:xfrm>
            <a:off x="7475450" y="4353138"/>
            <a:ext cx="1555425" cy="360200"/>
          </a:xfrm>
          <a:prstGeom prst="rect">
            <a:avLst/>
          </a:prstGeom>
          <a:noFill/>
          <a:ln>
            <a:noFill/>
          </a:ln>
        </p:spPr>
      </p:pic>
      <p:sp>
        <p:nvSpPr>
          <p:cNvPr id="920" name="Google Shape;920;p27"/>
          <p:cNvSpPr txBox="1"/>
          <p:nvPr/>
        </p:nvSpPr>
        <p:spPr>
          <a:xfrm>
            <a:off x="169675" y="1258650"/>
            <a:ext cx="8691300" cy="11076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F3F3F3"/>
                </a:solidFill>
                <a:latin typeface="Titillium Web"/>
                <a:ea typeface="Titillium Web"/>
                <a:cs typeface="Titillium Web"/>
                <a:sym typeface="Titillium Web"/>
              </a:rPr>
              <a:t>Though the money was spent in 21 different areas, the top 9 areas of spending account for over 95% of the total money spent.</a:t>
            </a:r>
            <a:endParaRPr>
              <a:solidFill>
                <a:srgbClr val="F3F3F3"/>
              </a:solidFill>
              <a:latin typeface="Titillium Web"/>
              <a:ea typeface="Titillium Web"/>
              <a:cs typeface="Titillium Web"/>
              <a:sym typeface="Titillium Web"/>
            </a:endParaRPr>
          </a:p>
        </p:txBody>
      </p:sp>
      <p:sp>
        <p:nvSpPr>
          <p:cNvPr id="921" name="Google Shape;921;p27"/>
          <p:cNvSpPr txBox="1"/>
          <p:nvPr/>
        </p:nvSpPr>
        <p:spPr>
          <a:xfrm>
            <a:off x="5577625" y="2262450"/>
            <a:ext cx="269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tillium Web"/>
                <a:ea typeface="Titillium Web"/>
                <a:cs typeface="Titillium Web"/>
                <a:sym typeface="Titillium Web"/>
              </a:rPr>
              <a:t>[Other areas of spending]</a:t>
            </a:r>
            <a:endParaRPr b="1" sz="1600">
              <a:solidFill>
                <a:srgbClr val="FFFFFF"/>
              </a:solidFill>
              <a:latin typeface="Titillium Web"/>
              <a:ea typeface="Titillium Web"/>
              <a:cs typeface="Titillium Web"/>
              <a:sym typeface="Titillium Web"/>
            </a:endParaRPr>
          </a:p>
        </p:txBody>
      </p:sp>
      <p:sp>
        <p:nvSpPr>
          <p:cNvPr id="922" name="Google Shape;922;p27"/>
          <p:cNvSpPr txBox="1"/>
          <p:nvPr/>
        </p:nvSpPr>
        <p:spPr>
          <a:xfrm>
            <a:off x="914400" y="2290725"/>
            <a:ext cx="25170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tillium Web"/>
                <a:ea typeface="Titillium Web"/>
                <a:cs typeface="Titillium Web"/>
                <a:sym typeface="Titillium Web"/>
              </a:rPr>
              <a:t>[Top 9 areas of spending]</a:t>
            </a:r>
            <a:endParaRPr b="1" sz="1600">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28"/>
          <p:cNvSpPr txBox="1"/>
          <p:nvPr>
            <p:ph idx="1" type="body"/>
          </p:nvPr>
        </p:nvSpPr>
        <p:spPr>
          <a:xfrm>
            <a:off x="0" y="1227925"/>
            <a:ext cx="3827400" cy="3098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b="1" lang="en"/>
              <a:t>[Percent of Money Spent</a:t>
            </a:r>
            <a:r>
              <a:rPr b="1" lang="en"/>
              <a:t>]</a:t>
            </a:r>
            <a:endParaRPr b="1"/>
          </a:p>
          <a:p>
            <a:pPr indent="0" lvl="0" marL="0" rtl="0" algn="r">
              <a:lnSpc>
                <a:spcPct val="150000"/>
              </a:lnSpc>
              <a:spcBef>
                <a:spcPts val="0"/>
              </a:spcBef>
              <a:spcAft>
                <a:spcPts val="0"/>
              </a:spcAft>
              <a:buNone/>
            </a:pPr>
            <a:r>
              <a:rPr b="1" lang="en" sz="1200">
                <a:solidFill>
                  <a:srgbClr val="FFFFFF"/>
                </a:solidFill>
              </a:rPr>
              <a:t>Airline tickets - </a:t>
            </a:r>
            <a:r>
              <a:rPr b="1" lang="en" sz="1200">
                <a:solidFill>
                  <a:srgbClr val="FF4848"/>
                </a:solidFill>
              </a:rPr>
              <a:t>26.78%</a:t>
            </a:r>
            <a:endParaRPr b="1" sz="1200">
              <a:solidFill>
                <a:srgbClr val="FF4848"/>
              </a:solidFill>
            </a:endParaRPr>
          </a:p>
          <a:p>
            <a:pPr indent="0" lvl="0" marL="0" rtl="0" algn="r">
              <a:lnSpc>
                <a:spcPct val="150000"/>
              </a:lnSpc>
              <a:spcBef>
                <a:spcPts val="0"/>
              </a:spcBef>
              <a:spcAft>
                <a:spcPts val="0"/>
              </a:spcAft>
              <a:buNone/>
            </a:pPr>
            <a:r>
              <a:rPr b="1" lang="en" sz="1200">
                <a:solidFill>
                  <a:srgbClr val="FFFFFF"/>
                </a:solidFill>
              </a:rPr>
              <a:t>Dissemination of the Parliamentary Activity - </a:t>
            </a:r>
            <a:r>
              <a:rPr b="1" lang="en" sz="1200">
                <a:solidFill>
                  <a:srgbClr val="FF4848"/>
                </a:solidFill>
              </a:rPr>
              <a:t>19.61%</a:t>
            </a:r>
            <a:r>
              <a:rPr b="1" lang="en" sz="1200">
                <a:solidFill>
                  <a:srgbClr val="FFFFFF"/>
                </a:solidFill>
              </a:rPr>
              <a:t> </a:t>
            </a:r>
            <a:endParaRPr b="1" sz="1200">
              <a:solidFill>
                <a:srgbClr val="FFFFFF"/>
              </a:solidFill>
            </a:endParaRPr>
          </a:p>
          <a:p>
            <a:pPr indent="0" lvl="0" marL="0" rtl="0" algn="r">
              <a:lnSpc>
                <a:spcPct val="150000"/>
              </a:lnSpc>
              <a:spcBef>
                <a:spcPts val="0"/>
              </a:spcBef>
              <a:spcAft>
                <a:spcPts val="0"/>
              </a:spcAft>
              <a:buNone/>
            </a:pPr>
            <a:r>
              <a:rPr b="1" lang="en" sz="1200">
                <a:solidFill>
                  <a:srgbClr val="FFFFFF"/>
                </a:solidFill>
              </a:rPr>
              <a:t>Maintenance of Office - </a:t>
            </a:r>
            <a:r>
              <a:rPr b="1" lang="en" sz="1200">
                <a:solidFill>
                  <a:srgbClr val="FF4848"/>
                </a:solidFill>
              </a:rPr>
              <a:t>9.61%</a:t>
            </a:r>
            <a:endParaRPr b="1" sz="1200">
              <a:solidFill>
                <a:srgbClr val="FF4848"/>
              </a:solidFill>
            </a:endParaRPr>
          </a:p>
          <a:p>
            <a:pPr indent="0" lvl="0" marL="457200" rtl="0" algn="r">
              <a:lnSpc>
                <a:spcPct val="150000"/>
              </a:lnSpc>
              <a:spcBef>
                <a:spcPts val="0"/>
              </a:spcBef>
              <a:spcAft>
                <a:spcPts val="0"/>
              </a:spcAft>
              <a:buNone/>
            </a:pPr>
            <a:r>
              <a:rPr b="1" lang="en" sz="1200">
                <a:solidFill>
                  <a:srgbClr val="FFFFFF"/>
                </a:solidFill>
              </a:rPr>
              <a:t>Telephony -</a:t>
            </a:r>
            <a:r>
              <a:rPr b="1" lang="en" sz="1200">
                <a:solidFill>
                  <a:srgbClr val="FF4848"/>
                </a:solidFill>
              </a:rPr>
              <a:t> 9.18%</a:t>
            </a:r>
            <a:r>
              <a:rPr b="1" lang="en" sz="1200">
                <a:solidFill>
                  <a:srgbClr val="FFFFFF"/>
                </a:solidFill>
              </a:rPr>
              <a:t> </a:t>
            </a:r>
            <a:endParaRPr b="1" sz="1200">
              <a:solidFill>
                <a:srgbClr val="FFFFFF"/>
              </a:solidFill>
            </a:endParaRPr>
          </a:p>
          <a:p>
            <a:pPr indent="0" lvl="0" marL="457200" rtl="0" algn="r">
              <a:lnSpc>
                <a:spcPct val="150000"/>
              </a:lnSpc>
              <a:spcBef>
                <a:spcPts val="0"/>
              </a:spcBef>
              <a:spcAft>
                <a:spcPts val="0"/>
              </a:spcAft>
              <a:buNone/>
            </a:pPr>
            <a:r>
              <a:rPr b="1" lang="en" sz="1000">
                <a:solidFill>
                  <a:srgbClr val="FFFFFF"/>
                </a:solidFill>
              </a:rPr>
              <a:t>Consultancies, Researches and Technical Works</a:t>
            </a:r>
            <a:r>
              <a:rPr b="1" lang="en" sz="1200">
                <a:solidFill>
                  <a:srgbClr val="FFFFFF"/>
                </a:solidFill>
              </a:rPr>
              <a:t> - </a:t>
            </a:r>
            <a:r>
              <a:rPr b="1" lang="en" sz="1200">
                <a:solidFill>
                  <a:srgbClr val="FF4848"/>
                </a:solidFill>
              </a:rPr>
              <a:t>8.86%</a:t>
            </a:r>
            <a:r>
              <a:rPr b="1" lang="en" sz="1200">
                <a:solidFill>
                  <a:srgbClr val="FFFFFF"/>
                </a:solidFill>
              </a:rPr>
              <a:t> </a:t>
            </a:r>
            <a:endParaRPr b="1" sz="1200">
              <a:solidFill>
                <a:srgbClr val="FFFFFF"/>
              </a:solidFill>
            </a:endParaRPr>
          </a:p>
          <a:p>
            <a:pPr indent="0" lvl="0" marL="0" rtl="0" algn="r">
              <a:lnSpc>
                <a:spcPct val="150000"/>
              </a:lnSpc>
              <a:spcBef>
                <a:spcPts val="0"/>
              </a:spcBef>
              <a:spcAft>
                <a:spcPts val="0"/>
              </a:spcAft>
              <a:buNone/>
            </a:pPr>
            <a:r>
              <a:rPr b="1" lang="en" sz="1200">
                <a:solidFill>
                  <a:srgbClr val="FFFFFF"/>
                </a:solidFill>
              </a:rPr>
              <a:t>Fuels and lubricants - </a:t>
            </a:r>
            <a:r>
              <a:rPr b="1" lang="en" sz="1200">
                <a:solidFill>
                  <a:srgbClr val="FF4848"/>
                </a:solidFill>
              </a:rPr>
              <a:t>8.50%</a:t>
            </a:r>
            <a:r>
              <a:rPr b="1" lang="en" sz="1200">
                <a:solidFill>
                  <a:srgbClr val="FFFFFF"/>
                </a:solidFill>
              </a:rPr>
              <a:t> </a:t>
            </a:r>
            <a:endParaRPr b="1" sz="1200">
              <a:solidFill>
                <a:srgbClr val="FFFFFF"/>
              </a:solidFill>
            </a:endParaRPr>
          </a:p>
          <a:p>
            <a:pPr indent="0" lvl="0" marL="0" rtl="0" algn="r">
              <a:lnSpc>
                <a:spcPct val="150000"/>
              </a:lnSpc>
              <a:spcBef>
                <a:spcPts val="0"/>
              </a:spcBef>
              <a:spcAft>
                <a:spcPts val="0"/>
              </a:spcAft>
              <a:buNone/>
            </a:pPr>
            <a:r>
              <a:rPr b="1" lang="en" sz="1200">
                <a:solidFill>
                  <a:srgbClr val="FFFFFF"/>
                </a:solidFill>
              </a:rPr>
              <a:t>Renting of MV or chartering of boats - </a:t>
            </a:r>
            <a:r>
              <a:rPr b="1" lang="en" sz="1200">
                <a:solidFill>
                  <a:srgbClr val="FF4848"/>
                </a:solidFill>
              </a:rPr>
              <a:t>5.54%</a:t>
            </a:r>
            <a:r>
              <a:rPr b="1" lang="en" sz="1200">
                <a:solidFill>
                  <a:srgbClr val="FFFFFF"/>
                </a:solidFill>
              </a:rPr>
              <a:t> </a:t>
            </a:r>
            <a:endParaRPr b="1" sz="1200">
              <a:solidFill>
                <a:srgbClr val="FFFFFF"/>
              </a:solidFill>
            </a:endParaRPr>
          </a:p>
          <a:p>
            <a:pPr indent="0" lvl="0" marL="0" rtl="0" algn="r">
              <a:lnSpc>
                <a:spcPct val="150000"/>
              </a:lnSpc>
              <a:spcBef>
                <a:spcPts val="0"/>
              </a:spcBef>
              <a:spcAft>
                <a:spcPts val="0"/>
              </a:spcAft>
              <a:buNone/>
            </a:pPr>
            <a:r>
              <a:rPr b="1" lang="en" sz="1200">
                <a:solidFill>
                  <a:srgbClr val="FFFFFF"/>
                </a:solidFill>
              </a:rPr>
              <a:t>Rental or Chartering of Motor Vehicles - </a:t>
            </a:r>
            <a:r>
              <a:rPr b="1" lang="en" sz="1200">
                <a:solidFill>
                  <a:srgbClr val="FF4848"/>
                </a:solidFill>
              </a:rPr>
              <a:t>5.33%</a:t>
            </a:r>
            <a:r>
              <a:rPr b="1" lang="en" sz="1200">
                <a:solidFill>
                  <a:srgbClr val="FFFFFF"/>
                </a:solidFill>
              </a:rPr>
              <a:t> </a:t>
            </a:r>
            <a:endParaRPr b="1" sz="1200">
              <a:solidFill>
                <a:srgbClr val="FFFFFF"/>
              </a:solidFill>
            </a:endParaRPr>
          </a:p>
          <a:p>
            <a:pPr indent="0" lvl="0" marL="0" rtl="0" algn="r">
              <a:lnSpc>
                <a:spcPct val="150000"/>
              </a:lnSpc>
              <a:spcBef>
                <a:spcPts val="0"/>
              </a:spcBef>
              <a:spcAft>
                <a:spcPts val="0"/>
              </a:spcAft>
              <a:buNone/>
            </a:pPr>
            <a:r>
              <a:rPr b="1" lang="en" sz="1200">
                <a:solidFill>
                  <a:srgbClr val="FFFFFF"/>
                </a:solidFill>
              </a:rPr>
              <a:t>Postal Services - </a:t>
            </a:r>
            <a:r>
              <a:rPr b="1" lang="en" sz="1200">
                <a:solidFill>
                  <a:srgbClr val="FF4848"/>
                </a:solidFill>
              </a:rPr>
              <a:t>2.53%</a:t>
            </a:r>
            <a:r>
              <a:rPr b="1" lang="en" sz="1200">
                <a:solidFill>
                  <a:srgbClr val="FFFFFF"/>
                </a:solidFill>
              </a:rPr>
              <a:t> </a:t>
            </a:r>
            <a:endParaRPr b="1" sz="1200">
              <a:solidFill>
                <a:srgbClr val="FFFFFF"/>
              </a:solidFill>
            </a:endParaRPr>
          </a:p>
          <a:p>
            <a:pPr indent="0" lvl="0" marL="0" rtl="0" algn="r">
              <a:lnSpc>
                <a:spcPct val="150000"/>
              </a:lnSpc>
              <a:spcBef>
                <a:spcPts val="0"/>
              </a:spcBef>
              <a:spcAft>
                <a:spcPts val="0"/>
              </a:spcAft>
              <a:buNone/>
            </a:pPr>
            <a:r>
              <a:rPr b="1" lang="en" sz="1200">
                <a:solidFill>
                  <a:srgbClr val="FFFFFF"/>
                </a:solidFill>
              </a:rPr>
              <a:t>Other- </a:t>
            </a:r>
            <a:r>
              <a:rPr b="1" lang="en" sz="1200">
                <a:solidFill>
                  <a:srgbClr val="FF4848"/>
                </a:solidFill>
              </a:rPr>
              <a:t>4.07%</a:t>
            </a:r>
            <a:endParaRPr b="1" sz="1200">
              <a:solidFill>
                <a:srgbClr val="FF4848"/>
              </a:solidFill>
            </a:endParaRPr>
          </a:p>
        </p:txBody>
      </p:sp>
      <p:pic>
        <p:nvPicPr>
          <p:cNvPr id="928" name="Google Shape;928;p28"/>
          <p:cNvPicPr preferRelativeResize="0"/>
          <p:nvPr/>
        </p:nvPicPr>
        <p:blipFill>
          <a:blip r:embed="rId3">
            <a:alphaModFix/>
          </a:blip>
          <a:stretch>
            <a:fillRect/>
          </a:stretch>
        </p:blipFill>
        <p:spPr>
          <a:xfrm>
            <a:off x="3876499" y="1227925"/>
            <a:ext cx="5060049" cy="3777701"/>
          </a:xfrm>
          <a:prstGeom prst="rect">
            <a:avLst/>
          </a:prstGeom>
          <a:noFill/>
          <a:ln>
            <a:noFill/>
          </a:ln>
        </p:spPr>
      </p:pic>
      <p:sp>
        <p:nvSpPr>
          <p:cNvPr id="929" name="Google Shape;929;p2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was the money spent on? pt.2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29"/>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What can be said about some of the outliers in the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3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can be said about some of the outliers in the dataset?</a:t>
            </a:r>
            <a:endParaRPr/>
          </a:p>
        </p:txBody>
      </p:sp>
      <p:sp>
        <p:nvSpPr>
          <p:cNvPr id="940" name="Google Shape;940;p30"/>
          <p:cNvSpPr txBox="1"/>
          <p:nvPr>
            <p:ph idx="1" type="body"/>
          </p:nvPr>
        </p:nvSpPr>
        <p:spPr>
          <a:xfrm>
            <a:off x="573750" y="1152525"/>
            <a:ext cx="3795300" cy="33630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7.74% of data consists of outliers</a:t>
            </a:r>
            <a:endParaRPr sz="1800"/>
          </a:p>
          <a:p>
            <a:pPr indent="-342900" lvl="0" marL="457200" rtl="0" algn="l">
              <a:spcBef>
                <a:spcPts val="0"/>
              </a:spcBef>
              <a:spcAft>
                <a:spcPts val="0"/>
              </a:spcAft>
              <a:buSzPts val="1800"/>
              <a:buChar char="▫"/>
            </a:pPr>
            <a:r>
              <a:rPr lang="en" sz="1800"/>
              <a:t>Outliers were determined using the 1.5*IQR Rule</a:t>
            </a:r>
            <a:endParaRPr sz="1800"/>
          </a:p>
          <a:p>
            <a:pPr indent="-342900" lvl="0" marL="457200" rtl="0" algn="l">
              <a:spcBef>
                <a:spcPts val="0"/>
              </a:spcBef>
              <a:spcAft>
                <a:spcPts val="0"/>
              </a:spcAft>
              <a:buSzPts val="1800"/>
              <a:buChar char="▫"/>
            </a:pPr>
            <a:r>
              <a:rPr lang="en" sz="1800"/>
              <a:t>It’s hard to determine what the purchases were for without elaboration on specific items</a:t>
            </a:r>
            <a:endParaRPr sz="1800"/>
          </a:p>
        </p:txBody>
      </p:sp>
      <p:pic>
        <p:nvPicPr>
          <p:cNvPr id="941" name="Google Shape;941;p30"/>
          <p:cNvPicPr preferRelativeResize="0"/>
          <p:nvPr/>
        </p:nvPicPr>
        <p:blipFill>
          <a:blip r:embed="rId3">
            <a:alphaModFix/>
          </a:blip>
          <a:stretch>
            <a:fillRect/>
          </a:stretch>
        </p:blipFill>
        <p:spPr>
          <a:xfrm>
            <a:off x="4369050" y="1152525"/>
            <a:ext cx="4608725" cy="336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Box Plots Displaying Outliers</a:t>
            </a:r>
            <a:endParaRPr/>
          </a:p>
        </p:txBody>
      </p:sp>
      <p:pic>
        <p:nvPicPr>
          <p:cNvPr id="947" name="Google Shape;947;p31"/>
          <p:cNvPicPr preferRelativeResize="0"/>
          <p:nvPr/>
        </p:nvPicPr>
        <p:blipFill>
          <a:blip r:embed="rId3">
            <a:alphaModFix/>
          </a:blip>
          <a:stretch>
            <a:fillRect/>
          </a:stretch>
        </p:blipFill>
        <p:spPr>
          <a:xfrm>
            <a:off x="2364045" y="1258641"/>
            <a:ext cx="4437280" cy="316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Suspicious Activity</a:t>
            </a:r>
            <a:endParaRPr/>
          </a:p>
        </p:txBody>
      </p:sp>
      <p:pic>
        <p:nvPicPr>
          <p:cNvPr id="953" name="Google Shape;953;p32"/>
          <p:cNvPicPr preferRelativeResize="0"/>
          <p:nvPr/>
        </p:nvPicPr>
        <p:blipFill>
          <a:blip r:embed="rId3">
            <a:alphaModFix/>
          </a:blip>
          <a:stretch>
            <a:fillRect/>
          </a:stretch>
        </p:blipFill>
        <p:spPr>
          <a:xfrm>
            <a:off x="152400" y="1411050"/>
            <a:ext cx="4773400" cy="3580050"/>
          </a:xfrm>
          <a:prstGeom prst="rect">
            <a:avLst/>
          </a:prstGeom>
          <a:noFill/>
          <a:ln>
            <a:noFill/>
          </a:ln>
        </p:spPr>
      </p:pic>
      <p:sp>
        <p:nvSpPr>
          <p:cNvPr id="954" name="Google Shape;954;p32"/>
          <p:cNvSpPr txBox="1"/>
          <p:nvPr/>
        </p:nvSpPr>
        <p:spPr>
          <a:xfrm>
            <a:off x="5115850" y="1424150"/>
            <a:ext cx="3504900" cy="35118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Mean: 586.93</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Median: 453</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STD: 798.9</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Max Value: 80,000</a:t>
            </a:r>
            <a:endParaRPr sz="1800">
              <a:solidFill>
                <a:srgbClr val="6E86B6"/>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100.137 STD away</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Sabino Castelo Branco</a:t>
            </a:r>
            <a:endParaRPr sz="1800">
              <a:solidFill>
                <a:schemeClr val="lt1"/>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3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Suspicious Activity</a:t>
            </a:r>
            <a:endParaRPr/>
          </a:p>
        </p:txBody>
      </p:sp>
      <p:pic>
        <p:nvPicPr>
          <p:cNvPr id="960" name="Google Shape;960;p33"/>
          <p:cNvPicPr preferRelativeResize="0"/>
          <p:nvPr/>
        </p:nvPicPr>
        <p:blipFill>
          <a:blip r:embed="rId3">
            <a:alphaModFix/>
          </a:blip>
          <a:stretch>
            <a:fillRect/>
          </a:stretch>
        </p:blipFill>
        <p:spPr>
          <a:xfrm>
            <a:off x="152400" y="1411050"/>
            <a:ext cx="4773400" cy="3580050"/>
          </a:xfrm>
          <a:prstGeom prst="rect">
            <a:avLst/>
          </a:prstGeom>
          <a:noFill/>
          <a:ln>
            <a:noFill/>
          </a:ln>
        </p:spPr>
      </p:pic>
      <p:sp>
        <p:nvSpPr>
          <p:cNvPr id="961" name="Google Shape;961;p33"/>
          <p:cNvSpPr txBox="1"/>
          <p:nvPr/>
        </p:nvSpPr>
        <p:spPr>
          <a:xfrm>
            <a:off x="5115850" y="1424150"/>
            <a:ext cx="3504900" cy="35118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Mean: 6,427.23</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Median: 5,000</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STD: 6,207.41</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Max Value: 90,000</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14.498 STD away</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Sandro Mabel</a:t>
            </a:r>
            <a:endParaRPr sz="1800">
              <a:solidFill>
                <a:srgbClr val="6E86B6"/>
              </a:solidFill>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3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Suspicious Activity</a:t>
            </a:r>
            <a:endParaRPr/>
          </a:p>
        </p:txBody>
      </p:sp>
      <p:pic>
        <p:nvPicPr>
          <p:cNvPr id="967" name="Google Shape;967;p34"/>
          <p:cNvPicPr preferRelativeResize="0"/>
          <p:nvPr/>
        </p:nvPicPr>
        <p:blipFill>
          <a:blip r:embed="rId3">
            <a:alphaModFix/>
          </a:blip>
          <a:stretch>
            <a:fillRect/>
          </a:stretch>
        </p:blipFill>
        <p:spPr>
          <a:xfrm>
            <a:off x="152400" y="1411050"/>
            <a:ext cx="4773400" cy="3580050"/>
          </a:xfrm>
          <a:prstGeom prst="rect">
            <a:avLst/>
          </a:prstGeom>
          <a:noFill/>
          <a:ln>
            <a:noFill/>
          </a:ln>
        </p:spPr>
      </p:pic>
      <p:sp>
        <p:nvSpPr>
          <p:cNvPr id="968" name="Google Shape;968;p34"/>
          <p:cNvSpPr txBox="1"/>
          <p:nvPr/>
        </p:nvSpPr>
        <p:spPr>
          <a:xfrm>
            <a:off x="5115850" y="1424150"/>
            <a:ext cx="3504900" cy="35118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Mean: 4,682.62</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Median: 1,800</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STD: 8,337.88</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Max Value: 215,000</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25.785 STD away</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Arnaldo Faria De Sá</a:t>
            </a:r>
            <a:endParaRPr sz="1800">
              <a:solidFill>
                <a:srgbClr val="6E86B6"/>
              </a:solidFill>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Suspicious Activity</a:t>
            </a:r>
            <a:endParaRPr/>
          </a:p>
        </p:txBody>
      </p:sp>
      <p:pic>
        <p:nvPicPr>
          <p:cNvPr id="974" name="Google Shape;974;p35"/>
          <p:cNvPicPr preferRelativeResize="0"/>
          <p:nvPr/>
        </p:nvPicPr>
        <p:blipFill>
          <a:blip r:embed="rId3">
            <a:alphaModFix/>
          </a:blip>
          <a:stretch>
            <a:fillRect/>
          </a:stretch>
        </p:blipFill>
        <p:spPr>
          <a:xfrm>
            <a:off x="152400" y="1411050"/>
            <a:ext cx="4773400" cy="3580050"/>
          </a:xfrm>
          <a:prstGeom prst="rect">
            <a:avLst/>
          </a:prstGeom>
          <a:noFill/>
          <a:ln>
            <a:noFill/>
          </a:ln>
        </p:spPr>
      </p:pic>
      <p:sp>
        <p:nvSpPr>
          <p:cNvPr id="975" name="Google Shape;975;p35"/>
          <p:cNvSpPr txBox="1"/>
          <p:nvPr/>
        </p:nvSpPr>
        <p:spPr>
          <a:xfrm>
            <a:off x="5115850" y="1424150"/>
            <a:ext cx="3504900" cy="35118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Mean: 9,644.46</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Median: 7,500</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STD: 9,022.21</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Max Value: 184,500</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20.449 STD away</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Sabino Castelo Branco</a:t>
            </a:r>
            <a:endParaRPr sz="1800">
              <a:solidFill>
                <a:srgbClr val="6E86B6"/>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Introducing the dataset</a:t>
            </a:r>
            <a:endParaRPr/>
          </a:p>
        </p:txBody>
      </p:sp>
      <p:sp>
        <p:nvSpPr>
          <p:cNvPr id="861" name="Google Shape;861;p1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Brazilian House of Deputies the lower house of the National Congress of Brazil</a:t>
            </a:r>
            <a:endParaRPr/>
          </a:p>
          <a:p>
            <a:pPr indent="-381000" lvl="0" marL="457200" rtl="0" algn="l">
              <a:spcBef>
                <a:spcPts val="0"/>
              </a:spcBef>
              <a:spcAft>
                <a:spcPts val="0"/>
              </a:spcAft>
              <a:buSzPts val="2400"/>
              <a:buChar char="▫"/>
            </a:pPr>
            <a:r>
              <a:rPr lang="en"/>
              <a:t>Reimbursements are given to politicians who spend their own money on things for work</a:t>
            </a:r>
            <a:endParaRPr/>
          </a:p>
          <a:p>
            <a:pPr indent="-381000" lvl="0" marL="457200" rtl="0" algn="l">
              <a:spcBef>
                <a:spcPts val="0"/>
              </a:spcBef>
              <a:spcAft>
                <a:spcPts val="0"/>
              </a:spcAft>
              <a:buSzPts val="2400"/>
              <a:buChar char="▫"/>
            </a:pPr>
            <a:r>
              <a:rPr lang="en"/>
              <a:t>Columns include: </a:t>
            </a:r>
            <a:endParaRPr/>
          </a:p>
          <a:p>
            <a:pPr indent="-342900" lvl="1" marL="914400" rtl="0" algn="l">
              <a:spcBef>
                <a:spcPts val="0"/>
              </a:spcBef>
              <a:spcAft>
                <a:spcPts val="0"/>
              </a:spcAft>
              <a:buSzPts val="1800"/>
              <a:buChar char="-"/>
            </a:pPr>
            <a:r>
              <a:rPr lang="en" sz="1800"/>
              <a:t>Bugged Date, Receipt Date, Deputy ID, </a:t>
            </a:r>
            <a:r>
              <a:rPr lang="en" sz="1800"/>
              <a:t>Political</a:t>
            </a:r>
            <a:r>
              <a:rPr lang="en" sz="1800"/>
              <a:t> Party, State Code, Deputy Name, Receipt SSN, Receipt Description, Establishment, and Receipt Value</a:t>
            </a:r>
            <a:endParaRPr sz="1800"/>
          </a:p>
        </p:txBody>
      </p:sp>
      <p:pic>
        <p:nvPicPr>
          <p:cNvPr id="862" name="Google Shape;862;p18"/>
          <p:cNvPicPr preferRelativeResize="0"/>
          <p:nvPr/>
        </p:nvPicPr>
        <p:blipFill>
          <a:blip r:embed="rId3">
            <a:alphaModFix/>
          </a:blip>
          <a:stretch>
            <a:fillRect/>
          </a:stretch>
        </p:blipFill>
        <p:spPr>
          <a:xfrm>
            <a:off x="7505675" y="76200"/>
            <a:ext cx="1562124" cy="109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3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Suspicious Activity</a:t>
            </a:r>
            <a:endParaRPr/>
          </a:p>
        </p:txBody>
      </p:sp>
      <p:pic>
        <p:nvPicPr>
          <p:cNvPr id="981" name="Google Shape;981;p36"/>
          <p:cNvPicPr preferRelativeResize="0"/>
          <p:nvPr/>
        </p:nvPicPr>
        <p:blipFill>
          <a:blip r:embed="rId3">
            <a:alphaModFix/>
          </a:blip>
          <a:stretch>
            <a:fillRect/>
          </a:stretch>
        </p:blipFill>
        <p:spPr>
          <a:xfrm>
            <a:off x="152400" y="1411050"/>
            <a:ext cx="4773400" cy="3580050"/>
          </a:xfrm>
          <a:prstGeom prst="rect">
            <a:avLst/>
          </a:prstGeom>
          <a:noFill/>
          <a:ln>
            <a:noFill/>
          </a:ln>
        </p:spPr>
      </p:pic>
      <p:sp>
        <p:nvSpPr>
          <p:cNvPr id="982" name="Google Shape;982;p36"/>
          <p:cNvSpPr txBox="1"/>
          <p:nvPr/>
        </p:nvSpPr>
        <p:spPr>
          <a:xfrm>
            <a:off x="5115850" y="1424150"/>
            <a:ext cx="3504900" cy="35118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Mean: 132.64</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Median: 36</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STD: 878.9</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Max Value: 149,754</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170.388 STD away</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rgbClr val="6E86B6"/>
              </a:buClr>
              <a:buSzPts val="1800"/>
              <a:buFont typeface="Titillium Web"/>
              <a:buChar char="-"/>
            </a:pPr>
            <a:r>
              <a:rPr lang="en" sz="1800">
                <a:solidFill>
                  <a:schemeClr val="lt1"/>
                </a:solidFill>
                <a:latin typeface="Titillium Web"/>
                <a:ea typeface="Titillium Web"/>
                <a:cs typeface="Titillium Web"/>
                <a:sym typeface="Titillium Web"/>
              </a:rPr>
              <a:t>Ricardo Tripoli</a:t>
            </a:r>
            <a:endParaRPr sz="1800">
              <a:solidFill>
                <a:srgbClr val="6E86B6"/>
              </a:solidFill>
              <a:latin typeface="Titillium Web"/>
              <a:ea typeface="Titillium Web"/>
              <a:cs typeface="Titillium Web"/>
              <a:sym typeface="Titillium We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Is there an area (State) that reflects any sort of suspicious activity?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there an area (State) that </a:t>
            </a:r>
            <a:r>
              <a:rPr lang="en"/>
              <a:t>reflects</a:t>
            </a:r>
            <a:r>
              <a:rPr lang="en"/>
              <a:t> any sort of suspicious activity?</a:t>
            </a:r>
            <a:endParaRPr/>
          </a:p>
        </p:txBody>
      </p:sp>
      <p:sp>
        <p:nvSpPr>
          <p:cNvPr id="993" name="Google Shape;993;p38"/>
          <p:cNvSpPr txBox="1"/>
          <p:nvPr>
            <p:ph idx="1" type="body"/>
          </p:nvPr>
        </p:nvSpPr>
        <p:spPr>
          <a:xfrm>
            <a:off x="0" y="1258650"/>
            <a:ext cx="3435300" cy="38847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The states MG and SP seem to have an abnormal amount of outliers, with counts of 27231 and 31977, respectively. </a:t>
            </a:r>
            <a:endParaRPr sz="1200"/>
          </a:p>
          <a:p>
            <a:pPr indent="-304800" lvl="0" marL="457200" rtl="0" algn="l">
              <a:spcBef>
                <a:spcPts val="0"/>
              </a:spcBef>
              <a:spcAft>
                <a:spcPts val="0"/>
              </a:spcAft>
              <a:buSzPts val="1200"/>
              <a:buChar char="-"/>
            </a:pPr>
            <a:r>
              <a:rPr lang="en" sz="1200"/>
              <a:t>Arnaldo Faria De SÃ¡ has the largest transaction, who resides in SP, of 215000 Brazilian real. </a:t>
            </a:r>
            <a:endParaRPr sz="1200"/>
          </a:p>
          <a:p>
            <a:pPr indent="-304800" lvl="0" marL="457200" rtl="0" algn="l">
              <a:spcBef>
                <a:spcPts val="0"/>
              </a:spcBef>
              <a:spcAft>
                <a:spcPts val="0"/>
              </a:spcAft>
              <a:buSzPts val="1200"/>
              <a:buChar char="-"/>
            </a:pPr>
            <a:r>
              <a:rPr lang="en" sz="1200"/>
              <a:t>The states of DF, RN, and Vazio have a very small amount of outliers, with the state of RN only having 4 outliers.</a:t>
            </a:r>
            <a:endParaRPr sz="1200"/>
          </a:p>
        </p:txBody>
      </p:sp>
      <p:pic>
        <p:nvPicPr>
          <p:cNvPr id="994" name="Google Shape;994;p38"/>
          <p:cNvPicPr preferRelativeResize="0"/>
          <p:nvPr/>
        </p:nvPicPr>
        <p:blipFill rotWithShape="1">
          <a:blip r:embed="rId3">
            <a:alphaModFix/>
          </a:blip>
          <a:srcRect b="0" l="20108" r="0" t="0"/>
          <a:stretch/>
        </p:blipFill>
        <p:spPr>
          <a:xfrm>
            <a:off x="4048825" y="1017550"/>
            <a:ext cx="4376849" cy="3884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pic>
        <p:nvPicPr>
          <p:cNvPr id="999" name="Google Shape;999;p39"/>
          <p:cNvPicPr preferRelativeResize="0"/>
          <p:nvPr/>
        </p:nvPicPr>
        <p:blipFill>
          <a:blip r:embed="rId3">
            <a:alphaModFix/>
          </a:blip>
          <a:stretch>
            <a:fillRect/>
          </a:stretch>
        </p:blipFill>
        <p:spPr>
          <a:xfrm>
            <a:off x="1877350" y="724775"/>
            <a:ext cx="4728676" cy="421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4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Is there a correlation between Political Party and Spending Per Person?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4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there a correlation between Political Party and Spending Per Person?</a:t>
            </a:r>
            <a:endParaRPr/>
          </a:p>
        </p:txBody>
      </p:sp>
      <p:pic>
        <p:nvPicPr>
          <p:cNvPr id="1010" name="Google Shape;1010;p41"/>
          <p:cNvPicPr preferRelativeResize="0"/>
          <p:nvPr/>
        </p:nvPicPr>
        <p:blipFill>
          <a:blip r:embed="rId3">
            <a:alphaModFix/>
          </a:blip>
          <a:stretch>
            <a:fillRect/>
          </a:stretch>
        </p:blipFill>
        <p:spPr>
          <a:xfrm>
            <a:off x="76200" y="1368325"/>
            <a:ext cx="4396675" cy="3297500"/>
          </a:xfrm>
          <a:prstGeom prst="rect">
            <a:avLst/>
          </a:prstGeom>
          <a:noFill/>
          <a:ln>
            <a:noFill/>
          </a:ln>
        </p:spPr>
      </p:pic>
      <p:pic>
        <p:nvPicPr>
          <p:cNvPr id="1011" name="Google Shape;1011;p41"/>
          <p:cNvPicPr preferRelativeResize="0"/>
          <p:nvPr/>
        </p:nvPicPr>
        <p:blipFill>
          <a:blip r:embed="rId4">
            <a:alphaModFix/>
          </a:blip>
          <a:stretch>
            <a:fillRect/>
          </a:stretch>
        </p:blipFill>
        <p:spPr>
          <a:xfrm>
            <a:off x="4638550" y="1368325"/>
            <a:ext cx="4396675" cy="32975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4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there a correlation between Political Party and Spending Per Person?</a:t>
            </a:r>
            <a:endParaRPr/>
          </a:p>
        </p:txBody>
      </p:sp>
      <p:sp>
        <p:nvSpPr>
          <p:cNvPr id="1017" name="Google Shape;1017;p42"/>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spending per person between Political Party and Spending Per Person seems to be fairly uniform across some parties, we still have outliers that spend an extreme amount per person in them.</a:t>
            </a:r>
            <a:endParaRPr/>
          </a:p>
        </p:txBody>
      </p:sp>
      <p:sp>
        <p:nvSpPr>
          <p:cNvPr id="1018" name="Google Shape;1018;p4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strange trend that can be seen is the negative correlation between party size and spending.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24" name="Google Shape;1024;p43"/>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800"/>
          </a:p>
          <a:p>
            <a:pPr indent="0" lvl="0" marL="457200" rtl="0" algn="l">
              <a:spcBef>
                <a:spcPts val="0"/>
              </a:spcBef>
              <a:spcAft>
                <a:spcPts val="0"/>
              </a:spcAft>
              <a:buNone/>
            </a:pPr>
            <a:r>
              <a:rPr lang="en" sz="1800">
                <a:latin typeface="Titillium Web ExtraLight"/>
                <a:ea typeface="Titillium Web ExtraLight"/>
                <a:cs typeface="Titillium Web ExtraLight"/>
                <a:sym typeface="Titillium Web ExtraLight"/>
              </a:rPr>
              <a:t>Things We Would Have Liked to Have</a:t>
            </a:r>
            <a:endParaRPr sz="1800"/>
          </a:p>
          <a:p>
            <a:pPr indent="-342900" lvl="0" marL="457200" rtl="0" algn="l">
              <a:spcBef>
                <a:spcPts val="600"/>
              </a:spcBef>
              <a:spcAft>
                <a:spcPts val="0"/>
              </a:spcAft>
              <a:buSzPts val="1800"/>
              <a:buChar char="-"/>
            </a:pPr>
            <a:r>
              <a:rPr lang="en" sz="1800"/>
              <a:t>Specific items purchased</a:t>
            </a:r>
            <a:endParaRPr sz="1800"/>
          </a:p>
          <a:p>
            <a:pPr indent="0" lvl="0" marL="457200" rtl="0" algn="l">
              <a:spcBef>
                <a:spcPts val="600"/>
              </a:spcBef>
              <a:spcAft>
                <a:spcPts val="0"/>
              </a:spcAft>
              <a:buNone/>
            </a:pPr>
            <a:r>
              <a:rPr lang="en" sz="1800">
                <a:latin typeface="Titillium Web ExtraLight"/>
                <a:ea typeface="Titillium Web ExtraLight"/>
                <a:cs typeface="Titillium Web ExtraLight"/>
                <a:sym typeface="Titillium Web ExtraLight"/>
              </a:rPr>
              <a:t>Conclusion</a:t>
            </a:r>
            <a:endParaRPr sz="1800"/>
          </a:p>
          <a:p>
            <a:pPr indent="-342900" lvl="0" marL="457200" rtl="0" algn="l">
              <a:spcBef>
                <a:spcPts val="600"/>
              </a:spcBef>
              <a:spcAft>
                <a:spcPts val="0"/>
              </a:spcAft>
              <a:buSzPts val="1800"/>
              <a:buChar char="-"/>
            </a:pPr>
            <a:r>
              <a:rPr lang="en" sz="1800"/>
              <a:t>Overall, there were many outliers for many states.</a:t>
            </a:r>
            <a:endParaRPr sz="1800"/>
          </a:p>
          <a:p>
            <a:pPr indent="-342900" lvl="0" marL="457200" rtl="0" algn="l">
              <a:spcBef>
                <a:spcPts val="0"/>
              </a:spcBef>
              <a:spcAft>
                <a:spcPts val="0"/>
              </a:spcAft>
              <a:buSzPts val="1800"/>
              <a:buChar char="-"/>
            </a:pPr>
            <a:r>
              <a:rPr lang="en" sz="1800"/>
              <a:t>Some people had suspicious spending patterns, with expenditures of more than 50 std. Dev. away from mean.</a:t>
            </a:r>
            <a:endParaRPr sz="1800"/>
          </a:p>
          <a:p>
            <a:pPr indent="-342900" lvl="0" marL="457200" rtl="0" algn="l">
              <a:spcBef>
                <a:spcPts val="0"/>
              </a:spcBef>
              <a:spcAft>
                <a:spcPts val="0"/>
              </a:spcAft>
              <a:buSzPts val="1800"/>
              <a:buChar char="-"/>
            </a:pPr>
            <a:r>
              <a:rPr lang="en" sz="1800"/>
              <a:t>A lot of the data leads us to believe that there is corruption within the House of Deputies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44"/>
          <p:cNvSpPr txBox="1"/>
          <p:nvPr>
            <p:ph type="ctrTitle"/>
          </p:nvPr>
        </p:nvSpPr>
        <p:spPr>
          <a:xfrm>
            <a:off x="524470" y="1683967"/>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9"/>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Hindrances/Problems in the dataset and how they were resolved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Size</a:t>
            </a:r>
            <a:endParaRPr/>
          </a:p>
        </p:txBody>
      </p:sp>
      <p:pic>
        <p:nvPicPr>
          <p:cNvPr id="873" name="Google Shape;873;p20"/>
          <p:cNvPicPr preferRelativeResize="0"/>
          <p:nvPr/>
        </p:nvPicPr>
        <p:blipFill>
          <a:blip r:embed="rId3">
            <a:alphaModFix/>
          </a:blip>
          <a:stretch>
            <a:fillRect/>
          </a:stretch>
        </p:blipFill>
        <p:spPr>
          <a:xfrm>
            <a:off x="1303800" y="2519625"/>
            <a:ext cx="4648200" cy="1190625"/>
          </a:xfrm>
          <a:prstGeom prst="rect">
            <a:avLst/>
          </a:prstGeom>
          <a:noFill/>
          <a:ln>
            <a:noFill/>
          </a:ln>
        </p:spPr>
      </p:pic>
      <p:pic>
        <p:nvPicPr>
          <p:cNvPr id="874" name="Google Shape;874;p20"/>
          <p:cNvPicPr preferRelativeResize="0"/>
          <p:nvPr/>
        </p:nvPicPr>
        <p:blipFill>
          <a:blip r:embed="rId4">
            <a:alphaModFix/>
          </a:blip>
          <a:stretch>
            <a:fillRect/>
          </a:stretch>
        </p:blipFill>
        <p:spPr>
          <a:xfrm>
            <a:off x="1303800" y="3894500"/>
            <a:ext cx="4426176" cy="839225"/>
          </a:xfrm>
          <a:prstGeom prst="rect">
            <a:avLst/>
          </a:prstGeom>
          <a:noFill/>
          <a:ln>
            <a:noFill/>
          </a:ln>
        </p:spPr>
      </p:pic>
      <p:pic>
        <p:nvPicPr>
          <p:cNvPr id="875" name="Google Shape;875;p20"/>
          <p:cNvPicPr preferRelativeResize="0"/>
          <p:nvPr/>
        </p:nvPicPr>
        <p:blipFill>
          <a:blip r:embed="rId5">
            <a:alphaModFix/>
          </a:blip>
          <a:stretch>
            <a:fillRect/>
          </a:stretch>
        </p:blipFill>
        <p:spPr>
          <a:xfrm>
            <a:off x="1303800" y="1370175"/>
            <a:ext cx="5606000" cy="90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2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Specific Items Purchased</a:t>
            </a:r>
            <a:endParaRPr/>
          </a:p>
        </p:txBody>
      </p:sp>
      <p:sp>
        <p:nvSpPr>
          <p:cNvPr id="881" name="Google Shape;881;p21"/>
          <p:cNvSpPr txBox="1"/>
          <p:nvPr>
            <p:ph idx="1" type="body"/>
          </p:nvPr>
        </p:nvSpPr>
        <p:spPr>
          <a:xfrm>
            <a:off x="1303800" y="2670675"/>
            <a:ext cx="5839200" cy="1860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No description of items beyond category and vendor</a:t>
            </a:r>
            <a:endParaRPr/>
          </a:p>
          <a:p>
            <a:pPr indent="-381000" lvl="0" marL="457200" rtl="0" algn="l">
              <a:spcBef>
                <a:spcPts val="0"/>
              </a:spcBef>
              <a:spcAft>
                <a:spcPts val="0"/>
              </a:spcAft>
              <a:buSzPts val="2400"/>
              <a:buChar char="▫"/>
            </a:pPr>
            <a:r>
              <a:rPr lang="en"/>
              <a:t>Not directly related to finding outliers, rather verifying their legitimacy</a:t>
            </a:r>
            <a:endParaRPr/>
          </a:p>
        </p:txBody>
      </p:sp>
      <p:pic>
        <p:nvPicPr>
          <p:cNvPr id="882" name="Google Shape;882;p21"/>
          <p:cNvPicPr preferRelativeResize="0"/>
          <p:nvPr/>
        </p:nvPicPr>
        <p:blipFill>
          <a:blip r:embed="rId3">
            <a:alphaModFix/>
          </a:blip>
          <a:stretch>
            <a:fillRect/>
          </a:stretch>
        </p:blipFill>
        <p:spPr>
          <a:xfrm>
            <a:off x="1303800" y="1469100"/>
            <a:ext cx="5606000" cy="90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Data</a:t>
            </a:r>
            <a:endParaRPr/>
          </a:p>
        </p:txBody>
      </p:sp>
      <p:sp>
        <p:nvSpPr>
          <p:cNvPr id="888" name="Google Shape;888;p22"/>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Some missing data in fields like date and establishment</a:t>
            </a:r>
            <a:endParaRPr/>
          </a:p>
          <a:p>
            <a:pPr indent="-381000" lvl="0" marL="457200" rtl="0" algn="l">
              <a:spcBef>
                <a:spcPts val="0"/>
              </a:spcBef>
              <a:spcAft>
                <a:spcPts val="0"/>
              </a:spcAft>
              <a:buSzPts val="2400"/>
              <a:buChar char="▫"/>
            </a:pPr>
            <a:r>
              <a:rPr lang="en"/>
              <a:t>Not necessarily important for us since the most relevant fields were all completed</a:t>
            </a:r>
            <a:endParaRPr/>
          </a:p>
          <a:p>
            <a:pPr indent="-381000" lvl="0" marL="457200" rtl="0" algn="l">
              <a:spcBef>
                <a:spcPts val="0"/>
              </a:spcBef>
              <a:spcAft>
                <a:spcPts val="0"/>
              </a:spcAft>
              <a:buSzPts val="2400"/>
              <a:buChar char="▫"/>
            </a:pPr>
            <a:r>
              <a:rPr lang="en"/>
              <a:t>Scrubbed dataset anyways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2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Description of our 4 questions and how we created our 4th question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2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4 Questions</a:t>
            </a:r>
            <a:endParaRPr/>
          </a:p>
        </p:txBody>
      </p:sp>
      <p:sp>
        <p:nvSpPr>
          <p:cNvPr id="899" name="Google Shape;899;p24"/>
          <p:cNvSpPr txBox="1"/>
          <p:nvPr>
            <p:ph idx="1" type="body"/>
          </p:nvPr>
        </p:nvSpPr>
        <p:spPr>
          <a:xfrm>
            <a:off x="1303800" y="1934900"/>
            <a:ext cx="7030500" cy="2541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Font typeface="Maven Pro"/>
              <a:buChar char="-"/>
            </a:pPr>
            <a:r>
              <a:rPr lang="en" sz="1800">
                <a:latin typeface="Maven Pro"/>
                <a:ea typeface="Maven Pro"/>
                <a:cs typeface="Maven Pro"/>
                <a:sym typeface="Maven Pro"/>
              </a:rPr>
              <a:t>What was the money spent on?</a:t>
            </a:r>
            <a:endParaRPr sz="1800">
              <a:latin typeface="Maven Pro"/>
              <a:ea typeface="Maven Pro"/>
              <a:cs typeface="Maven Pro"/>
              <a:sym typeface="Maven Pro"/>
            </a:endParaRPr>
          </a:p>
          <a:p>
            <a:pPr indent="-342900" lvl="0" marL="457200" rtl="0" algn="l">
              <a:lnSpc>
                <a:spcPct val="100000"/>
              </a:lnSpc>
              <a:spcBef>
                <a:spcPts val="0"/>
              </a:spcBef>
              <a:spcAft>
                <a:spcPts val="0"/>
              </a:spcAft>
              <a:buSzPts val="1800"/>
              <a:buFont typeface="Maven Pro"/>
              <a:buChar char="-"/>
            </a:pPr>
            <a:r>
              <a:rPr lang="en" sz="1800">
                <a:latin typeface="Maven Pro"/>
                <a:ea typeface="Maven Pro"/>
                <a:cs typeface="Maven Pro"/>
                <a:sym typeface="Maven Pro"/>
              </a:rPr>
              <a:t>What can be said about some of the outliers in the dataset?</a:t>
            </a:r>
            <a:endParaRPr sz="1800">
              <a:latin typeface="Maven Pro"/>
              <a:ea typeface="Maven Pro"/>
              <a:cs typeface="Maven Pro"/>
              <a:sym typeface="Maven Pro"/>
            </a:endParaRPr>
          </a:p>
          <a:p>
            <a:pPr indent="-342900" lvl="0" marL="457200" rtl="0" algn="l">
              <a:lnSpc>
                <a:spcPct val="100000"/>
              </a:lnSpc>
              <a:spcBef>
                <a:spcPts val="0"/>
              </a:spcBef>
              <a:spcAft>
                <a:spcPts val="0"/>
              </a:spcAft>
              <a:buSzPts val="1800"/>
              <a:buFont typeface="Maven Pro"/>
              <a:buChar char="-"/>
            </a:pPr>
            <a:r>
              <a:rPr lang="en" sz="1800">
                <a:latin typeface="Maven Pro"/>
                <a:ea typeface="Maven Pro"/>
                <a:cs typeface="Maven Pro"/>
                <a:sym typeface="Maven Pro"/>
              </a:rPr>
              <a:t>Is there an area (State) that reflects any sort of suspicious activity?</a:t>
            </a:r>
            <a:endParaRPr sz="1800">
              <a:latin typeface="Maven Pro"/>
              <a:ea typeface="Maven Pro"/>
              <a:cs typeface="Maven Pro"/>
              <a:sym typeface="Maven Pro"/>
            </a:endParaRPr>
          </a:p>
          <a:p>
            <a:pPr indent="-342900" lvl="0" marL="457200" rtl="0" algn="l">
              <a:lnSpc>
                <a:spcPct val="100000"/>
              </a:lnSpc>
              <a:spcBef>
                <a:spcPts val="0"/>
              </a:spcBef>
              <a:spcAft>
                <a:spcPts val="0"/>
              </a:spcAft>
              <a:buSzPts val="1800"/>
              <a:buFont typeface="Maven Pro"/>
              <a:buChar char="-"/>
            </a:pPr>
            <a:r>
              <a:rPr lang="en" sz="1800">
                <a:latin typeface="Maven Pro"/>
                <a:ea typeface="Maven Pro"/>
                <a:cs typeface="Maven Pro"/>
                <a:sym typeface="Maven Pro"/>
              </a:rPr>
              <a:t>Is there a correlation between Political Party and Spending Per Person?</a:t>
            </a:r>
            <a:endParaRPr sz="1800">
              <a:latin typeface="Maven Pro"/>
              <a:ea typeface="Maven Pro"/>
              <a:cs typeface="Maven Pro"/>
              <a:sym typeface="Maven Pro"/>
            </a:endParaRPr>
          </a:p>
          <a:p>
            <a:pPr indent="0" lvl="0" marL="914400" rtl="0" algn="l">
              <a:lnSpc>
                <a:spcPct val="100000"/>
              </a:lnSpc>
              <a:spcBef>
                <a:spcPts val="600"/>
              </a:spcBef>
              <a:spcAft>
                <a:spcPts val="0"/>
              </a:spcAft>
              <a:buNone/>
            </a:pPr>
            <a:r>
              <a:t/>
            </a:r>
            <a:endParaRPr sz="1800">
              <a:latin typeface="Maven Pro"/>
              <a:ea typeface="Maven Pro"/>
              <a:cs typeface="Maven Pro"/>
              <a:sym typeface="Maven Pro"/>
            </a:endParaRPr>
          </a:p>
          <a:p>
            <a:pPr indent="0" lvl="0" marL="0" rtl="0" algn="l">
              <a:lnSpc>
                <a:spcPct val="100000"/>
              </a:lnSpc>
              <a:spcBef>
                <a:spcPts val="600"/>
              </a:spcBef>
              <a:spcAft>
                <a:spcPts val="0"/>
              </a:spcAft>
              <a:buNone/>
            </a:pPr>
            <a:r>
              <a:t/>
            </a:r>
            <a:endParaRPr b="1" sz="28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did we create our 4th question?</a:t>
            </a:r>
            <a:endParaRPr/>
          </a:p>
        </p:txBody>
      </p:sp>
      <p:sp>
        <p:nvSpPr>
          <p:cNvPr id="905" name="Google Shape;905;p2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 were interested in seeing the </a:t>
            </a:r>
            <a:r>
              <a:rPr lang="en"/>
              <a:t>correlation</a:t>
            </a:r>
            <a:r>
              <a:rPr lang="en"/>
              <a:t> between political parties and spending</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One person could have driven spending up so we used the average spending per person to see if this was a common trend in particular parties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