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Dosis"/>
      <p:regular r:id="rId38"/>
      <p:bold r:id="rId39"/>
    </p:embeddedFont>
    <p:embeddedFont>
      <p:font typeface="Hind"/>
      <p:regular r:id="rId40"/>
      <p:bold r:id="rId41"/>
    </p:embeddedFont>
    <p:embeddedFont>
      <p:font typeface="Titillium Web"/>
      <p:regular r:id="rId42"/>
      <p:bold r:id="rId43"/>
      <p:italic r:id="rId44"/>
      <p:boldItalic r:id="rId45"/>
    </p:embeddedFont>
    <p:embeddedFont>
      <p:font typeface="Titillium Web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ind-regular.fntdata"/><Relationship Id="rId42" Type="http://schemas.openxmlformats.org/officeDocument/2006/relationships/font" Target="fonts/TitilliumWeb-regular.fntdata"/><Relationship Id="rId41" Type="http://schemas.openxmlformats.org/officeDocument/2006/relationships/font" Target="fonts/Hind-bold.fntdata"/><Relationship Id="rId44" Type="http://schemas.openxmlformats.org/officeDocument/2006/relationships/font" Target="fonts/TitilliumWeb-italic.fntdata"/><Relationship Id="rId43" Type="http://schemas.openxmlformats.org/officeDocument/2006/relationships/font" Target="fonts/TitilliumWeb-bold.fntdata"/><Relationship Id="rId46" Type="http://schemas.openxmlformats.org/officeDocument/2006/relationships/font" Target="fonts/TitilliumWebLight-regular.fntdata"/><Relationship Id="rId45" Type="http://schemas.openxmlformats.org/officeDocument/2006/relationships/font" Target="fonts/TitilliumWeb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TitilliumWebLight-italic.fntdata"/><Relationship Id="rId47" Type="http://schemas.openxmlformats.org/officeDocument/2006/relationships/font" Target="fonts/TitilliumWebLight-bold.fntdata"/><Relationship Id="rId49" Type="http://schemas.openxmlformats.org/officeDocument/2006/relationships/font" Target="fonts/TitilliumWeb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Dosis-bold.fntdata"/><Relationship Id="rId38" Type="http://schemas.openxmlformats.org/officeDocument/2006/relationships/font" Target="fonts/Dosis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https://plot.ly/~smoorjani/0/#/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c7af7a46b_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c7af7a46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c4aeb128c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c4aeb12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https://stats.stackexchange.com/questions/5960/how-to-identify-a-bimodal-distribution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c7af7a46b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c7af7a4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af627e22e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af627e22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c6fdee894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c6fdee89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d5bbc040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d5bbc04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d6872668d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d687266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af627e22e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af627e22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af627e22e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af627e22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af627e22e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af627e22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c4aeb128c_1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c4aeb128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af627e22e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af627e22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af627e22e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af627e22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af627e22e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af627e22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c7af7a46b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c7af7a4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c7af7a46b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c7af7a46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c7af7a46b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c7af7a46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d6872668d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d6872668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d6872668d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d6872668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af627e22e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af627e22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d6872668d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d6872668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21ec977dd72e685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21ec977dd72e68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c7af7a46b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4c7af7a46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d6872668d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d6872668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d6872668d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d6872668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c6fdee894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c6fdee8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Titillium Web Light"/>
              <a:buChar char="-"/>
            </a:pPr>
            <a:r>
              <a:rPr b="1"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Different areas have different makeups (urban v. rural). Does this contribute to crime rates?</a:t>
            </a:r>
            <a:endParaRPr b="1"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-  Hypothesize that nightime </a:t>
            </a:r>
            <a:endParaRPr b="1"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c4aeb128c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c4aeb128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">
  <p:cSld name="BLANK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flipH="1" rot="-5400000">
            <a:off x="-358955" y="3663588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7" name="Google Shape;67;p6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4" name="Google Shape;84;p7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5" name="Google Shape;85;p7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mall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lot.ly/~smoorjani/0/#/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4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in Los Angeles</a:t>
            </a:r>
            <a:endParaRPr/>
          </a:p>
        </p:txBody>
      </p:sp>
      <p:sp>
        <p:nvSpPr>
          <p:cNvPr id="197" name="Google Shape;197;p15"/>
          <p:cNvSpPr txBox="1"/>
          <p:nvPr/>
        </p:nvSpPr>
        <p:spPr>
          <a:xfrm>
            <a:off x="2774675" y="3325775"/>
            <a:ext cx="3704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rPr>
              <a:t>Samraj Moorjani and Revanth Bobba</a:t>
            </a:r>
            <a:endParaRPr sz="1800">
              <a:solidFill>
                <a:schemeClr val="lt2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0" name="Google Shape;260;p24"/>
          <p:cNvSpPr txBox="1"/>
          <p:nvPr>
            <p:ph idx="1" type="body"/>
          </p:nvPr>
        </p:nvSpPr>
        <p:spPr>
          <a:xfrm>
            <a:off x="4789000" y="2240400"/>
            <a:ext cx="29199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https://plot.ly/~smoorjani/0/#/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1" name="Google Shape;2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225" y="598763"/>
            <a:ext cx="3187625" cy="39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ctrTitle"/>
          </p:nvPr>
        </p:nvSpPr>
        <p:spPr>
          <a:xfrm>
            <a:off x="2647950" y="2726558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Are certain crimes more frequently committed at certain times of the day?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663" y="688475"/>
            <a:ext cx="5649825" cy="37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/>
          <p:nvPr>
            <p:ph type="title"/>
          </p:nvPr>
        </p:nvSpPr>
        <p:spPr>
          <a:xfrm>
            <a:off x="718300" y="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System</a:t>
            </a:r>
            <a:endParaRPr/>
          </a:p>
        </p:txBody>
      </p:sp>
      <p:sp>
        <p:nvSpPr>
          <p:cNvPr id="278" name="Google Shape;278;p27"/>
          <p:cNvSpPr txBox="1"/>
          <p:nvPr>
            <p:ph idx="1" type="body"/>
          </p:nvPr>
        </p:nvSpPr>
        <p:spPr>
          <a:xfrm>
            <a:off x="718300" y="788625"/>
            <a:ext cx="6761100" cy="3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tillium Web Light"/>
              <a:buChar char="›"/>
            </a:pPr>
            <a:r>
              <a:rPr lang="en">
                <a:solidFill>
                  <a:srgbClr val="FFFFFF"/>
                </a:solidFill>
              </a:rPr>
              <a:t>Use curve fit to determine curve of graph</a:t>
            </a:r>
            <a:endParaRPr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>
                <a:solidFill>
                  <a:srgbClr val="FFFFFF"/>
                </a:solidFill>
              </a:rPr>
              <a:t>Compare to an ideal curve for certain time of day (e.g. Night time would be a bimodal curve)</a:t>
            </a:r>
            <a:endParaRPr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>
                <a:solidFill>
                  <a:srgbClr val="FFFFFF"/>
                </a:solidFill>
              </a:rPr>
              <a:t>Score based on differences between the two curves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>
                <a:solidFill>
                  <a:srgbClr val="FFFFFF"/>
                </a:solidFill>
              </a:rPr>
              <a:t>Note: Most values that are equal to 100.0 only have one occurrence. There are a good deal of crimes which only have a few occurrences.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" name="Google Shape;279;p2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718300" y="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System</a:t>
            </a:r>
            <a:endParaRPr/>
          </a:p>
        </p:txBody>
      </p:sp>
      <p:sp>
        <p:nvSpPr>
          <p:cNvPr id="285" name="Google Shape;285;p28"/>
          <p:cNvSpPr txBox="1"/>
          <p:nvPr>
            <p:ph idx="1" type="body"/>
          </p:nvPr>
        </p:nvSpPr>
        <p:spPr>
          <a:xfrm>
            <a:off x="718300" y="788625"/>
            <a:ext cx="6761100" cy="3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>
                <a:solidFill>
                  <a:srgbClr val="FFFFFF"/>
                </a:solidFill>
              </a:rPr>
              <a:t>Scoring based on a scale of 1-100</a:t>
            </a:r>
            <a:endParaRPr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/>
              <a:t>0</a:t>
            </a:r>
            <a:r>
              <a:rPr lang="en">
                <a:solidFill>
                  <a:srgbClr val="FFFFFF"/>
                </a:solidFill>
              </a:rPr>
              <a:t> is most equal in </a:t>
            </a:r>
            <a:r>
              <a:rPr lang="en">
                <a:solidFill>
                  <a:srgbClr val="FFFFFF"/>
                </a:solidFill>
              </a:rPr>
              <a:t>occurrences</a:t>
            </a:r>
            <a:r>
              <a:rPr lang="en">
                <a:solidFill>
                  <a:srgbClr val="FFFFFF"/>
                </a:solidFill>
              </a:rPr>
              <a:t> throughout the day</a:t>
            </a:r>
            <a:endParaRPr>
              <a:solidFill>
                <a:srgbClr val="FFFFFF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>
                <a:solidFill>
                  <a:srgbClr val="FFFFFF"/>
                </a:solidFill>
              </a:rPr>
              <a:t>i.e. 25.0%,25.0%,25.0%,25.0%</a:t>
            </a:r>
            <a:endParaRPr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>
                <a:solidFill>
                  <a:srgbClr val="FFFFFF"/>
                </a:solidFill>
              </a:rPr>
              <a:t>100 is least equal in </a:t>
            </a:r>
            <a:r>
              <a:rPr lang="en">
                <a:solidFill>
                  <a:srgbClr val="FFFFFF"/>
                </a:solidFill>
              </a:rPr>
              <a:t>occurrences</a:t>
            </a:r>
            <a:r>
              <a:rPr lang="en">
                <a:solidFill>
                  <a:srgbClr val="FFFFFF"/>
                </a:solidFill>
              </a:rPr>
              <a:t> throughout the day</a:t>
            </a:r>
            <a:endParaRPr>
              <a:solidFill>
                <a:srgbClr val="FFFFFF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>
                <a:solidFill>
                  <a:srgbClr val="FFFFFF"/>
                </a:solidFill>
              </a:rPr>
              <a:t>i.e</a:t>
            </a:r>
            <a:r>
              <a:rPr lang="en">
                <a:solidFill>
                  <a:srgbClr val="FFFFFF"/>
                </a:solidFill>
              </a:rPr>
              <a:t>. 100.0%,0.0%,0.0%,0.0%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>
                <a:solidFill>
                  <a:srgbClr val="FFFFFF"/>
                </a:solidFill>
              </a:rPr>
              <a:t>Note that percentages are organized by:</a:t>
            </a:r>
            <a:endParaRPr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>
                <a:solidFill>
                  <a:srgbClr val="FFFFFF"/>
                </a:solidFill>
              </a:rPr>
              <a:t>Morning (6am to 12pm) , Afternoon (12pm to 5pm), Evening (5pm to 9pm), Night (9pm to 6am)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6" name="Google Shape;286;p2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92" name="Google Shape;2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52400"/>
            <a:ext cx="2850825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0025" y="152400"/>
            <a:ext cx="297066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99" name="Google Shape;2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525" y="152400"/>
            <a:ext cx="295107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875" y="152400"/>
            <a:ext cx="354752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>
            <p:ph type="title"/>
          </p:nvPr>
        </p:nvSpPr>
        <p:spPr>
          <a:xfrm>
            <a:off x="321550" y="2128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Shoplifting - Petty Theft (Under $950)</a:t>
            </a:r>
            <a:endParaRPr/>
          </a:p>
        </p:txBody>
      </p:sp>
      <p:sp>
        <p:nvSpPr>
          <p:cNvPr id="306" name="Google Shape;306;p31"/>
          <p:cNvSpPr txBox="1"/>
          <p:nvPr>
            <p:ph idx="1" type="body"/>
          </p:nvPr>
        </p:nvSpPr>
        <p:spPr>
          <a:xfrm>
            <a:off x="5662875" y="1169950"/>
            <a:ext cx="19188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Time Dist.</a:t>
            </a:r>
            <a:r>
              <a:rPr lang="en" sz="1800"/>
              <a:t> Score: 77.62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44.2% occurred in the afternoon and 32.2% in the evening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08" name="Google Shape;3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25" y="1222600"/>
            <a:ext cx="4755975" cy="31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type="title"/>
          </p:nvPr>
        </p:nvSpPr>
        <p:spPr>
          <a:xfrm>
            <a:off x="321550" y="2128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Lewd Conduct</a:t>
            </a:r>
            <a:endParaRPr/>
          </a:p>
        </p:txBody>
      </p:sp>
      <p:sp>
        <p:nvSpPr>
          <p:cNvPr id="314" name="Google Shape;314;p32"/>
          <p:cNvSpPr txBox="1"/>
          <p:nvPr>
            <p:ph idx="1" type="body"/>
          </p:nvPr>
        </p:nvSpPr>
        <p:spPr>
          <a:xfrm>
            <a:off x="5427550" y="1191600"/>
            <a:ext cx="27093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Time Dist. Score: 27.63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Morning: 28.72%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Afternoon: 32.33%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Evening: 22.86%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Night: 16.09%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" name="Google Shape;315;p3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16" name="Google Shape;3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22600"/>
            <a:ext cx="4718749" cy="3145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/>
          <p:nvPr>
            <p:ph type="title"/>
          </p:nvPr>
        </p:nvSpPr>
        <p:spPr>
          <a:xfrm>
            <a:off x="321550" y="2128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Stalking</a:t>
            </a:r>
            <a:endParaRPr/>
          </a:p>
        </p:txBody>
      </p:sp>
      <p:sp>
        <p:nvSpPr>
          <p:cNvPr id="322" name="Google Shape;322;p33"/>
          <p:cNvSpPr txBox="1"/>
          <p:nvPr>
            <p:ph idx="1" type="body"/>
          </p:nvPr>
        </p:nvSpPr>
        <p:spPr>
          <a:xfrm>
            <a:off x="5458650" y="1121000"/>
            <a:ext cx="24744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Time Dist. Score: 36.13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Morning: 36.28%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Afternoon: 19.73%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Evening: 19.32%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Night: 24.66%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" name="Google Shape;323;p3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24" name="Google Shape;3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21000"/>
            <a:ext cx="4934299" cy="32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718300" y="1796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Our Dataset</a:t>
            </a:r>
            <a:endParaRPr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718300" y="1164325"/>
            <a:ext cx="67611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tillium Web"/>
              <a:buChar char="›"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is from 2010-2017 Los Angeles Police Department Census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tillium Web"/>
              <a:buChar char="›"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Each row represents a crime and there are 26 attributes of each crime.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tillium Web"/>
              <a:buChar char="›"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Includes Crime code, Address, Crime name, location (latitude/longitude), Demographics, etc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tillium Web"/>
              <a:buChar char="›"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Took out crimes relating to death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4" name="Google Shape;204;p1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>
            <p:ph type="ctrTitle"/>
          </p:nvPr>
        </p:nvSpPr>
        <p:spPr>
          <a:xfrm>
            <a:off x="2647950" y="2675854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Is there a correlation between certain crimes and the demographics of victims (age and sex)?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 txBox="1"/>
          <p:nvPr>
            <p:ph type="title"/>
          </p:nvPr>
        </p:nvSpPr>
        <p:spPr>
          <a:xfrm>
            <a:off x="718300" y="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System</a:t>
            </a:r>
            <a:endParaRPr/>
          </a:p>
        </p:txBody>
      </p:sp>
      <p:sp>
        <p:nvSpPr>
          <p:cNvPr id="335" name="Google Shape;335;p35"/>
          <p:cNvSpPr txBox="1"/>
          <p:nvPr>
            <p:ph idx="1" type="body"/>
          </p:nvPr>
        </p:nvSpPr>
        <p:spPr>
          <a:xfrm>
            <a:off x="718300" y="788625"/>
            <a:ext cx="6761100" cy="3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Scoring based on a scale of 1-100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0 is most equal in percentages of ages affected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100 is least equal in </a:t>
            </a:r>
            <a:r>
              <a:rPr lang="en"/>
              <a:t>percentages of ages affected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Note: results will be slightly inflated since most children and senior citizens are not as affected by crimes</a:t>
            </a:r>
            <a:endParaRPr/>
          </a:p>
        </p:txBody>
      </p:sp>
      <p:sp>
        <p:nvSpPr>
          <p:cNvPr id="336" name="Google Shape;336;p3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42" name="Google Shape;3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2400"/>
            <a:ext cx="295107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275" y="152400"/>
            <a:ext cx="354752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49" name="Google Shape;3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52400"/>
            <a:ext cx="2850825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0025" y="152400"/>
            <a:ext cx="297066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718300" y="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System for Gender</a:t>
            </a:r>
            <a:endParaRPr/>
          </a:p>
        </p:txBody>
      </p:sp>
      <p:sp>
        <p:nvSpPr>
          <p:cNvPr id="356" name="Google Shape;356;p38"/>
          <p:cNvSpPr txBox="1"/>
          <p:nvPr>
            <p:ph idx="1" type="body"/>
          </p:nvPr>
        </p:nvSpPr>
        <p:spPr>
          <a:xfrm>
            <a:off x="718300" y="788625"/>
            <a:ext cx="6761100" cy="3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Scoring based on a scale of 1-100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0 is most equal in percentages of genders affected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100 is least equal in percentages of </a:t>
            </a:r>
            <a:r>
              <a:rPr lang="en"/>
              <a:t>genders </a:t>
            </a:r>
            <a:r>
              <a:rPr lang="en"/>
              <a:t>affected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Found using average difference between each gender’s percent</a:t>
            </a:r>
            <a:endParaRPr/>
          </a:p>
        </p:txBody>
      </p:sp>
      <p:sp>
        <p:nvSpPr>
          <p:cNvPr id="357" name="Google Shape;357;p3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63" name="Google Shape;3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2400"/>
            <a:ext cx="295107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275" y="152400"/>
            <a:ext cx="354752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70" name="Google Shape;3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52400"/>
            <a:ext cx="2850825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0025" y="152400"/>
            <a:ext cx="297066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/>
          <p:nvPr>
            <p:ph type="title"/>
          </p:nvPr>
        </p:nvSpPr>
        <p:spPr>
          <a:xfrm>
            <a:off x="321550" y="2128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Attempted Rape</a:t>
            </a:r>
            <a:endParaRPr/>
          </a:p>
        </p:txBody>
      </p:sp>
      <p:sp>
        <p:nvSpPr>
          <p:cNvPr id="377" name="Google Shape;377;p41"/>
          <p:cNvSpPr txBox="1"/>
          <p:nvPr>
            <p:ph idx="1" type="body"/>
          </p:nvPr>
        </p:nvSpPr>
        <p:spPr>
          <a:xfrm>
            <a:off x="4588025" y="1185325"/>
            <a:ext cx="28914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Age Score: 80.74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Gender Score: 98.45 </a:t>
            </a:r>
            <a:endParaRPr/>
          </a:p>
        </p:txBody>
      </p:sp>
      <p:sp>
        <p:nvSpPr>
          <p:cNvPr id="378" name="Google Shape;378;p4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79" name="Google Shape;3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145" y="3661550"/>
            <a:ext cx="3570425" cy="70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450" y="1222600"/>
            <a:ext cx="3429825" cy="22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/>
          <p:nvPr>
            <p:ph type="title"/>
          </p:nvPr>
        </p:nvSpPr>
        <p:spPr>
          <a:xfrm>
            <a:off x="220550" y="1550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Attempted Purse Snatching</a:t>
            </a:r>
            <a:endParaRPr/>
          </a:p>
        </p:txBody>
      </p:sp>
      <p:sp>
        <p:nvSpPr>
          <p:cNvPr id="386" name="Google Shape;386;p42"/>
          <p:cNvSpPr txBox="1"/>
          <p:nvPr>
            <p:ph idx="1" type="body"/>
          </p:nvPr>
        </p:nvSpPr>
        <p:spPr>
          <a:xfrm>
            <a:off x="4645750" y="1082075"/>
            <a:ext cx="2833800" cy="3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Age Score: 55.00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Gender Score: 95.00</a:t>
            </a:r>
            <a:endParaRPr/>
          </a:p>
        </p:txBody>
      </p:sp>
      <p:sp>
        <p:nvSpPr>
          <p:cNvPr id="387" name="Google Shape;387;p4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164850"/>
            <a:ext cx="3624600" cy="2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649" y="3733650"/>
            <a:ext cx="3340101" cy="5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"/>
          <p:cNvSpPr txBox="1"/>
          <p:nvPr>
            <p:ph type="title"/>
          </p:nvPr>
        </p:nvSpPr>
        <p:spPr>
          <a:xfrm>
            <a:off x="220550" y="1550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Burglary from Vehicle</a:t>
            </a:r>
            <a:endParaRPr/>
          </a:p>
        </p:txBody>
      </p:sp>
      <p:sp>
        <p:nvSpPr>
          <p:cNvPr id="395" name="Google Shape;395;p43"/>
          <p:cNvSpPr txBox="1"/>
          <p:nvPr>
            <p:ph idx="1" type="body"/>
          </p:nvPr>
        </p:nvSpPr>
        <p:spPr>
          <a:xfrm>
            <a:off x="4732300" y="1082075"/>
            <a:ext cx="2747400" cy="3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Age Score: 62.27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Gender Score: 9.72</a:t>
            </a:r>
            <a:endParaRPr/>
          </a:p>
        </p:txBody>
      </p:sp>
      <p:sp>
        <p:nvSpPr>
          <p:cNvPr id="396" name="Google Shape;396;p4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97" name="Google Shape;3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50" y="3817413"/>
            <a:ext cx="3666425" cy="66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75" y="1082075"/>
            <a:ext cx="3886500" cy="25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ctrTitle"/>
          </p:nvPr>
        </p:nvSpPr>
        <p:spPr>
          <a:xfrm>
            <a:off x="1802100" y="1515750"/>
            <a:ext cx="5539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Hindrances</a:t>
            </a:r>
            <a:r>
              <a:rPr lang="en"/>
              <a:t>/Problems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09" name="Google Shape;409;p45"/>
          <p:cNvSpPr txBox="1"/>
          <p:nvPr>
            <p:ph type="title"/>
          </p:nvPr>
        </p:nvSpPr>
        <p:spPr>
          <a:xfrm>
            <a:off x="1191450" y="542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wished we had</a:t>
            </a:r>
            <a:endParaRPr/>
          </a:p>
        </p:txBody>
      </p:sp>
      <p:sp>
        <p:nvSpPr>
          <p:cNvPr id="410" name="Google Shape;410;p45"/>
          <p:cNvSpPr txBox="1"/>
          <p:nvPr>
            <p:ph idx="1" type="body"/>
          </p:nvPr>
        </p:nvSpPr>
        <p:spPr>
          <a:xfrm>
            <a:off x="689350" y="1134600"/>
            <a:ext cx="6185700" cy="3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›"/>
            </a:pPr>
            <a:r>
              <a:rPr lang="en" sz="1800">
                <a:solidFill>
                  <a:srgbClr val="FFFFFF"/>
                </a:solidFill>
              </a:rPr>
              <a:t>Information about the offenders as opposed to just the victims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›"/>
            </a:pPr>
            <a:r>
              <a:rPr lang="en" sz="1800">
                <a:solidFill>
                  <a:srgbClr val="FFFFFF"/>
                </a:solidFill>
              </a:rPr>
              <a:t>Population of each area (numbers weren’t very accurate online) to better gauge the rate of crime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›"/>
            </a:pPr>
            <a:r>
              <a:rPr lang="en" sz="1800">
                <a:solidFill>
                  <a:srgbClr val="FFFFFF"/>
                </a:solidFill>
              </a:rPr>
              <a:t>Complete demographics (e.g. ethnicity, income, etc)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16" name="Google Shape;416;p46"/>
          <p:cNvSpPr txBox="1"/>
          <p:nvPr>
            <p:ph type="title"/>
          </p:nvPr>
        </p:nvSpPr>
        <p:spPr>
          <a:xfrm>
            <a:off x="1191450" y="542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17" name="Google Shape;417;p46"/>
          <p:cNvSpPr txBox="1"/>
          <p:nvPr>
            <p:ph idx="1" type="body"/>
          </p:nvPr>
        </p:nvSpPr>
        <p:spPr>
          <a:xfrm>
            <a:off x="689350" y="1134600"/>
            <a:ext cx="6185700" cy="3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›"/>
            </a:pPr>
            <a:r>
              <a:rPr lang="en" sz="1800">
                <a:solidFill>
                  <a:srgbClr val="FFFFFF"/>
                </a:solidFill>
              </a:rPr>
              <a:t>Crime was distributed fairly evenly among the different areas in Los Angeles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›"/>
            </a:pPr>
            <a:r>
              <a:rPr lang="en" sz="1800">
                <a:solidFill>
                  <a:srgbClr val="FFFFFF"/>
                </a:solidFill>
              </a:rPr>
              <a:t>There were certain crimes like shoplifting and bunco attempts which were more common in certain parts of the day while others were evenly spread out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›"/>
            </a:pPr>
            <a:r>
              <a:rPr lang="en" sz="1800">
                <a:solidFill>
                  <a:srgbClr val="FFFFFF"/>
                </a:solidFill>
              </a:rPr>
              <a:t>The same goes for the age aspect, with some like pimping being more common in certain age groups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›"/>
            </a:pPr>
            <a:r>
              <a:rPr lang="en" sz="1800">
                <a:solidFill>
                  <a:srgbClr val="FFFFFF"/>
                </a:solidFill>
              </a:rPr>
              <a:t>Some crimes have a strong correlation with gender</a:t>
            </a:r>
            <a:endParaRPr sz="18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4294967295" type="ctrTitle"/>
          </p:nvPr>
        </p:nvSpPr>
        <p:spPr>
          <a:xfrm>
            <a:off x="2306200" y="1883650"/>
            <a:ext cx="6261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</a:t>
            </a:r>
            <a:r>
              <a:rPr lang="en" sz="6000">
                <a:solidFill>
                  <a:srgbClr val="FFFFFF"/>
                </a:solidFill>
              </a:rPr>
              <a:t> for Watching!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423" name="Google Shape;423;p4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of Dataset</a:t>
            </a:r>
            <a:endParaRPr/>
          </a:p>
        </p:txBody>
      </p:sp>
      <p:sp>
        <p:nvSpPr>
          <p:cNvPr id="215" name="Google Shape;215;p1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16" name="Google Shape;2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297" y="3162450"/>
            <a:ext cx="5275074" cy="14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779575" y="1596775"/>
            <a:ext cx="6185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›"/>
            </a:pPr>
            <a:r>
              <a:rPr lang="en" sz="1800">
                <a:solidFill>
                  <a:srgbClr val="FFFFFF"/>
                </a:solidFill>
              </a:rPr>
              <a:t>1.75 million rows and 26 columns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›"/>
            </a:pPr>
            <a:r>
              <a:rPr lang="en" sz="1800">
                <a:solidFill>
                  <a:srgbClr val="FFFFFF"/>
                </a:solidFill>
              </a:rPr>
              <a:t>Removed many columns (MO code, status code, premise code, etc)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372050" y="2055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Graphing Data</a:t>
            </a:r>
            <a:endParaRPr/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372050" y="96887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High number of distinct crimes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Long crime names in certain cases</a:t>
            </a:r>
            <a:endParaRPr/>
          </a:p>
        </p:txBody>
      </p:sp>
      <p:sp>
        <p:nvSpPr>
          <p:cNvPr id="224" name="Google Shape;224;p1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25" name="Google Shape;2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275" y="1988300"/>
            <a:ext cx="5246638" cy="29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263825" y="1983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Inaccurate Data</a:t>
            </a:r>
            <a:endParaRPr/>
          </a:p>
        </p:txBody>
      </p:sp>
      <p:sp>
        <p:nvSpPr>
          <p:cNvPr id="231" name="Google Shape;231;p20"/>
          <p:cNvSpPr txBox="1"/>
          <p:nvPr>
            <p:ph idx="1" type="body"/>
          </p:nvPr>
        </p:nvSpPr>
        <p:spPr>
          <a:xfrm>
            <a:off x="335975" y="1081500"/>
            <a:ext cx="6761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Is there a default data entry?</a:t>
            </a:r>
            <a:endParaRPr/>
          </a:p>
        </p:txBody>
      </p:sp>
      <p:sp>
        <p:nvSpPr>
          <p:cNvPr id="232" name="Google Shape;232;p2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33" name="Google Shape;2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25" y="1841750"/>
            <a:ext cx="2544675" cy="16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0100" y="1841750"/>
            <a:ext cx="2550199" cy="1700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3499" y="1862700"/>
            <a:ext cx="2550202" cy="17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/>
          <p:nvPr>
            <p:ph type="ctrTitle"/>
          </p:nvPr>
        </p:nvSpPr>
        <p:spPr>
          <a:xfrm>
            <a:off x="630575" y="1314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3 Questions</a:t>
            </a:r>
            <a:endParaRPr/>
          </a:p>
        </p:txBody>
      </p:sp>
      <p:sp>
        <p:nvSpPr>
          <p:cNvPr id="241" name="Google Shape;241;p21"/>
          <p:cNvSpPr txBox="1"/>
          <p:nvPr>
            <p:ph idx="1" type="subTitle"/>
          </p:nvPr>
        </p:nvSpPr>
        <p:spPr>
          <a:xfrm>
            <a:off x="2178600" y="1444475"/>
            <a:ext cx="4450800" cy="3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" sz="1800">
                <a:solidFill>
                  <a:srgbClr val="FFFFFF"/>
                </a:solidFill>
              </a:rPr>
              <a:t>Question 1: Which areas in LA see more crime?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" sz="1800">
                <a:solidFill>
                  <a:srgbClr val="FFFFFF"/>
                </a:solidFill>
              </a:rPr>
              <a:t>Question 2: </a:t>
            </a:r>
            <a:r>
              <a:rPr lang="en" sz="1800">
                <a:solidFill>
                  <a:srgbClr val="FFFFFF"/>
                </a:solidFill>
              </a:rPr>
              <a:t>Are certain crimes more frequently committed at certain times of the day?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" sz="1800">
                <a:solidFill>
                  <a:srgbClr val="FFFFFF"/>
                </a:solidFill>
              </a:rPr>
              <a:t>Question 3: </a:t>
            </a:r>
            <a:r>
              <a:rPr lang="en" sz="1800">
                <a:solidFill>
                  <a:srgbClr val="FFFFFF"/>
                </a:solidFill>
              </a:rPr>
              <a:t>Is there a correlation between certain crimes and the demographics of victims (age and sex)?</a:t>
            </a:r>
            <a:endParaRPr sz="1800">
              <a:solidFill>
                <a:srgbClr val="FFFFFF"/>
              </a:solidFill>
            </a:endParaRPr>
          </a:p>
          <a:p>
            <a:pPr indent="-2286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type="ctrTitle"/>
          </p:nvPr>
        </p:nvSpPr>
        <p:spPr>
          <a:xfrm>
            <a:off x="2647950" y="1991846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</a:t>
            </a:r>
            <a:r>
              <a:rPr lang="en"/>
              <a:t>Which areas in Los Angeles see the most crime?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-66700" y="104700"/>
            <a:ext cx="3015900" cy="22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Crimes were somewhat </a:t>
            </a:r>
            <a:r>
              <a:rPr lang="en" sz="1800"/>
              <a:t>uniformly</a:t>
            </a:r>
            <a:r>
              <a:rPr lang="en" sz="1800"/>
              <a:t> distributed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Most - 77th Street (110605)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Least - Hollenbeck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(57592)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Mean of 75443.62 crimes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" name="Google Shape;252;p2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‹#›</a:t>
            </a:fld>
            <a:endParaRPr sz="11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53" name="Google Shape;2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771" y="2046700"/>
            <a:ext cx="3810880" cy="28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5150" y="475125"/>
            <a:ext cx="1255650" cy="4062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