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7" r:id="rId3"/>
    <p:sldId id="268" r:id="rId4"/>
    <p:sldId id="269" r:id="rId5"/>
    <p:sldId id="270" r:id="rId6"/>
    <p:sldId id="271" r:id="rId7"/>
    <p:sldId id="273" r:id="rId8"/>
    <p:sldId id="27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h goud" userId="6f872e1be887c89e" providerId="LiveId" clId="{50A0544C-D1A2-4ADA-9F95-15899A32E58F}"/>
    <pc:docChg chg="custSel modSld">
      <pc:chgData name="Revanth goud" userId="6f872e1be887c89e" providerId="LiveId" clId="{50A0544C-D1A2-4ADA-9F95-15899A32E58F}" dt="2023-09-21T14:58:05.496" v="16" actId="20577"/>
      <pc:docMkLst>
        <pc:docMk/>
      </pc:docMkLst>
      <pc:sldChg chg="modSp mod">
        <pc:chgData name="Revanth goud" userId="6f872e1be887c89e" providerId="LiveId" clId="{50A0544C-D1A2-4ADA-9F95-15899A32E58F}" dt="2023-09-21T14:58:05.496" v="16" actId="20577"/>
        <pc:sldMkLst>
          <pc:docMk/>
          <pc:sldMk cId="0" sldId="270"/>
        </pc:sldMkLst>
        <pc:spChg chg="mod">
          <ac:chgData name="Revanth goud" userId="6f872e1be887c89e" providerId="LiveId" clId="{50A0544C-D1A2-4ADA-9F95-15899A32E58F}" dt="2023-09-21T14:58:05.496" v="16" actId="20577"/>
          <ac:spMkLst>
            <pc:docMk/>
            <pc:sldMk cId="0" sldId="27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C6B4A9-1611-4792-9094-5F34BCA07E0B}" type="datetimeFigureOut">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2A54C80-263E-416B-A8E0-580EDEADCBDC}" type="datetimeFigureOut">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2A54C80-263E-416B-A8E0-580EDEADCBDC}" type="datetimeFigureOut">
              <a:rPr lang="en-US" smtClean="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t>9/21/2023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2661" y="4666805"/>
            <a:ext cx="4774353"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Batch Members</a:t>
            </a:r>
          </a:p>
          <a:p>
            <a:r>
              <a:rPr lang="en-US" sz="2000" dirty="0">
                <a:latin typeface="Times New Roman" panose="02020603050405020304" pitchFamily="18" charset="0"/>
                <a:cs typeface="Times New Roman" panose="02020603050405020304" pitchFamily="18" charset="0"/>
              </a:rPr>
              <a:t>1.B.Manushree          - 207Z1A0417</a:t>
            </a:r>
          </a:p>
          <a:p>
            <a:r>
              <a:rPr lang="en-US" sz="2000" dirty="0">
                <a:latin typeface="Times New Roman" panose="02020603050405020304" pitchFamily="18" charset="0"/>
                <a:cs typeface="Times New Roman" panose="02020603050405020304" pitchFamily="18" charset="0"/>
              </a:rPr>
              <a:t>2.E.Revanth Goud     - 207Z1A0446</a:t>
            </a:r>
          </a:p>
          <a:p>
            <a:r>
              <a:rPr lang="en-US" sz="2000" dirty="0">
                <a:latin typeface="Times New Roman" panose="02020603050405020304" pitchFamily="18" charset="0"/>
                <a:cs typeface="Times New Roman" panose="02020603050405020304" pitchFamily="18" charset="0"/>
              </a:rPr>
              <a:t>3.D.Mani Kumar       - 207Z1A0436</a:t>
            </a:r>
          </a:p>
        </p:txBody>
      </p:sp>
      <p:sp>
        <p:nvSpPr>
          <p:cNvPr id="4" name="TextBox 3"/>
          <p:cNvSpPr txBox="1"/>
          <p:nvPr/>
        </p:nvSpPr>
        <p:spPr>
          <a:xfrm>
            <a:off x="7982947" y="4886456"/>
            <a:ext cx="2925801" cy="1200329"/>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Under the guidance of</a:t>
            </a:r>
          </a:p>
          <a:p>
            <a:r>
              <a:rPr lang="en-US" sz="2400" dirty="0">
                <a:latin typeface="Times New Roman" panose="02020603050405020304" pitchFamily="18" charset="0"/>
                <a:cs typeface="Times New Roman" panose="02020603050405020304" pitchFamily="18" charset="0"/>
              </a:rPr>
              <a:t>Mr. Ravi Bolimera,</a:t>
            </a:r>
          </a:p>
          <a:p>
            <a:r>
              <a:rPr lang="en-US" sz="2400" dirty="0">
                <a:latin typeface="Times New Roman" panose="02020603050405020304" pitchFamily="18" charset="0"/>
                <a:cs typeface="Times New Roman" panose="02020603050405020304" pitchFamily="18" charset="0"/>
              </a:rPr>
              <a:t>Assistant Professor</a:t>
            </a:r>
          </a:p>
        </p:txBody>
      </p:sp>
      <p:pic>
        <p:nvPicPr>
          <p:cNvPr id="5" name="Picture 4"/>
          <p:cNvPicPr>
            <a:picLocks noChangeAspect="1"/>
          </p:cNvPicPr>
          <p:nvPr/>
        </p:nvPicPr>
        <p:blipFill>
          <a:blip r:embed="rId2"/>
          <a:stretch>
            <a:fillRect/>
          </a:stretch>
        </p:blipFill>
        <p:spPr>
          <a:xfrm>
            <a:off x="1647788" y="241499"/>
            <a:ext cx="8604876" cy="1228299"/>
          </a:xfrm>
          <a:prstGeom prst="rect">
            <a:avLst/>
          </a:prstGeom>
        </p:spPr>
      </p:pic>
      <p:sp>
        <p:nvSpPr>
          <p:cNvPr id="6" name="Rectangle 5"/>
          <p:cNvSpPr/>
          <p:nvPr/>
        </p:nvSpPr>
        <p:spPr>
          <a:xfrm>
            <a:off x="650631" y="2349696"/>
            <a:ext cx="10533184" cy="1261884"/>
          </a:xfrm>
          <a:prstGeom prst="rect">
            <a:avLst/>
          </a:prstGeom>
        </p:spPr>
        <p:txBody>
          <a:bodyPr wrap="square">
            <a:spAutoFit/>
          </a:bodyPr>
          <a:lstStyle/>
          <a:p>
            <a:pPr algn="ctr"/>
            <a:r>
              <a:rPr lang="en-IN" sz="2800" b="1" dirty="0"/>
              <a:t>  </a:t>
            </a:r>
            <a:r>
              <a:rPr lang="en-IN" sz="2000" b="1" dirty="0">
                <a:latin typeface="Times New Roman" panose="02020603050405020304" pitchFamily="18" charset="0"/>
                <a:cs typeface="Times New Roman" panose="02020603050405020304" pitchFamily="18" charset="0"/>
              </a:rPr>
              <a:t>DEPARTMENT OF ELECTRONIC &amp; COMMUNICATION ENGINEERING</a:t>
            </a:r>
          </a:p>
          <a:p>
            <a:r>
              <a:rPr lang="en-IN" sz="2800" dirty="0"/>
              <a:t> </a:t>
            </a:r>
          </a:p>
          <a:p>
            <a:pPr algn="ctr"/>
            <a:r>
              <a:rPr lang="en-IN" sz="2000" b="1" dirty="0">
                <a:latin typeface="Times New Roman" panose="02020603050405020304" pitchFamily="18" charset="0"/>
                <a:cs typeface="Times New Roman" panose="02020603050405020304" pitchFamily="18" charset="0"/>
              </a:rPr>
              <a:t>       DROWSINESS DETECTION USING PYTHON OPENCV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954306"/>
            <a:ext cx="10515600" cy="4697787"/>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this project, we will walk you through the process of creating a drowsiness detection system using an Arduino and Python. The system uses a webcam to monitor the driver's eyes and sends alerts if signs of drowsiness are detected. The Python code utilizes OpenCV, dlib and Telebot for the drowsiness detection and communication, while the Arduino code controls an OLED display to show the safety status.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541"/>
            <a:ext cx="10515600" cy="1219199"/>
          </a:xfrm>
        </p:spPr>
        <p:txBody>
          <a:bodyPr>
            <a:normAutofit/>
          </a:bodyPr>
          <a:lstStyle/>
          <a:p>
            <a:r>
              <a:rPr lang="en-IN" sz="28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757517" y="1219200"/>
            <a:ext cx="10515600" cy="5388069"/>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objective of a driver drowsiness detection system using Python and OpenCV is to enhance road safety by monitoring a driver's level of alertness and reducing the risk of accidents caused by drowsy driving. The system aims to achieve the following objectives.</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44387" y="2796570"/>
            <a:ext cx="7978588" cy="1569660"/>
          </a:xfrm>
          <a:prstGeom prst="rect">
            <a:avLst/>
          </a:prstGeom>
          <a:noFill/>
        </p:spPr>
        <p:txBody>
          <a:bodyPr wrap="square">
            <a:spAutoFit/>
          </a:bodyPr>
          <a:lstStyle/>
          <a:p>
            <a:pPr marL="285750" indent="-285750">
              <a:buFont typeface="Wingdings" panose="05000000000000000000" pitchFamily="2" charset="2"/>
              <a:buChar char="v"/>
            </a:pPr>
            <a:r>
              <a:rPr lang="en-IN" sz="2400" dirty="0"/>
              <a:t>Real-time Drowsiness Detection</a:t>
            </a:r>
          </a:p>
          <a:p>
            <a:pPr marL="285750" indent="-285750">
              <a:buFont typeface="Wingdings" panose="05000000000000000000" pitchFamily="2" charset="2"/>
              <a:buChar char="v"/>
            </a:pPr>
            <a:r>
              <a:rPr lang="en-IN" sz="2400" dirty="0"/>
              <a:t>Early Warning</a:t>
            </a:r>
          </a:p>
          <a:p>
            <a:pPr marL="285750" indent="-285750">
              <a:buFont typeface="Wingdings" panose="05000000000000000000" pitchFamily="2" charset="2"/>
              <a:buChar char="v"/>
            </a:pPr>
            <a:r>
              <a:rPr lang="en-IN" sz="2400" dirty="0"/>
              <a:t>Reliability</a:t>
            </a:r>
          </a:p>
          <a:p>
            <a:pPr marL="285750" indent="-285750">
              <a:buFont typeface="Wingdings" panose="05000000000000000000" pitchFamily="2" charset="2"/>
              <a:buChar char="v"/>
            </a:pPr>
            <a:r>
              <a:rPr lang="en-IN" sz="2400" dirty="0"/>
              <a:t>Safety Enhancement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BLOCK DIAGRAM:</a:t>
            </a:r>
          </a:p>
        </p:txBody>
      </p:sp>
      <p:sp>
        <p:nvSpPr>
          <p:cNvPr id="4" name="Content Placeholder 3"/>
          <p:cNvSpPr>
            <a:spLocks noGrp="1"/>
          </p:cNvSpPr>
          <p:nvPr>
            <p:ph idx="1"/>
          </p:nvPr>
        </p:nvSpPr>
        <p:spPr/>
        <p:txBody>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047" y="230656"/>
            <a:ext cx="10515600" cy="764428"/>
          </a:xfrm>
        </p:spPr>
        <p:txBody>
          <a:bodyPr>
            <a:normAutofit/>
          </a:bodyPr>
          <a:lstStyle/>
          <a:p>
            <a:r>
              <a:rPr lang="en-IN" sz="2800" b="1" dirty="0">
                <a:latin typeface="Times New Roman" panose="02020603050405020304" pitchFamily="18" charset="0"/>
                <a:cs typeface="Times New Roman" panose="02020603050405020304" pitchFamily="18" charset="0"/>
              </a:rPr>
              <a:t>COMPONENTS</a:t>
            </a:r>
          </a:p>
        </p:txBody>
      </p:sp>
      <p:sp>
        <p:nvSpPr>
          <p:cNvPr id="3" name="Content Placeholder 2"/>
          <p:cNvSpPr>
            <a:spLocks noGrp="1"/>
          </p:cNvSpPr>
          <p:nvPr>
            <p:ph idx="1"/>
          </p:nvPr>
        </p:nvSpPr>
        <p:spPr>
          <a:xfrm>
            <a:off x="623047" y="1228165"/>
            <a:ext cx="10515600" cy="2492188"/>
          </a:xfrm>
        </p:spPr>
        <p:txBody>
          <a:bodyPr>
            <a:normAutofit lnSpcReduction="10000"/>
          </a:bodyPr>
          <a:lstStyle/>
          <a:p>
            <a:pPr marL="0" indent="0">
              <a:buNone/>
            </a:pPr>
            <a:r>
              <a:rPr lang="en-IN" sz="2400" b="1" dirty="0">
                <a:latin typeface="Times New Roman" panose="02020603050405020304" pitchFamily="18" charset="0"/>
                <a:cs typeface="Times New Roman" panose="02020603050405020304" pitchFamily="18" charset="0"/>
              </a:rPr>
              <a:t>HARDWARE COMPONENTS</a:t>
            </a:r>
          </a:p>
          <a:p>
            <a:pPr marL="457200" indent="-457200">
              <a:buAutoNum type="arabicPeriod"/>
            </a:pPr>
            <a:r>
              <a:rPr lang="en-IN" sz="2400" dirty="0">
                <a:latin typeface="Times New Roman" panose="02020603050405020304" pitchFamily="18" charset="0"/>
                <a:cs typeface="Times New Roman" panose="02020603050405020304" pitchFamily="18" charset="0"/>
              </a:rPr>
              <a:t>Arduino Board</a:t>
            </a:r>
          </a:p>
          <a:p>
            <a:pPr marL="457200" indent="-457200">
              <a:buAutoNum type="arabicPeriod"/>
            </a:pPr>
            <a:r>
              <a:rPr lang="en-IN" sz="2400" dirty="0">
                <a:latin typeface="Times New Roman" panose="02020603050405020304" pitchFamily="18" charset="0"/>
                <a:cs typeface="Times New Roman" panose="02020603050405020304" pitchFamily="18" charset="0"/>
              </a:rPr>
              <a:t>Web cam</a:t>
            </a:r>
          </a:p>
          <a:p>
            <a:pPr marL="457200" indent="-457200">
              <a:buAutoNum type="arabicPeriod"/>
            </a:pPr>
            <a:r>
              <a:rPr lang="en-IN" sz="2400" dirty="0">
                <a:latin typeface="Times New Roman" panose="02020603050405020304" pitchFamily="18" charset="0"/>
                <a:cs typeface="Times New Roman" panose="02020603050405020304" pitchFamily="18" charset="0"/>
              </a:rPr>
              <a:t>OLED Display</a:t>
            </a:r>
          </a:p>
          <a:p>
            <a:pPr marL="457200" indent="-457200">
              <a:buAutoNum type="arabicPeriod"/>
            </a:pPr>
            <a:r>
              <a:rPr lang="en-IN" sz="2400" dirty="0">
                <a:latin typeface="Times New Roman" panose="02020603050405020304" pitchFamily="18" charset="0"/>
                <a:cs typeface="Times New Roman" panose="02020603050405020304" pitchFamily="18" charset="0"/>
              </a:rPr>
              <a:t>Wires</a:t>
            </a:r>
          </a:p>
          <a:p>
            <a:pPr marL="457200" indent="-457200">
              <a:buAutoNum type="arabicPeriod"/>
            </a:pPr>
            <a:r>
              <a:rPr lang="en-IN" sz="2400">
                <a:latin typeface="Times New Roman" panose="02020603050405020304" pitchFamily="18" charset="0"/>
                <a:cs typeface="Times New Roman" panose="02020603050405020304" pitchFamily="18" charset="0"/>
              </a:rPr>
              <a:t>Speaker</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57201" y="3953434"/>
            <a:ext cx="9305365" cy="461665"/>
          </a:xfrm>
          <a:prstGeom prst="rect">
            <a:avLst/>
          </a:prstGeom>
          <a:noFill/>
        </p:spPr>
        <p:txBody>
          <a:bodyPr wrap="square" rtlCol="0">
            <a:spAutoFit/>
          </a:bodyPr>
          <a:lstStyle/>
          <a:p>
            <a:r>
              <a:rPr lang="en-IN" sz="2400" b="1">
                <a:latin typeface="Times New Roman" panose="02020603050405020304" pitchFamily="18" charset="0"/>
                <a:cs typeface="Times New Roman" panose="02020603050405020304" pitchFamily="18" charset="0"/>
              </a:rPr>
              <a:t>  SOFTWARE</a:t>
            </a:r>
            <a:endParaRPr lang="en-IN"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2000" y="4670612"/>
            <a:ext cx="6033247"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OpenCV</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3740"/>
            <a:ext cx="10515600" cy="1048872"/>
          </a:xfrm>
        </p:spPr>
        <p:txBody>
          <a:bodyPr>
            <a:normAutofit/>
          </a:bodyPr>
          <a:lstStyle/>
          <a:p>
            <a:r>
              <a:rPr lang="en-IN" sz="2800" b="1" dirty="0">
                <a:latin typeface="Times New Roman" panose="02020603050405020304" pitchFamily="18" charset="0"/>
                <a:cs typeface="Times New Roman" panose="02020603050405020304" pitchFamily="18" charset="0"/>
              </a:rPr>
              <a:t>WHY IT IS IMPORTANT?</a:t>
            </a:r>
          </a:p>
        </p:txBody>
      </p:sp>
      <p:sp>
        <p:nvSpPr>
          <p:cNvPr id="3" name="Content Placeholder 2"/>
          <p:cNvSpPr>
            <a:spLocks noGrp="1"/>
          </p:cNvSpPr>
          <p:nvPr>
            <p:ph idx="1"/>
          </p:nvPr>
        </p:nvSpPr>
        <p:spPr>
          <a:xfrm>
            <a:off x="730623" y="2026024"/>
            <a:ext cx="10515600" cy="446685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Drowsiness detection systems are crucial for road safety as they address a significant cause of accidents - driver fatigue. Fatigue impairs reaction times, decision making abilities, and concentration, increasing the risk of accidents.</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Driver Health and Safety</a:t>
            </a:r>
            <a:r>
              <a:rPr lang="en-US" sz="2000" dirty="0">
                <a:latin typeface="Times New Roman" panose="02020603050405020304" pitchFamily="18" charset="0"/>
                <a:cs typeface="Times New Roman" panose="02020603050405020304" pitchFamily="18" charset="0"/>
              </a:rPr>
              <a:t>: - Long hours of continuous driving, often across vast distances, can lead to extreme fatigue among truck drivers. Drowsiness detection systems provide Realtime alert to drivers, prompting them to take breaks, rest, or perform activities to maintain alertness.</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Accident Prevention</a:t>
            </a:r>
            <a:r>
              <a:rPr lang="en-US" sz="2000" dirty="0">
                <a:latin typeface="Times New Roman" panose="02020603050405020304" pitchFamily="18" charset="0"/>
                <a:cs typeface="Times New Roman" panose="02020603050405020304" pitchFamily="18" charset="0"/>
              </a:rPr>
              <a:t>: - Truck accidents due to driver fatigue have devasting consequences. By using drowsiness detection systems, transport owners can proactively prevent accidents and protect both their drivers and the vehicle they operate.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925" y="243512"/>
            <a:ext cx="1125967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HOW THIS PROJECT WORKS</a:t>
            </a:r>
          </a:p>
        </p:txBody>
      </p:sp>
      <p:sp>
        <p:nvSpPr>
          <p:cNvPr id="5" name="TextBox 4"/>
          <p:cNvSpPr txBox="1"/>
          <p:nvPr/>
        </p:nvSpPr>
        <p:spPr>
          <a:xfrm flipH="1">
            <a:off x="211626" y="759738"/>
            <a:ext cx="11259670" cy="563118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Importing Libraries: </a:t>
            </a:r>
            <a:r>
              <a:rPr lang="en-IN" dirty="0"/>
              <a:t>such as scipy.spatial, imutilis, dlib,OpenCV, telebot, threading, serial and pygame.</a:t>
            </a:r>
          </a:p>
          <a:p>
            <a:r>
              <a:rPr lang="en-IN" b="1" dirty="0">
                <a:latin typeface="Times New Roman" panose="02020603050405020304" pitchFamily="18" charset="0"/>
                <a:cs typeface="Times New Roman" panose="02020603050405020304" pitchFamily="18" charset="0"/>
              </a:rPr>
              <a:t>Initialization: </a:t>
            </a:r>
            <a:r>
              <a:rPr lang="en-IN" dirty="0"/>
              <a:t>It initializes the telegram bot using your API token(to send messages)</a:t>
            </a:r>
          </a:p>
          <a:p>
            <a:r>
              <a:rPr lang="en-IN" b="1" dirty="0">
                <a:latin typeface="Times New Roman" panose="02020603050405020304" pitchFamily="18" charset="0"/>
                <a:cs typeface="Times New Roman" panose="02020603050405020304" pitchFamily="18" charset="0"/>
              </a:rPr>
              <a:t>Video Capture</a:t>
            </a:r>
            <a:r>
              <a:rPr lang="en-IN" dirty="0"/>
              <a:t>: The Script captures video using OpenCV’s  cv2.VideoCapture(0) function</a:t>
            </a:r>
          </a:p>
          <a:p>
            <a:r>
              <a:rPr lang="en-IN" dirty="0"/>
              <a:t>Drowsiness Detection Loop: It coverts the frame to grayscale for processing. Detects faces in the frame and extracts facial landmarks using predict. Calculate the EAR(eye aspect ratio) for both left and right eyes and averages them.</a:t>
            </a:r>
          </a:p>
          <a:p>
            <a:r>
              <a:rPr lang="en-IN" dirty="0"/>
              <a:t>If the calculated EAR falls below the specified threshold and drowsiness is already detected,the script increases the flag counter.If the flag counter surpasses a certain value it indicates the driver is drowsy.It draws a drowsy label on the frame and sends the message to telegram bot asking if the user wants to enable safety mode. If the user responds ‘yes’ the script sends a signal to the Arduino to activate the safety mode alerting the sound using Pygame.If the user responds ‘NO’ safety mode will be deactivated.The flag is reset to 0 whenever the calculated EAR is above the threshold or drowsiness has been detected.</a:t>
            </a:r>
          </a:p>
          <a:p>
            <a:r>
              <a:rPr lang="en-IN" b="1" dirty="0"/>
              <a:t>Display and User interaction</a:t>
            </a:r>
            <a:r>
              <a:rPr lang="en-IN" dirty="0"/>
              <a:t>: The frame will be displayed by using OpenCV . The script listens for the "q" key to be pressed, which stops the video feed and closes the OpenCV window.</a:t>
            </a:r>
          </a:p>
          <a:p>
            <a:r>
              <a:rPr lang="en-IN" b="1" dirty="0"/>
              <a:t>Drowsiness Detection Thread:</a:t>
            </a:r>
            <a:r>
              <a:rPr lang="en-IN" dirty="0"/>
              <a:t>The drowsiness detection  loop is run in a separate thread using the threading.This allows the script to perform drowsiness detection in the background while still handling user interaction and Telegram message.</a:t>
            </a:r>
          </a:p>
          <a:p>
            <a:r>
              <a:rPr lang="en-IN" b="1" dirty="0"/>
              <a:t>Telegram Bot Polling:</a:t>
            </a:r>
            <a:r>
              <a:rPr lang="en-IN" dirty="0"/>
              <a:t>The Telegram bot starts polling for new messages using the bot.polling() function.</a:t>
            </a:r>
          </a:p>
          <a:p>
            <a:r>
              <a:rPr lang="en-IN" b="1" dirty="0"/>
              <a:t>Handling Telegram Messages</a:t>
            </a:r>
            <a:r>
              <a:rPr lang="en-IN" dirty="0"/>
              <a:t>:Whenever a new message is received by the bot, the reply_hello function is called. This function, in turn, starts a new thread (handle_message) to handle the user's response.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7085" y="344805"/>
            <a:ext cx="10283825" cy="309880"/>
          </a:xfrm>
          <a:prstGeom prst="rect">
            <a:avLst/>
          </a:prstGeom>
          <a:noFill/>
        </p:spPr>
        <p:txBody>
          <a:bodyPr wrap="square" rtlCol="0">
            <a:noAutofit/>
          </a:bodyPr>
          <a:lstStyle/>
          <a:p>
            <a:r>
              <a:rPr lang="en-IN" sz="2000" b="1" dirty="0">
                <a:latin typeface="Times New Roman" panose="02020603050405020304" pitchFamily="18" charset="0"/>
                <a:cs typeface="Times New Roman" panose="02020603050405020304" pitchFamily="18" charset="0"/>
              </a:rPr>
              <a:t>LIMITATIONS</a:t>
            </a:r>
            <a:r>
              <a:rPr lang="en-IN" sz="2400" b="1" dirty="0">
                <a:latin typeface="Times New Roman" panose="02020603050405020304" pitchFamily="18" charset="0"/>
                <a:cs typeface="Times New Roman" panose="02020603050405020304" pitchFamily="18" charset="0"/>
              </a:rPr>
              <a:t>:</a:t>
            </a:r>
          </a:p>
          <a:p>
            <a:pPr marL="342900" indent="-342900">
              <a:buFont typeface="Wingdings" panose="05000000000000000000" charset="0"/>
              <a:buChar char="v"/>
            </a:pPr>
            <a:r>
              <a:rPr lang="en-IN" sz="2000" dirty="0">
                <a:latin typeface="Times New Roman" panose="02020603050405020304" pitchFamily="18" charset="0"/>
                <a:cs typeface="Times New Roman" panose="02020603050405020304" pitchFamily="18" charset="0"/>
              </a:rPr>
              <a:t>Arduino boards have limited processing power and memory, which can constrain the complexity of the drowsiness detection algorithm.</a:t>
            </a:r>
          </a:p>
          <a:p>
            <a:pPr marL="342900" indent="-342900">
              <a:buFont typeface="Wingdings" panose="05000000000000000000" charset="0"/>
              <a:buChar char="v"/>
            </a:pPr>
            <a:r>
              <a:rPr lang="en-IN" sz="2000" dirty="0">
                <a:latin typeface="Times New Roman" panose="02020603050405020304" pitchFamily="18" charset="0"/>
                <a:cs typeface="Times New Roman" panose="02020603050405020304" pitchFamily="18" charset="0"/>
              </a:rPr>
              <a:t>Changes in lighting conditions, such as glare from the sun or nighttime driving, can affect the accuracy of the drowsiness detection algorithm.</a:t>
            </a:r>
          </a:p>
          <a:p>
            <a:pPr marL="342900" indent="-342900">
              <a:buFont typeface="Wingdings" panose="05000000000000000000" charset="0"/>
              <a:buChar char="v"/>
            </a:pPr>
            <a:r>
              <a:rPr lang="en-IN" sz="2000" dirty="0">
                <a:latin typeface="Times New Roman" panose="02020603050405020304" pitchFamily="18" charset="0"/>
                <a:cs typeface="Times New Roman" panose="02020603050405020304" pitchFamily="18" charset="0"/>
              </a:rPr>
              <a:t>Achieving a high level of accuracy can be challenging. </a:t>
            </a:r>
          </a:p>
          <a:p>
            <a:pPr marL="342900" indent="-342900">
              <a:buFont typeface="Wingdings" panose="05000000000000000000" charset="0"/>
              <a:buChar char="v"/>
            </a:pP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07085" y="2538730"/>
            <a:ext cx="2435225" cy="360680"/>
          </a:xfrm>
          <a:prstGeom prst="rect">
            <a:avLst/>
          </a:prstGeom>
          <a:noFill/>
        </p:spPr>
        <p:txBody>
          <a:bodyPr wrap="square" rtlCol="0">
            <a:noAutofit/>
          </a:bodyPr>
          <a:lstStyle/>
          <a:p>
            <a:r>
              <a:rPr lang="en-IN" sz="2000" b="1" dirty="0">
                <a:latin typeface="Times New Roman" panose="02020603050405020304" pitchFamily="18" charset="0"/>
                <a:cs typeface="Times New Roman" panose="02020603050405020304" pitchFamily="18" charset="0"/>
              </a:rPr>
              <a:t>ADVANTAGES</a:t>
            </a:r>
            <a:r>
              <a:rPr lang="en-IN" sz="2400" b="1"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807085" y="3108997"/>
            <a:ext cx="10901045" cy="1550670"/>
          </a:xfrm>
          <a:prstGeom prst="rect">
            <a:avLst/>
          </a:prstGeom>
          <a:noFill/>
        </p:spPr>
        <p:txBody>
          <a:bodyPr wrap="square" rtlCol="0">
            <a:noAutofit/>
          </a:bodyPr>
          <a:lstStyle/>
          <a:p>
            <a:pPr marL="342900" indent="-342900">
              <a:buFont typeface="Wingdings" panose="05000000000000000000" charset="0"/>
              <a:buChar char="v"/>
            </a:pPr>
            <a:r>
              <a:rPr lang="en-IN" sz="2000" dirty="0">
                <a:latin typeface="Times New Roman" panose="02020603050405020304" pitchFamily="18" charset="0"/>
                <a:cs typeface="Times New Roman" panose="02020603050405020304" pitchFamily="18" charset="0"/>
              </a:rPr>
              <a:t>Detect if the driver is feeling sleepy.</a:t>
            </a:r>
          </a:p>
          <a:p>
            <a:pPr marL="342900" indent="-342900">
              <a:buFont typeface="Wingdings" panose="05000000000000000000" charset="0"/>
              <a:buChar char="v"/>
            </a:pPr>
            <a:r>
              <a:rPr lang="en-IN" sz="2000" dirty="0">
                <a:latin typeface="Times New Roman" panose="02020603050405020304" pitchFamily="18" charset="0"/>
                <a:cs typeface="Times New Roman" panose="02020603050405020304" pitchFamily="18" charset="0"/>
              </a:rPr>
              <a:t>Cost-Effective Solution:Arduino boards and basic cameras are relatively affordable, making this approach cost-effective for individuals or small-scale applications.</a:t>
            </a:r>
          </a:p>
          <a:p>
            <a:pPr marL="342900" indent="-342900">
              <a:buFont typeface="Wingdings" panose="05000000000000000000" charset="0"/>
              <a:buChar char="v"/>
            </a:pPr>
            <a:r>
              <a:rPr lang="en-IN" sz="2000" dirty="0">
                <a:latin typeface="Times New Roman" panose="02020603050405020304" pitchFamily="18" charset="0"/>
                <a:cs typeface="Times New Roman" panose="02020603050405020304" pitchFamily="18" charset="0"/>
              </a:rPr>
              <a:t>Customization:Arduino allows for a high degree of customization. You can tailor the drowsiness detection algorithm to meet specific requirements and adapt it as needed.</a:t>
            </a:r>
          </a:p>
          <a:p>
            <a:pPr marL="342900" indent="-342900">
              <a:buFont typeface="Wingdings" panose="05000000000000000000" charset="0"/>
              <a:buChar char="v"/>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21995" y="4837430"/>
            <a:ext cx="9422130" cy="274320"/>
          </a:xfrm>
          <a:prstGeom prst="rect">
            <a:avLst/>
          </a:prstGeom>
          <a:noFill/>
        </p:spPr>
        <p:txBody>
          <a:bodyPr wrap="square" rtlCol="0">
            <a:noAutofit/>
          </a:bodyPr>
          <a:lstStyle/>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807085" y="4837430"/>
            <a:ext cx="10421620" cy="388620"/>
          </a:xfrm>
          <a:prstGeom prst="rect">
            <a:avLst/>
          </a:prstGeom>
          <a:noFill/>
        </p:spPr>
        <p:txBody>
          <a:bodyPr wrap="square" rtlCol="0">
            <a:noAutofit/>
          </a:bodyPr>
          <a:lstStyle/>
          <a:p>
            <a:r>
              <a:rPr lang="en-IN" altLang="en-US" sz="2000" b="1" dirty="0">
                <a:latin typeface="Times New Roman" panose="02020603050405020304" pitchFamily="18" charset="0"/>
                <a:cs typeface="Times New Roman" panose="02020603050405020304" pitchFamily="18" charset="0"/>
              </a:rPr>
              <a:t>APPLICATIONS:</a:t>
            </a:r>
          </a:p>
        </p:txBody>
      </p:sp>
      <p:sp>
        <p:nvSpPr>
          <p:cNvPr id="10" name="Text Box 9"/>
          <p:cNvSpPr txBox="1"/>
          <p:nvPr/>
        </p:nvSpPr>
        <p:spPr>
          <a:xfrm>
            <a:off x="978535" y="5226050"/>
            <a:ext cx="10195560" cy="1287145"/>
          </a:xfrm>
          <a:prstGeom prst="rect">
            <a:avLst/>
          </a:prstGeom>
          <a:noFill/>
        </p:spPr>
        <p:txBody>
          <a:bodyPr wrap="square" rtlCol="0">
            <a:noAutofit/>
          </a:bodyPr>
          <a:lstStyle/>
          <a:p>
            <a:pPr marL="285750" indent="-285750">
              <a:buFont typeface="Wingdings" panose="05000000000000000000" charset="0"/>
              <a:buChar char="v"/>
            </a:pPr>
            <a:r>
              <a:rPr lang="en-US" sz="2000" dirty="0">
                <a:latin typeface="Times New Roman" panose="02020603050405020304" pitchFamily="18" charset="0"/>
                <a:cs typeface="Times New Roman" panose="02020603050405020304" pitchFamily="18" charset="0"/>
              </a:rPr>
              <a:t>In the context of motorcycling and bicycling, drowsiness detection can be integrated into helmets to enhance safety for riders.</a:t>
            </a:r>
          </a:p>
          <a:p>
            <a:pPr marL="285750" indent="-285750">
              <a:buFont typeface="Wingdings" panose="05000000000000000000" charset="0"/>
              <a:buChar char="v"/>
            </a:pPr>
            <a:r>
              <a:rPr lang="en-US" sz="2000" dirty="0">
                <a:latin typeface="Times New Roman" panose="02020603050405020304" pitchFamily="18" charset="0"/>
                <a:cs typeface="Times New Roman" panose="02020603050405020304" pitchFamily="18" charset="0"/>
              </a:rPr>
              <a:t>In cars, trucks, and other vehicles, drowsiness detection systems can help prevent accidents by alerting fatigued drivers to take a break or rest.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3809" y="2767280"/>
            <a:ext cx="5151347" cy="1323439"/>
          </a:xfrm>
          <a:prstGeom prst="rect">
            <a:avLst/>
          </a:prstGeom>
          <a:noFill/>
        </p:spPr>
        <p:txBody>
          <a:bodyPr wrap="none" rtlCol="0">
            <a:spAutoFit/>
          </a:bodyPr>
          <a:lstStyle/>
          <a:p>
            <a:pPr algn="r"/>
            <a:r>
              <a:rPr lang="en-US" sz="8000" dirty="0"/>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858</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INTRODUCTION</vt:lpstr>
      <vt:lpstr>OBJECTIVE:</vt:lpstr>
      <vt:lpstr>BLOCK DIAGRAM:</vt:lpstr>
      <vt:lpstr>COMPONENTS</vt:lpstr>
      <vt:lpstr>WHY IT IS IMPORTANT?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Revanth goud</cp:lastModifiedBy>
  <cp:revision>63</cp:revision>
  <dcterms:created xsi:type="dcterms:W3CDTF">2022-10-14T17:08:00Z</dcterms:created>
  <dcterms:modified xsi:type="dcterms:W3CDTF">2023-09-21T14:58:07Z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29C09C4E017A4254A6882FFC104E9087_12</vt:lpwstr>
  </property>
  <property fmtid="{D5CDD505-2E9C-101B-9397-08002B2CF9AE}" pid="3" name="KSOProductBuildVer">
    <vt:lpwstr>1033-12.2.0.13215</vt:lpwstr>
  </property>
</Properties>
</file>