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8" r:id="rId2"/>
    <p:sldId id="278" r:id="rId3"/>
    <p:sldId id="279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859"/>
  </p:normalViewPr>
  <p:slideViewPr>
    <p:cSldViewPr snapToGrid="0">
      <p:cViewPr varScale="1">
        <p:scale>
          <a:sx n="59" d="100"/>
          <a:sy n="59" d="100"/>
        </p:scale>
        <p:origin x="10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A2EF4A-FE14-4532-ACFA-20A14DF804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F7810-8773-4156-A713-09D37578E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001C-235D-4583-91CF-74A9E0CA00F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7EAED-33BC-4D15-A47D-209A6118C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302D7-0779-4C5A-B415-7F66492AF6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32E8-E46B-4361-B5C7-5A0699E5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8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525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0819-4475-4460-83F9-65D22FD1B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0" y="1574674"/>
            <a:ext cx="6254427" cy="42355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887C14-EE03-4044-93B2-DD0AD899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587" y="1562465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1D3D6F-AE8E-42F3-B5BC-84A7D402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51" y="1562465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D4FCD0-CDE1-43D4-B31A-F943C532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0587" y="2547888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B6B1C-A415-4775-B2F1-5A71DE24B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3" y="2485163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35B97-80A5-4AB9-AE3B-8FDFAF50D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9" y="1818981"/>
            <a:ext cx="3508157" cy="82391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934F4F-3FDE-406F-8065-7DC0635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591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80C112B-8468-4BDD-8741-692A2EFF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592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B84E61-93E0-4628-A104-C75C29EF87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1" y="1818981"/>
            <a:ext cx="3508157" cy="823912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D0345A1-9BDD-450E-8E72-D8795AA3AA2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261283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5E78397-B7FA-4355-A257-A4846BE14737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261284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38D993-D8F2-4059-9A2F-224D9AAB2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5" y="1818981"/>
            <a:ext cx="3508157" cy="82391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37146D7-F7DA-434B-9E68-D796F12F7A2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43527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BC8863-27A8-4BA1-98C4-08640E312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92" y="1818981"/>
            <a:ext cx="3508157" cy="823912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044814E-171B-42B7-A39B-6001BA2DF2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867094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3AB7E0DF-C369-49B6-A620-17A0B3275D5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867095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1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EC24E-4D73-4CA4-9C65-58CC9B4D09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2214983"/>
            <a:ext cx="5181600" cy="414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CC711-A200-42E5-800D-891E0F8A07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15" y="2214983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996373-2DA0-4C35-9557-670B3F8C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846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778371-BEC0-4384-B529-D547AB875FC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50527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99C6B0-1968-4B44-A18E-C9735C9B967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902208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F33EB-E636-40F8-B2A0-4F6D0F82DE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5" y="1698410"/>
            <a:ext cx="3564782" cy="3826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B41112-3F17-429F-9AC7-B8E87F7F4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21" y="1698410"/>
            <a:ext cx="3564782" cy="3826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9A5867-1D44-430F-8B03-BFD1A1114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944" y="1689532"/>
            <a:ext cx="3564782" cy="3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7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ED6E3-6EAA-4E26-92D5-90FEFFAE9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07" y="1287260"/>
            <a:ext cx="9507984" cy="703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0EC9F-9A1F-4B6F-AD1E-29D3CB7F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08" y="1287260"/>
            <a:ext cx="9507984" cy="70399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9E32D-4F0E-4370-BA06-E7D49482A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2007" y="2120657"/>
            <a:ext cx="4557943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B81FF-943E-46F6-BC80-46428EC96E3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09443" y="2147290"/>
            <a:ext cx="4840549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CEC0B-6AF3-4937-A791-4570833226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43" y="2120657"/>
            <a:ext cx="4941162" cy="414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525E8-7D72-4A91-BEDC-2280E4FCF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95" y="2107339"/>
            <a:ext cx="4557943" cy="41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4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FEDCB-5FC3-400D-82BD-BE04A742A7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3" y="2203883"/>
            <a:ext cx="337867" cy="33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80C03-3E1B-4952-8C8B-F4EFCDD86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6487" y="6077363"/>
            <a:ext cx="337867" cy="337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13A53A-988A-4EBE-9B3A-5E179E836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5754738" y="2197876"/>
            <a:ext cx="337867" cy="337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0F453-1CDF-4183-B97B-C8F20B9255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21402" y="6096893"/>
            <a:ext cx="337867" cy="337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D56C20-7369-4D81-B282-2F3CED17C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51" y="2218375"/>
            <a:ext cx="337867" cy="337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FFCAD7-8020-4392-B1CA-D84A8ABF0E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30475" y="6091855"/>
            <a:ext cx="337867" cy="337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A6EA74-69A3-44D7-A9E0-456D597AE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11168726" y="2212368"/>
            <a:ext cx="337867" cy="337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0D12F0-1911-4318-9D6D-E5EB44D6A5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35390" y="6111385"/>
            <a:ext cx="337867" cy="3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E1431-7A7B-4A31-A54D-2603DCCA2B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98" y="2420563"/>
            <a:ext cx="7668429" cy="2206788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76FFB2-F3F5-4214-AA55-6F0B99FDF6D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2339" y="3230530"/>
            <a:ext cx="6153704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8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005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04DD-E100-8EC1-2B9D-F8FE4693A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9383"/>
            <a:ext cx="9144000" cy="99311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3A553-EBC2-0CDF-A50F-D5CB06855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6361"/>
            <a:ext cx="9144000" cy="993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CB249-21BE-89A8-3D69-A1C5A14F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5B88-5ED7-5A4E-89FA-2A35E7724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9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6C7B-7FE0-4E8A-8345-03AD77B5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718" y="2766218"/>
            <a:ext cx="752456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896BB-7201-4E0A-BBBF-F5FFA51AE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11" y="0"/>
            <a:ext cx="2405189" cy="1855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D108E0-4D6C-4B23-B9CE-6D1CBB4804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883"/>
            <a:ext cx="2121763" cy="15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9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E5A5720-14A6-4E76-8AE0-7BF5A93F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697857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2843D21-9EFE-4BC5-BE92-A665BEA47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697857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F1D427-C6F8-43B7-AB09-7B9FC714E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1664568"/>
            <a:ext cx="5181600" cy="4149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D8437B2-1A11-4845-8AC4-8423D7E5E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37" y="1664567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7EAD529-84B7-47AD-9E2D-2D11D6BE2A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63" y="2475930"/>
            <a:ext cx="5183188" cy="8239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09A1F9-4984-4DE1-8EC7-F126D9C46B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75930"/>
            <a:ext cx="5157787" cy="8239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456396-CC31-438B-86DD-0C3C4C2A4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06EE347-FB37-4B8C-8664-75D6A2C6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7593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F9ED0A-EFB8-4809-9A9F-74698B6B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C71F74E-5805-4A0D-9B1C-7A9C918E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5664" y="247593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D548B32-A67A-49D3-A135-8DD83DAE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0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85F33-10CF-4D38-A10C-3E381DB8A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" y="2635726"/>
            <a:ext cx="10417098" cy="29305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3CBF60-65BD-4A93-9569-637680C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51" y="1526959"/>
            <a:ext cx="10515600" cy="10248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4E4798-8506-48A3-86AF-86E5CF6D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50" y="2635726"/>
            <a:ext cx="10515600" cy="30459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84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0C4E3D-9A02-4511-A441-FF3F678EC3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22" y="1562465"/>
            <a:ext cx="6254427" cy="423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1D8802-777F-43A1-A758-E8C41294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18" y="1580223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AC84-8FCE-4F56-983B-CCD700EA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22" y="1580223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21D48-3710-46CF-B681-A1355307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218" y="2565646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45D4AA-76AD-417E-8602-5E93F35603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4" y="2502921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F441CD-043F-41E0-AF10-72C2EFF7C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76" y="2634431"/>
            <a:ext cx="1603762" cy="15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D7154B-DCE5-42B3-9675-59392099E8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21" y="2569613"/>
            <a:ext cx="4214179" cy="565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F128B0-2555-4417-AE18-C1717D6A2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89" y="2569613"/>
            <a:ext cx="4214179" cy="565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76FDD3-C6D8-409D-9E32-D4536446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2489D0-F5E0-426A-908B-E832CE81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91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05B9255-CEC4-4CEE-8D99-F2E3D5E92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8437F6A-9603-4E96-8B57-BD3492CF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B398605-DC27-4243-927F-8DB3153CB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488024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8CB52F-7D49-4256-85E2-CD87ADB711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299841"/>
            <a:ext cx="5183188" cy="2671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1BBA9F-4038-4273-863F-15FBB9509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9" y="3272034"/>
            <a:ext cx="5183188" cy="2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4FC87A-BD6D-48EF-84E5-7880F44C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062" y="1409825"/>
            <a:ext cx="4381422" cy="9388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B144F7-2051-4B8B-B7F4-42AEFF28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596" y="2504670"/>
            <a:ext cx="4158977" cy="3532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38F94-F541-4411-8923-64821B6BC8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74" y="2449053"/>
            <a:ext cx="4381422" cy="37073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FAB1C74-122C-4DFD-B9D3-0394B289E855}"/>
              </a:ext>
            </a:extLst>
          </p:cNvPr>
          <p:cNvSpPr txBox="1">
            <a:spLocks/>
          </p:cNvSpPr>
          <p:nvPr userDrawn="1"/>
        </p:nvSpPr>
        <p:spPr>
          <a:xfrm>
            <a:off x="6196694" y="1409825"/>
            <a:ext cx="4381422" cy="93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D35DB26-DC0A-4DBD-917C-461C91AE2E45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302499" y="2497457"/>
            <a:ext cx="4233339" cy="3610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5BB59A-246E-4221-9556-7A38EE5B09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94" y="2417485"/>
            <a:ext cx="4381422" cy="37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BD0BC50-CF1D-4086-B483-4387CD3F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0186DB-18B5-4FDA-928A-4F8C3F45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1759"/>
            <a:ext cx="10515600" cy="352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6" r:id="rId2"/>
    <p:sldLayoutId id="2147483649" r:id="rId3"/>
    <p:sldLayoutId id="2147483650" r:id="rId4"/>
    <p:sldLayoutId id="2147483655" r:id="rId5"/>
    <p:sldLayoutId id="2147483656" r:id="rId6"/>
    <p:sldLayoutId id="2147483657" r:id="rId7"/>
    <p:sldLayoutId id="2147483660" r:id="rId8"/>
    <p:sldLayoutId id="2147483659" r:id="rId9"/>
    <p:sldLayoutId id="2147483662" r:id="rId10"/>
    <p:sldLayoutId id="2147483663" r:id="rId11"/>
    <p:sldLayoutId id="2147483661" r:id="rId12"/>
    <p:sldLayoutId id="2147483658" r:id="rId13"/>
    <p:sldLayoutId id="2147483665" r:id="rId14"/>
    <p:sldLayoutId id="2147483667" r:id="rId15"/>
    <p:sldLayoutId id="2147483664" r:id="rId16"/>
    <p:sldLayoutId id="21474836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F4F60-FE03-4490-82E3-1A314132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54" y="890967"/>
            <a:ext cx="3048504" cy="298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2947C-5F57-4529-B2A1-AF99303D250B}"/>
              </a:ext>
            </a:extLst>
          </p:cNvPr>
          <p:cNvSpPr txBox="1">
            <a:spLocks/>
          </p:cNvSpPr>
          <p:nvPr/>
        </p:nvSpPr>
        <p:spPr>
          <a:xfrm>
            <a:off x="1524000" y="3673512"/>
            <a:ext cx="9144000" cy="951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-300" dirty="0" err="1">
                <a:latin typeface="Metropolis" pitchFamily="2" charset="77"/>
              </a:rPr>
              <a:t>Futurense</a:t>
            </a:r>
            <a:endParaRPr lang="en-US" b="1" spc="-300" dirty="0">
              <a:latin typeface="Metropolis" pitchFamily="2" charset="77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4FE611-E3CC-4B83-9F51-B645E4F3437A}"/>
              </a:ext>
            </a:extLst>
          </p:cNvPr>
          <p:cNvSpPr txBox="1">
            <a:spLocks/>
          </p:cNvSpPr>
          <p:nvPr/>
        </p:nvSpPr>
        <p:spPr>
          <a:xfrm>
            <a:off x="1524000" y="4473033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spc="-150" dirty="0">
                <a:latin typeface="Helvetica" pitchFamily="2" charset="0"/>
              </a:rPr>
              <a:t>2</a:t>
            </a:r>
            <a:r>
              <a:rPr lang="en-US" sz="3200" b="1" spc="-150" baseline="30000" dirty="0">
                <a:latin typeface="Helvetica" pitchFamily="2" charset="0"/>
              </a:rPr>
              <a:t>nd</a:t>
            </a:r>
            <a:r>
              <a:rPr lang="en-US" sz="3200" b="1" spc="-150" dirty="0">
                <a:latin typeface="Helvetica" pitchFamily="2" charset="0"/>
              </a:rPr>
              <a:t> Stage</a:t>
            </a:r>
          </a:p>
          <a:p>
            <a:pPr marL="0" indent="0" algn="ctr">
              <a:buNone/>
            </a:pPr>
            <a:r>
              <a:rPr lang="en-US" sz="3200" b="1" spc="-150" dirty="0">
                <a:latin typeface="Helvetica" pitchFamily="2" charset="0"/>
              </a:rPr>
              <a:t>Company Project</a:t>
            </a:r>
          </a:p>
        </p:txBody>
      </p:sp>
    </p:spTree>
    <p:extLst>
      <p:ext uri="{BB962C8B-B14F-4D97-AF65-F5344CB8AC3E}">
        <p14:creationId xmlns:p14="http://schemas.microsoft.com/office/powerpoint/2010/main" val="284946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ED277D-1D85-2DC3-4771-27651DF1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42" y="2039816"/>
            <a:ext cx="11495315" cy="1922584"/>
          </a:xfrm>
        </p:spPr>
        <p:txBody>
          <a:bodyPr>
            <a:noAutofit/>
          </a:bodyPr>
          <a:lstStyle/>
          <a:p>
            <a:pPr marL="12700" marR="5080" algn="just">
              <a:lnSpc>
                <a:spcPct val="80300"/>
              </a:lnSpc>
              <a:spcBef>
                <a:spcPts val="810"/>
              </a:spcBef>
            </a:pPr>
            <a:r>
              <a:rPr lang="en-US" dirty="0" err="1">
                <a:solidFill>
                  <a:srgbClr val="232323"/>
                </a:solidFill>
                <a:latin typeface="Calibri"/>
                <a:cs typeface="Calibri"/>
              </a:rPr>
              <a:t>Futurense</a:t>
            </a:r>
            <a:r>
              <a:rPr lang="en-US" dirty="0">
                <a:solidFill>
                  <a:srgbClr val="232323"/>
                </a:solidFill>
                <a:latin typeface="Calibri"/>
                <a:cs typeface="Calibri"/>
              </a:rPr>
              <a:t>,</a:t>
            </a:r>
            <a:r>
              <a:rPr lang="en-US" spc="250" dirty="0">
                <a:solidFill>
                  <a:srgbClr val="232323"/>
                </a:solidFill>
                <a:latin typeface="Calibri"/>
                <a:cs typeface="Calibri"/>
              </a:rPr>
              <a:t> is</a:t>
            </a:r>
            <a:r>
              <a:rPr lang="en-US" spc="28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232323"/>
                </a:solidFill>
                <a:latin typeface="Calibri"/>
                <a:cs typeface="Calibri"/>
              </a:rPr>
              <a:t>the</a:t>
            </a:r>
            <a:r>
              <a:rPr lang="en-US" spc="254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rgbClr val="232323"/>
                </a:solidFill>
                <a:latin typeface="Calibri"/>
                <a:cs typeface="Calibri"/>
              </a:rPr>
              <a:t>Godfather</a:t>
            </a:r>
            <a:r>
              <a:rPr lang="en-US" b="1" spc="2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rgbClr val="232323"/>
                </a:solidFill>
                <a:latin typeface="Calibri"/>
                <a:cs typeface="Calibri"/>
              </a:rPr>
              <a:t>of</a:t>
            </a:r>
            <a:r>
              <a:rPr lang="en-US" b="1" spc="21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rgbClr val="232323"/>
                </a:solidFill>
                <a:latin typeface="Calibri"/>
                <a:cs typeface="Calibri"/>
              </a:rPr>
              <a:t>Talent</a:t>
            </a:r>
            <a:r>
              <a:rPr lang="en-US" dirty="0">
                <a:solidFill>
                  <a:srgbClr val="232323"/>
                </a:solidFill>
                <a:latin typeface="Calibri"/>
                <a:cs typeface="Calibri"/>
              </a:rPr>
              <a:t>,</a:t>
            </a:r>
            <a:r>
              <a:rPr lang="en-US" spc="26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Our family comprises of three verticals which aims to bridge the gap between talent, their education, and their hunt for jobs. </a:t>
            </a:r>
          </a:p>
          <a:p>
            <a:pPr marL="12700" marR="5080" algn="just">
              <a:lnSpc>
                <a:spcPct val="80300"/>
              </a:lnSpc>
              <a:spcBef>
                <a:spcPts val="810"/>
              </a:spcBef>
            </a:pPr>
            <a:endParaRPr lang="en-US" dirty="0">
              <a:highlight>
                <a:srgbClr val="FFFFFF"/>
              </a:highlight>
              <a:latin typeface="-apple-system"/>
              <a:cs typeface="Calibri"/>
            </a:endParaRPr>
          </a:p>
          <a:p>
            <a:pPr marL="12700" marR="5080" algn="just">
              <a:lnSpc>
                <a:spcPct val="80300"/>
              </a:lnSpc>
              <a:spcBef>
                <a:spcPts val="810"/>
              </a:spcBef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➡ </a:t>
            </a:r>
            <a:r>
              <a:rPr lang="en-US" b="1" i="0" dirty="0" err="1">
                <a:effectLst/>
                <a:highlight>
                  <a:srgbClr val="FFFFFF"/>
                </a:highlight>
                <a:latin typeface="-apple-system"/>
              </a:rPr>
              <a:t>Futurense</a:t>
            </a:r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 Campus</a:t>
            </a:r>
            <a:r>
              <a:rPr lang="en-US" b="1" i="0" dirty="0">
                <a:effectLst/>
                <a:highlight>
                  <a:srgbClr val="FFFFFF"/>
                </a:highlight>
                <a:latin typeface="-apple-system"/>
                <a:cs typeface="Calibri"/>
              </a:rPr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  <a:cs typeface="Calibri"/>
              </a:rPr>
              <a:t>- </a:t>
            </a:r>
            <a:r>
              <a:rPr lang="en-US" dirty="0">
                <a:highlight>
                  <a:srgbClr val="FFFFFF"/>
                </a:highlight>
                <a:latin typeface="-apple-system"/>
                <a:cs typeface="Calibri"/>
              </a:rPr>
              <a:t>A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ims to redefine the BTech degree</a:t>
            </a:r>
          </a:p>
          <a:p>
            <a:pPr marL="12700" marR="5080" algn="just">
              <a:lnSpc>
                <a:spcPct val="80300"/>
              </a:lnSpc>
              <a:spcBef>
                <a:spcPts val="810"/>
              </a:spcBef>
            </a:pPr>
            <a:r>
              <a:rPr lang="en-US" dirty="0">
                <a:highlight>
                  <a:srgbClr val="FFFFFF"/>
                </a:highlight>
                <a:latin typeface="-apple-system"/>
              </a:rPr>
              <a:t>P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ractical learning with an up-to-date syllabus and industry-relevant skills—something that isn't happening with BTech in India currently.</a:t>
            </a:r>
          </a:p>
          <a:p>
            <a:pPr marL="12700" marR="5080" algn="just">
              <a:lnSpc>
                <a:spcPct val="80300"/>
              </a:lnSpc>
              <a:spcBef>
                <a:spcPts val="810"/>
              </a:spcBef>
            </a:pPr>
            <a:endParaRPr lang="en-US" dirty="0">
              <a:highlight>
                <a:srgbClr val="FFFFFF"/>
              </a:highlight>
              <a:latin typeface="-apple-system"/>
              <a:cs typeface="Calibri"/>
            </a:endParaRPr>
          </a:p>
          <a:p>
            <a:pPr marL="12700" marR="5080" algn="just">
              <a:lnSpc>
                <a:spcPct val="80300"/>
              </a:lnSpc>
              <a:spcBef>
                <a:spcPts val="810"/>
              </a:spcBef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➡</a:t>
            </a:r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1" i="0" dirty="0" err="1">
                <a:effectLst/>
                <a:highlight>
                  <a:srgbClr val="FFFFFF"/>
                </a:highlight>
                <a:latin typeface="-apple-system"/>
              </a:rPr>
              <a:t>Futurense</a:t>
            </a:r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 Uni</a:t>
            </a:r>
            <a:r>
              <a:rPr lang="en-US" b="1" i="0" dirty="0">
                <a:effectLst/>
                <a:highlight>
                  <a:srgbClr val="FFFFFF"/>
                </a:highlight>
                <a:latin typeface="-apple-system"/>
                <a:cs typeface="Calibri"/>
              </a:rPr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  <a:cs typeface="Calibri"/>
              </a:rPr>
              <a:t>- </a:t>
            </a:r>
            <a:r>
              <a:rPr lang="en-US" dirty="0">
                <a:highlight>
                  <a:srgbClr val="FFFFFF"/>
                </a:highlight>
                <a:latin typeface="-apple-system"/>
                <a:cs typeface="Calibri"/>
              </a:rPr>
              <a:t>A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spirant’s 2</a:t>
            </a:r>
            <a:r>
              <a:rPr lang="en-US" b="0" i="0" baseline="30000" dirty="0">
                <a:effectLst/>
                <a:highlight>
                  <a:srgbClr val="FFFFFF"/>
                </a:highlight>
                <a:latin typeface="-apple-system"/>
              </a:rPr>
              <a:t>nd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 chance to their IIT dream from the country's top IITs</a:t>
            </a:r>
          </a:p>
          <a:p>
            <a:pPr marL="12700" marR="5080" algn="just">
              <a:lnSpc>
                <a:spcPct val="80300"/>
              </a:lnSpc>
              <a:spcBef>
                <a:spcPts val="810"/>
              </a:spcBef>
            </a:pPr>
            <a:endParaRPr lang="en-US" dirty="0">
              <a:highlight>
                <a:srgbClr val="FFFFFF"/>
              </a:highlight>
              <a:latin typeface="-apple-system"/>
              <a:cs typeface="Calibri"/>
            </a:endParaRPr>
          </a:p>
          <a:p>
            <a:pPr marL="12700" marR="5080" algn="just">
              <a:lnSpc>
                <a:spcPct val="80300"/>
              </a:lnSpc>
              <a:spcBef>
                <a:spcPts val="810"/>
              </a:spcBef>
            </a:pP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➡ </a:t>
            </a:r>
            <a:r>
              <a:rPr lang="en-US" b="1" i="0" dirty="0" err="1">
                <a:effectLst/>
                <a:highlight>
                  <a:srgbClr val="FFFFFF"/>
                </a:highlight>
                <a:latin typeface="-apple-system"/>
              </a:rPr>
              <a:t>Futurense</a:t>
            </a:r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 US Pathway</a:t>
            </a:r>
            <a:r>
              <a:rPr lang="en-US" b="1" dirty="0">
                <a:highlight>
                  <a:srgbClr val="FFFFFF"/>
                </a:highlight>
                <a:latin typeface="-apple-system"/>
                <a:cs typeface="Calibri"/>
              </a:rPr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  <a:cs typeface="Calibri"/>
              </a:rPr>
              <a:t>- 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Historic Pathway to a US Master’s</a:t>
            </a:r>
            <a:endParaRPr lang="en-US" dirty="0">
              <a:latin typeface="Calibri"/>
              <a:cs typeface="Calibri"/>
            </a:endParaRPr>
          </a:p>
          <a:p>
            <a:pPr marL="12700" marR="5080" algn="just">
              <a:lnSpc>
                <a:spcPct val="80300"/>
              </a:lnSpc>
              <a:spcBef>
                <a:spcPts val="810"/>
              </a:spcBef>
            </a:pPr>
            <a:r>
              <a:rPr lang="en-US" dirty="0">
                <a:highlight>
                  <a:srgbClr val="FFFFFF"/>
                </a:highlight>
                <a:latin typeface="-apple-system"/>
              </a:rPr>
              <a:t>W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ith 65% scholarships, waiver on entrance exams, reduced course timelines, and a 3-year extended OPT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412366-9F5B-5BCA-30FF-C74D433B4073}"/>
              </a:ext>
            </a:extLst>
          </p:cNvPr>
          <p:cNvSpPr txBox="1"/>
          <p:nvPr/>
        </p:nvSpPr>
        <p:spPr>
          <a:xfrm>
            <a:off x="609600" y="1032497"/>
            <a:ext cx="10515600" cy="2855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  <a:latin typeface="Metropolis" panose="00000500000000000000" pitchFamily="50" charset="0"/>
              </a:rPr>
              <a:t>Futurense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24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ED277D-1D85-2DC3-4771-27651DF1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342" y="2148673"/>
            <a:ext cx="11495315" cy="3283298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:</a:t>
            </a:r>
          </a:p>
          <a:p>
            <a:pPr marL="457200" indent="-457200" algn="l">
              <a:buAutoNum type="arabicParenR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Campaign Performance</a:t>
            </a:r>
          </a:p>
          <a:p>
            <a:pPr marL="457200" indent="-457200" algn="l">
              <a:buAutoNum type="arabicParenR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Leads Generated</a:t>
            </a:r>
          </a:p>
          <a:p>
            <a:pPr marL="457200" indent="-457200" algn="l">
              <a:buAutoNum type="arabicParenR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Phone Metrics</a:t>
            </a:r>
          </a:p>
          <a:p>
            <a:pPr marL="457200" indent="-457200" algn="l">
              <a:buAutoNum type="arabicParenR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Tokens Paid</a:t>
            </a:r>
          </a:p>
          <a:p>
            <a:pPr marL="457200" indent="-457200" algn="l">
              <a:buAutoNum type="arabicParenR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Candidate Application Tracker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412366-9F5B-5BCA-30FF-C74D433B4073}"/>
              </a:ext>
            </a:extLst>
          </p:cNvPr>
          <p:cNvSpPr txBox="1"/>
          <p:nvPr/>
        </p:nvSpPr>
        <p:spPr>
          <a:xfrm>
            <a:off x="609600" y="1032497"/>
            <a:ext cx="10515600" cy="2855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  <a:latin typeface="Metropolis" panose="00000500000000000000" pitchFamily="50" charset="0"/>
              </a:rPr>
              <a:t>US Pathway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35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412366-9F5B-5BCA-30FF-C74D433B4073}"/>
              </a:ext>
            </a:extLst>
          </p:cNvPr>
          <p:cNvSpPr txBox="1"/>
          <p:nvPr/>
        </p:nvSpPr>
        <p:spPr>
          <a:xfrm>
            <a:off x="-2709370" y="1343313"/>
            <a:ext cx="10515600" cy="2855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  <a:latin typeface="Metropolis" panose="00000500000000000000" pitchFamily="50" charset="0"/>
              </a:rPr>
              <a:t>Tools</a:t>
            </a:r>
            <a:endParaRPr lang="en-I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C26011-D0A7-40FE-8735-306EFD6D11F9}"/>
              </a:ext>
            </a:extLst>
          </p:cNvPr>
          <p:cNvSpPr txBox="1">
            <a:spLocks/>
          </p:cNvSpPr>
          <p:nvPr/>
        </p:nvSpPr>
        <p:spPr>
          <a:xfrm>
            <a:off x="838200" y="2415254"/>
            <a:ext cx="3999971" cy="370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</a:rPr>
              <a:t>Python and its libraries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</a:rPr>
              <a:t> Power BI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</a:rPr>
              <a:t> SQL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</a:rPr>
              <a:t>Machine Learning</a:t>
            </a:r>
          </a:p>
        </p:txBody>
      </p:sp>
      <p:pic>
        <p:nvPicPr>
          <p:cNvPr id="7" name="Picture 6" descr="A blue and pink rectangles with a black background&#10;&#10;Description automatically generated">
            <a:extLst>
              <a:ext uri="{FF2B5EF4-FFF2-40B4-BE49-F238E27FC236}">
                <a16:creationId xmlns:a16="http://schemas.microsoft.com/office/drawing/2014/main" id="{0C4C6CDA-2FE4-50AE-F280-E733BF7EE0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r="-3" b="-3"/>
          <a:stretch/>
        </p:blipFill>
        <p:spPr>
          <a:xfrm>
            <a:off x="5207304" y="1594037"/>
            <a:ext cx="1682661" cy="1711568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5268ACD9-4735-7E89-CF86-6FE2863B07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" b="3"/>
          <a:stretch/>
        </p:blipFill>
        <p:spPr>
          <a:xfrm>
            <a:off x="7544576" y="1594024"/>
            <a:ext cx="1682661" cy="1711588"/>
          </a:xfrm>
          <a:prstGeom prst="rect">
            <a:avLst/>
          </a:prstGeom>
        </p:spPr>
      </p:pic>
      <p:pic>
        <p:nvPicPr>
          <p:cNvPr id="9" name="Picture 8" descr="A logo with a graphic design&#10;&#10;Description automatically generated with medium confidence">
            <a:extLst>
              <a:ext uri="{FF2B5EF4-FFF2-40B4-BE49-F238E27FC236}">
                <a16:creationId xmlns:a16="http://schemas.microsoft.com/office/drawing/2014/main" id="{F11D64D6-DE9D-106E-6334-A7DD5C43E8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" r="-3" b="-3"/>
          <a:stretch/>
        </p:blipFill>
        <p:spPr>
          <a:xfrm>
            <a:off x="9882764" y="1622856"/>
            <a:ext cx="1682661" cy="1665835"/>
          </a:xfrm>
          <a:prstGeom prst="rect">
            <a:avLst/>
          </a:prstGeom>
        </p:spPr>
      </p:pic>
      <p:pic>
        <p:nvPicPr>
          <p:cNvPr id="10" name="Picture 9" descr="A yellow sign with black lines&#10;&#10;Description automatically generated">
            <a:extLst>
              <a:ext uri="{FF2B5EF4-FFF2-40B4-BE49-F238E27FC236}">
                <a16:creationId xmlns:a16="http://schemas.microsoft.com/office/drawing/2014/main" id="{8AF25813-F29A-584D-F24A-50F75C7B2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17" y="4385213"/>
            <a:ext cx="1682661" cy="1682661"/>
          </a:xfrm>
          <a:prstGeom prst="rect">
            <a:avLst/>
          </a:prstGeom>
        </p:spPr>
      </p:pic>
      <p:pic>
        <p:nvPicPr>
          <p:cNvPr id="11" name="Picture 10" descr="A colorful circular object with a black background&#10;&#10;Description automatically generated">
            <a:extLst>
              <a:ext uri="{FF2B5EF4-FFF2-40B4-BE49-F238E27FC236}">
                <a16:creationId xmlns:a16="http://schemas.microsoft.com/office/drawing/2014/main" id="{826DB8B7-F10E-49A2-708E-8A40392BF0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01"/>
          <a:stretch/>
        </p:blipFill>
        <p:spPr>
          <a:xfrm>
            <a:off x="7552289" y="4395806"/>
            <a:ext cx="1682661" cy="1665851"/>
          </a:xfrm>
          <a:prstGeom prst="rect">
            <a:avLst/>
          </a:prstGeom>
        </p:spPr>
      </p:pic>
      <p:pic>
        <p:nvPicPr>
          <p:cNvPr id="12" name="Picture 11" descr="A colorful graph and magnifying glass&#10;&#10;Description automatically generated">
            <a:extLst>
              <a:ext uri="{FF2B5EF4-FFF2-40B4-BE49-F238E27FC236}">
                <a16:creationId xmlns:a16="http://schemas.microsoft.com/office/drawing/2014/main" id="{893CD506-E17E-72BC-F524-ACD94326FC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7" y="4385213"/>
            <a:ext cx="1682661" cy="16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0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12947C-5F57-4529-B2A1-AF99303D250B}"/>
              </a:ext>
            </a:extLst>
          </p:cNvPr>
          <p:cNvSpPr txBox="1">
            <a:spLocks/>
          </p:cNvSpPr>
          <p:nvPr/>
        </p:nvSpPr>
        <p:spPr>
          <a:xfrm>
            <a:off x="1338942" y="2384967"/>
            <a:ext cx="9144000" cy="951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spc="-300" dirty="0">
                <a:latin typeface="Metropolis" pitchFamily="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161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143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Helvetica</vt:lpstr>
      <vt:lpstr>Metropolis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Jackson</dc:creator>
  <cp:lastModifiedBy>Ziyaad Mahudawala</cp:lastModifiedBy>
  <cp:revision>23</cp:revision>
  <dcterms:created xsi:type="dcterms:W3CDTF">2022-12-05T10:10:22Z</dcterms:created>
  <dcterms:modified xsi:type="dcterms:W3CDTF">2024-07-15T13:51:38Z</dcterms:modified>
</cp:coreProperties>
</file>