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@SFGShirt_grungeBack.png" descr="@SFGShirt_grungeB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1774" y="760475"/>
            <a:ext cx="10600453" cy="11875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@SFGShirt_grungeBack.png" descr="@SFGShirt_grungeB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1774" y="760475"/>
            <a:ext cx="10600453" cy="11875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hat is JPA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4400"/>
            </a:lvl1pPr>
          </a:lstStyle>
          <a:p>
            <a:pPr/>
            <a:r>
              <a:t>What is JPA?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JPA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JPA?</a:t>
            </a:r>
          </a:p>
        </p:txBody>
      </p:sp>
      <p:sp>
        <p:nvSpPr>
          <p:cNvPr id="124" name="JPA stands for Java Persistence API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200"/>
            </a:pPr>
            <a:r>
              <a:t>JPA stands for Java Persistence API</a:t>
            </a:r>
          </a:p>
          <a:p>
            <a:pPr>
              <a:defRPr sz="7200"/>
            </a:pPr>
            <a:r>
              <a:t>JPA is the official API for working with relational data in Java</a:t>
            </a:r>
          </a:p>
          <a:p>
            <a:pPr>
              <a:defRPr sz="7200"/>
            </a:pPr>
            <a:r>
              <a:t>JPA is only a specification </a:t>
            </a:r>
          </a:p>
          <a:p>
            <a:pPr lvl="1">
              <a:defRPr sz="7200"/>
            </a:pPr>
            <a:r>
              <a:t>JPA is not a concrete implementation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t does JPA do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JPA do?</a:t>
            </a:r>
          </a:p>
        </p:txBody>
      </p:sp>
      <p:sp>
        <p:nvSpPr>
          <p:cNvPr id="127" name="JPA is a bridge from Java’s object world to how data is stored in relational databas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JPA is a bridge from Java’s object world to how data is stored in relational databases </a:t>
            </a:r>
          </a:p>
          <a:p>
            <a:pPr>
              <a:defRPr sz="6400"/>
            </a:pPr>
            <a:r>
              <a:t>ORM - Object Relational Mapping</a:t>
            </a:r>
          </a:p>
          <a:p>
            <a:pPr>
              <a:defRPr sz="6400"/>
            </a:pPr>
            <a:r>
              <a:t>JPA offers Java developers database independence </a:t>
            </a:r>
          </a:p>
          <a:p>
            <a:pPr>
              <a:defRPr sz="6400"/>
            </a:pPr>
            <a:r>
              <a:t>One API will support many relational databases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JPA 2.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JPA 2.0</a:t>
            </a:r>
          </a:p>
        </p:txBody>
      </p:sp>
      <p:sp>
        <p:nvSpPr>
          <p:cNvPr id="130" name="Java Community Process as JSR 317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6144"/>
            </a:pPr>
            <a:r>
              <a:t>Java Community Process as JSR 317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Approved in December of 2009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Added support for embedded objects and ordered lists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Added criteria query API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Added SQL Hints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Added Validation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PA 2.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JPA 2.1</a:t>
            </a:r>
          </a:p>
        </p:txBody>
      </p:sp>
      <p:sp>
        <p:nvSpPr>
          <p:cNvPr id="133" name="Java Community Process as JSR 338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6144"/>
            </a:pPr>
            <a:r>
              <a:t>Java Community Process as JSR 338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Approved in December of 2013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Added custom type converters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Criteria Update/Delete for build updates &amp; deletes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Schema Generation 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Queries against stored procedures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JPA 2.1 Implementa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JPA 2.1 Implementations</a:t>
            </a:r>
          </a:p>
        </p:txBody>
      </p:sp>
      <p:sp>
        <p:nvSpPr>
          <p:cNvPr id="136" name="Hibernate (72% of Marketshare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9600"/>
            </a:pPr>
            <a:r>
              <a:t>Hibernate (72% of Marketshare)</a:t>
            </a:r>
          </a:p>
          <a:p>
            <a:pPr>
              <a:defRPr sz="9600"/>
            </a:pPr>
            <a:r>
              <a:t>EclipseLink (13% of Marketshare)</a:t>
            </a:r>
          </a:p>
          <a:p>
            <a:pPr>
              <a:defRPr sz="9600"/>
            </a:pPr>
            <a:r>
              <a:t>OpenJPA (2% of Marketshare)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abases Supported by Hibernat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459">
              <a:defRPr sz="10304"/>
            </a:lvl1pPr>
          </a:lstStyle>
          <a:p>
            <a:pPr/>
            <a:r>
              <a:t>Databases Supported by Hibernate</a:t>
            </a:r>
          </a:p>
        </p:txBody>
      </p:sp>
      <p:sp>
        <p:nvSpPr>
          <p:cNvPr id="139" name="Oracle 11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 defTabSz="668655">
              <a:spcBef>
                <a:spcPts val="4700"/>
              </a:spcBef>
              <a:defRPr sz="5184"/>
            </a:pPr>
            <a:r>
              <a:t>Oracle 11g</a:t>
            </a:r>
          </a:p>
          <a:p>
            <a:pPr marL="514350" indent="-514350" defTabSz="668655">
              <a:spcBef>
                <a:spcPts val="4700"/>
              </a:spcBef>
              <a:defRPr sz="5184"/>
            </a:pPr>
            <a:r>
              <a:t>DB2 9.7</a:t>
            </a:r>
          </a:p>
          <a:p>
            <a:pPr marL="514350" indent="-514350" defTabSz="668655">
              <a:spcBef>
                <a:spcPts val="4700"/>
              </a:spcBef>
              <a:defRPr sz="5184"/>
            </a:pPr>
            <a:r>
              <a:t>Microsoft SQL Server 2008</a:t>
            </a:r>
          </a:p>
          <a:p>
            <a:pPr marL="514350" indent="-514350" defTabSz="668655">
              <a:spcBef>
                <a:spcPts val="4700"/>
              </a:spcBef>
              <a:defRPr sz="5184"/>
            </a:pPr>
            <a:r>
              <a:t>Sybase ASE 15.5</a:t>
            </a:r>
          </a:p>
          <a:p>
            <a:pPr marL="514350" indent="-514350" defTabSz="668655">
              <a:spcBef>
                <a:spcPts val="4700"/>
              </a:spcBef>
              <a:defRPr sz="5184"/>
            </a:pPr>
            <a:r>
              <a:t>MySQL 5.1, 5.5</a:t>
            </a:r>
          </a:p>
          <a:p>
            <a:pPr marL="514350" indent="-514350" defTabSz="668655">
              <a:spcBef>
                <a:spcPts val="4700"/>
              </a:spcBef>
              <a:defRPr sz="5184"/>
            </a:pPr>
            <a:r>
              <a:t>PostgreSQL 8.4, 9.1</a:t>
            </a:r>
          </a:p>
          <a:p>
            <a:pPr marL="514350" indent="-514350" defTabSz="668655">
              <a:spcBef>
                <a:spcPts val="4700"/>
              </a:spcBef>
              <a:defRPr sz="5184"/>
            </a:pPr>
            <a:r>
              <a:t>Others: Apache Derby, Informix, MS Access, H2, Oracle 12c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ibernate 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Hibernate 5</a:t>
            </a:r>
          </a:p>
        </p:txBody>
      </p:sp>
      <p:sp>
        <p:nvSpPr>
          <p:cNvPr id="142" name="Hibernate 5 released in September 2015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Hibernate 5 released in September 2015</a:t>
            </a:r>
          </a:p>
          <a:p>
            <a:pPr>
              <a:defRPr sz="6400"/>
            </a:pPr>
            <a:r>
              <a:t>Commercial support available from Red Hat</a:t>
            </a:r>
          </a:p>
          <a:p>
            <a:pPr>
              <a:defRPr sz="6400"/>
            </a:pPr>
            <a:r>
              <a:t>Adopted by Spring Framework in version 4.2 (July 2015)</a:t>
            </a:r>
          </a:p>
          <a:p>
            <a:pPr>
              <a:defRPr sz="6400"/>
            </a:pPr>
            <a:r>
              <a:t>Adopted by Spring Boot in version 1.4 (January 2016)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