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ZkCZNAaCIofXyYXDtdf6OY7fe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8ec4ffe9b_0_51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8ec4ffe9b_0_5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e8ec4ffe9b_0_5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8ec4ffe9b_0_55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8ec4ffe9b_0_5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e8ec4ffe9b_0_5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8ec4ffe9b_0_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e8ec4ffe9b_0_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e8ec4ffe9b_0_12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e8ec4ffe9b_0_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e8ec4ffe9b_0_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e8ec4ffe9b_0_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8ec4ffe9b_0_59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8ec4ffe9b_0_5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e8ec4ffe9b_0_5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8ec4ffe9b_0_63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8ec4ffe9b_0_6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e8ec4ffe9b_0_6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8ec4ffe9b_0_67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8ec4ffe9b_0_6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e8ec4ffe9b_0_6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8ec4ffe9b_0_71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e8ec4ffe9b_0_7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e8ec4ffe9b_0_7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8ec4ffe9b_0_75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8ec4ffe9b_0_7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e8ec4ffe9b_0_7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8ec4ffe9b_0_31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e8ec4ffe9b_0_3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e8ec4ffe9b_0_3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8ec4ffe9b_0_39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8ec4ffe9b_0_3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e8ec4ffe9b_0_3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8ec4ffe9b_0_43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8ec4ffe9b_0_4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e8ec4ffe9b_0_4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33.jp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3.jpg"/><Relationship Id="rId5" Type="http://schemas.openxmlformats.org/officeDocument/2006/relationships/image" Target="../media/image20.jpg"/><Relationship Id="rId6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1991525" y="3074775"/>
            <a:ext cx="6254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</a:rPr>
              <a:t>Accenture</a:t>
            </a:r>
            <a:endParaRPr sz="8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</a:rPr>
              <a:t>Data Analytics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2e8ec4ffe9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0" y="76200"/>
            <a:ext cx="17530112" cy="101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2e8ec4ffe9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50" y="0"/>
            <a:ext cx="1779371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g2e8ec4ffe9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e8ec4ffe9b_0_12"/>
          <p:cNvSpPr txBox="1"/>
          <p:nvPr/>
        </p:nvSpPr>
        <p:spPr>
          <a:xfrm>
            <a:off x="1028700" y="860925"/>
            <a:ext cx="7632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based on Top Five Categories </a:t>
            </a:r>
            <a:r>
              <a:rPr lang="cs-CZ" sz="8000"/>
              <a:t>—&gt;</a:t>
            </a:r>
            <a:endParaRPr/>
          </a:p>
        </p:txBody>
      </p:sp>
      <p:grpSp>
        <p:nvGrpSpPr>
          <p:cNvPr id="341" name="Google Shape;341;g2e8ec4ffe9b_0_12"/>
          <p:cNvGrpSpPr/>
          <p:nvPr/>
        </p:nvGrpSpPr>
        <p:grpSpPr>
          <a:xfrm>
            <a:off x="517112" y="7810500"/>
            <a:ext cx="17253775" cy="2017080"/>
            <a:chOff x="0" y="0"/>
            <a:chExt cx="23005033" cy="2689440"/>
          </a:xfrm>
        </p:grpSpPr>
        <p:pic>
          <p:nvPicPr>
            <p:cNvPr id="342" name="Google Shape;342;g2e8ec4ffe9b_0_1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g2e8ec4ffe9b_0_1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g2e8ec4ffe9b_0_1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g2e8ec4ffe9b_0_1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g2e8ec4ffe9b_0_1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g2e8ec4ffe9b_0_1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g2e8ec4ffe9b_0_1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" name="Google Shape;349;g2e8ec4ffe9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20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e8ec4ffe9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20" cy="88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2e8ec4ffe9b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9" y="0"/>
            <a:ext cx="1779372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2e8ec4ffe9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9" y="0"/>
            <a:ext cx="1779372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g2e8ec4ffe9b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9" y="0"/>
            <a:ext cx="1779372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g2e8ec4ffe9b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9" y="0"/>
            <a:ext cx="1779372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8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89" name="Google Shape;389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8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97" name="Google Shape;397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8" name="Google Shape;398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8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400" name="Google Shape;40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7" name="Google Shape;407;p8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8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409" name="Google Shape;409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0" name="Google Shape;410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p8"/>
          <p:cNvSpPr txBox="1"/>
          <p:nvPr/>
        </p:nvSpPr>
        <p:spPr>
          <a:xfrm>
            <a:off x="3677575" y="2813250"/>
            <a:ext cx="47037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/>
              <a:t>Overall Data Report —&gt;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g2e8ec4ffe9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0" y="152400"/>
            <a:ext cx="17266509" cy="99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2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2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0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8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0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31" name="Google Shape;431;p10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32" name="Google Shape;432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10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37" name="Google Shape;437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p10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42" name="Google Shape;442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10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45" name="Google Shape;445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10"/>
          <p:cNvSpPr txBox="1"/>
          <p:nvPr/>
        </p:nvSpPr>
        <p:spPr>
          <a:xfrm>
            <a:off x="11707150" y="1347075"/>
            <a:ext cx="56775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/>
              <a:t>Social Buzz has to consider promoting more animals and science-related stuff.</a:t>
            </a:r>
            <a:endParaRPr sz="3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/>
              <a:t>The highest score 86.3K in May was declined to 81.2 by December. </a:t>
            </a:r>
            <a:endParaRPr sz="3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/>
              <a:t>Photos and Videos dominate the content formats in the space.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57" name="Google Shape;457;p11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58" name="Google Shape;458;p11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9" name="Google Shape;459;p1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" name="Google Shape;460;p11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61" name="Google Shape;461;p11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62" name="Google Shape;46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1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70" name="Google Shape;47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3"/>
          <p:cNvSpPr/>
          <p:nvPr/>
        </p:nvSpPr>
        <p:spPr>
          <a:xfrm>
            <a:off x="4946896" y="2005584"/>
            <a:ext cx="113424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8907850" y="3016563"/>
            <a:ext cx="62379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solidFill>
                  <a:schemeClr val="dk1"/>
                </a:solidFill>
              </a:rPr>
              <a:t>Social Buzz is a fast growing technology unicorn that need to adapt quickly to it's global scale. Accenture has begun a 3 month POC focusing on these tasks:</a:t>
            </a:r>
            <a:endParaRPr sz="1700">
              <a:solidFill>
                <a:schemeClr val="dk1"/>
              </a:solidFill>
            </a:endParaRPr>
          </a:p>
          <a:p>
            <a:pPr indent="-224156" lvl="1" marL="41021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cs-CZ" sz="2200">
                <a:solidFill>
                  <a:schemeClr val="dk1"/>
                </a:solidFill>
              </a:rPr>
              <a:t>An audit of Social Buzz's big data practice</a:t>
            </a:r>
            <a:endParaRPr sz="1700">
              <a:solidFill>
                <a:schemeClr val="dk1"/>
              </a:solidFill>
            </a:endParaRPr>
          </a:p>
          <a:p>
            <a:pPr indent="-224156" lvl="1" marL="41021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cs-CZ" sz="2200">
                <a:solidFill>
                  <a:schemeClr val="dk1"/>
                </a:solidFill>
              </a:rPr>
              <a:t>Recommendations for a successful IPO</a:t>
            </a:r>
            <a:endParaRPr sz="1700">
              <a:solidFill>
                <a:schemeClr val="dk1"/>
              </a:solidFill>
            </a:endParaRPr>
          </a:p>
          <a:p>
            <a:pPr indent="-224155" lvl="1" marL="41021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cs-CZ" sz="2200">
                <a:solidFill>
                  <a:schemeClr val="dk1"/>
                </a:solidFill>
              </a:rPr>
              <a:t>Analysis to find Social Buzz's top 5 most popular categories of content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4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4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4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4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4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4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4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4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2914718" y="8167121"/>
            <a:ext cx="578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how to capitalize on it when there is so much?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2914718" y="5086350"/>
            <a:ext cx="57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 </a:t>
            </a:r>
            <a:r>
              <a:rPr lang="cs-CZ" sz="3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100000</a:t>
            </a:r>
            <a:r>
              <a:rPr lang="cs-CZ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posts per day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2914718" y="6070890"/>
            <a:ext cx="5315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36,500,000</a:t>
            </a:r>
            <a:r>
              <a:rPr lang="cs-CZ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pieces of content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 year!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2914718" y="8920480"/>
            <a:ext cx="5676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to find Social Buzz's top 5 most popular categories of content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5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8" name="Google Shape;218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5"/>
          <p:cNvGrpSpPr/>
          <p:nvPr/>
        </p:nvGrpSpPr>
        <p:grpSpPr>
          <a:xfrm>
            <a:off x="11411515" y="1050857"/>
            <a:ext cx="2187334" cy="2123082"/>
            <a:chOff x="-23042" y="66269"/>
            <a:chExt cx="6542159" cy="6349987"/>
          </a:xfrm>
        </p:grpSpPr>
        <p:sp>
          <p:nvSpPr>
            <p:cNvPr id="233" name="Google Shape;233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5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5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7" name="Google Shape;237;p5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5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5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41" name="Google Shape;241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5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3" name="Google Shape;253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4" name="Google Shape;264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7" name="Google Shape;267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8" name="Google Shape;268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6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70" name="Google Shape;270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1" name="Google Shape;271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3" name="Google Shape;273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4" name="Google Shape;274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6" name="Google Shape;276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7" name="Google Shape;277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6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9" name="Google Shape;279;p6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3860425" y="1469275"/>
            <a:ext cx="3775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5764125" y="3037263"/>
            <a:ext cx="3775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7636225" y="4621025"/>
            <a:ext cx="3775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9539925" y="6224813"/>
            <a:ext cx="3775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11412025" y="7993825"/>
            <a:ext cx="3775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Discover Insights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"/>
          <p:cNvSpPr txBox="1"/>
          <p:nvPr/>
        </p:nvSpPr>
        <p:spPr>
          <a:xfrm>
            <a:off x="1028700" y="860925"/>
            <a:ext cx="10512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based on Score </a:t>
            </a:r>
            <a:r>
              <a:rPr lang="cs-CZ" sz="8000"/>
              <a:t>—&gt;</a:t>
            </a:r>
            <a:endParaRPr/>
          </a:p>
        </p:txBody>
      </p:sp>
      <p:grpSp>
        <p:nvGrpSpPr>
          <p:cNvPr id="299" name="Google Shape;299;p7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0" name="Google Shape;300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