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83000">
              <a:srgbClr val="ABC0E4"/>
            </a:gs>
            <a:gs pos="100000">
              <a:srgbClr val="C7D5ED"/>
            </a:gs>
          </a:gsLst>
          <a:lin ang="5400000" scaled="0"/>
        </a:gradFill>
      </p:bgPr>
    </p:bg>
    <p:spTree>
      <p:nvGrpSpPr>
        <p:cNvPr id="1" name=""/>
        <p:cNvGrpSpPr/>
        <p:nvPr/>
      </p:nvGrpSpPr>
      <p:grpSpPr>
        <a:xfrm>
          <a:off x="0" y="0"/>
          <a:ext cx="0" cy="0"/>
          <a:chOff x="0" y="0"/>
          <a:chExt cx="0" cy="0"/>
        </a:xfrm>
      </p:grpSpPr>
      <p:pic>
        <p:nvPicPr>
          <p:cNvPr id="94" name="Picture 12" descr="Picture 12"/>
          <p:cNvPicPr>
            <a:picLocks noChangeAspect="1"/>
          </p:cNvPicPr>
          <p:nvPr/>
        </p:nvPicPr>
        <p:blipFill>
          <a:blip r:embed="rId2">
            <a:extLst/>
          </a:blip>
          <a:stretch>
            <a:fillRect/>
          </a:stretch>
        </p:blipFill>
        <p:spPr>
          <a:xfrm>
            <a:off x="3753053" y="4994904"/>
            <a:ext cx="1403567" cy="1523315"/>
          </a:xfrm>
          <a:prstGeom prst="rect">
            <a:avLst/>
          </a:prstGeom>
          <a:ln w="12700">
            <a:miter lim="400000"/>
          </a:ln>
        </p:spPr>
      </p:pic>
      <p:pic>
        <p:nvPicPr>
          <p:cNvPr id="95" name="Picture 14" descr="Picture 14"/>
          <p:cNvPicPr>
            <a:picLocks noChangeAspect="1"/>
          </p:cNvPicPr>
          <p:nvPr/>
        </p:nvPicPr>
        <p:blipFill>
          <a:blip r:embed="rId3">
            <a:extLst/>
          </a:blip>
          <a:stretch>
            <a:fillRect/>
          </a:stretch>
        </p:blipFill>
        <p:spPr>
          <a:xfrm>
            <a:off x="9818359" y="4384421"/>
            <a:ext cx="2036507" cy="1330476"/>
          </a:xfrm>
          <a:prstGeom prst="rect">
            <a:avLst/>
          </a:prstGeom>
          <a:ln w="12700">
            <a:miter lim="400000"/>
          </a:ln>
        </p:spPr>
      </p:pic>
      <p:pic>
        <p:nvPicPr>
          <p:cNvPr id="96" name="Picture 16" descr="Picture 16"/>
          <p:cNvPicPr>
            <a:picLocks noChangeAspect="1"/>
          </p:cNvPicPr>
          <p:nvPr/>
        </p:nvPicPr>
        <p:blipFill>
          <a:blip r:embed="rId4">
            <a:extLst/>
          </a:blip>
          <a:stretch>
            <a:fillRect/>
          </a:stretch>
        </p:blipFill>
        <p:spPr>
          <a:xfrm rot="20100000">
            <a:off x="5171568" y="237950"/>
            <a:ext cx="1590392" cy="1338557"/>
          </a:xfrm>
          <a:prstGeom prst="rect">
            <a:avLst/>
          </a:prstGeom>
          <a:ln w="12700">
            <a:miter lim="400000"/>
          </a:ln>
        </p:spPr>
      </p:pic>
      <p:pic>
        <p:nvPicPr>
          <p:cNvPr id="97" name="Picture 30" descr="Picture 30"/>
          <p:cNvPicPr>
            <a:picLocks noChangeAspect="1"/>
          </p:cNvPicPr>
          <p:nvPr/>
        </p:nvPicPr>
        <p:blipFill>
          <a:blip r:embed="rId5">
            <a:extLst/>
          </a:blip>
          <a:stretch>
            <a:fillRect/>
          </a:stretch>
        </p:blipFill>
        <p:spPr>
          <a:xfrm>
            <a:off x="6970306" y="376"/>
            <a:ext cx="2080259" cy="1717432"/>
          </a:xfrm>
          <a:prstGeom prst="rect">
            <a:avLst/>
          </a:prstGeom>
          <a:ln w="12700">
            <a:miter lim="400000"/>
          </a:ln>
        </p:spPr>
      </p:pic>
      <p:pic>
        <p:nvPicPr>
          <p:cNvPr id="98" name="Picture 1" descr="Picture 1"/>
          <p:cNvPicPr>
            <a:picLocks noChangeAspect="1"/>
          </p:cNvPicPr>
          <p:nvPr/>
        </p:nvPicPr>
        <p:blipFill>
          <a:blip r:embed="rId6">
            <a:extLst/>
          </a:blip>
          <a:stretch>
            <a:fillRect/>
          </a:stretch>
        </p:blipFill>
        <p:spPr>
          <a:xfrm>
            <a:off x="3146311" y="1640229"/>
            <a:ext cx="2114613" cy="1524094"/>
          </a:xfrm>
          <a:prstGeom prst="rect">
            <a:avLst/>
          </a:prstGeom>
          <a:ln w="12700">
            <a:miter lim="400000"/>
          </a:ln>
        </p:spPr>
      </p:pic>
      <p:pic>
        <p:nvPicPr>
          <p:cNvPr id="99" name="Picture 2" descr="Picture 2"/>
          <p:cNvPicPr>
            <a:picLocks noChangeAspect="1"/>
          </p:cNvPicPr>
          <p:nvPr/>
        </p:nvPicPr>
        <p:blipFill>
          <a:blip r:embed="rId7">
            <a:extLst/>
          </a:blip>
          <a:stretch>
            <a:fillRect/>
          </a:stretch>
        </p:blipFill>
        <p:spPr>
          <a:xfrm>
            <a:off x="1729797" y="5176022"/>
            <a:ext cx="1580137" cy="1427758"/>
          </a:xfrm>
          <a:prstGeom prst="rect">
            <a:avLst/>
          </a:prstGeom>
          <a:ln w="12700">
            <a:miter lim="400000"/>
          </a:ln>
        </p:spPr>
      </p:pic>
      <p:pic>
        <p:nvPicPr>
          <p:cNvPr id="100" name="Picture 5" descr="Picture 5"/>
          <p:cNvPicPr>
            <a:picLocks noChangeAspect="1"/>
          </p:cNvPicPr>
          <p:nvPr/>
        </p:nvPicPr>
        <p:blipFill>
          <a:blip r:embed="rId8">
            <a:extLst/>
          </a:blip>
          <a:stretch>
            <a:fillRect/>
          </a:stretch>
        </p:blipFill>
        <p:spPr>
          <a:xfrm>
            <a:off x="10200665" y="1079979"/>
            <a:ext cx="1863464" cy="1590005"/>
          </a:xfrm>
          <a:prstGeom prst="rect">
            <a:avLst/>
          </a:prstGeom>
          <a:ln w="12700">
            <a:miter lim="400000"/>
          </a:ln>
        </p:spPr>
      </p:pic>
      <p:sp>
        <p:nvSpPr>
          <p:cNvPr id="101" name="TextBox 36"/>
          <p:cNvSpPr txBox="1"/>
          <p:nvPr/>
        </p:nvSpPr>
        <p:spPr>
          <a:xfrm>
            <a:off x="12291" y="4899992"/>
            <a:ext cx="1503073" cy="1810291"/>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lnSpc>
                <a:spcPct val="107000"/>
              </a:lnSpc>
              <a:spcBef>
                <a:spcPts val="800"/>
              </a:spcBef>
              <a:defRPr sz="1000"/>
            </a:lvl1pPr>
          </a:lstStyle>
          <a:p>
            <a:pPr/>
            <a:r>
              <a:t>This shows that the majority of consumers are likely to use Elite Party Services with 14% very likely and 29% likely contributing to 43% in total. Furthermore outnumbering those (13%) who are strongly uninterested.</a:t>
            </a:r>
          </a:p>
        </p:txBody>
      </p:sp>
      <p:pic>
        <p:nvPicPr>
          <p:cNvPr id="102" name="stackbar-py.png" descr="stackbar-py.png"/>
          <p:cNvPicPr>
            <a:picLocks noChangeAspect="1"/>
          </p:cNvPicPr>
          <p:nvPr/>
        </p:nvPicPr>
        <p:blipFill>
          <a:blip r:embed="rId9">
            <a:extLst/>
          </a:blip>
          <a:srcRect l="0" t="1607" r="0" b="1607"/>
          <a:stretch>
            <a:fillRect/>
          </a:stretch>
        </p:blipFill>
        <p:spPr>
          <a:xfrm rot="1560000">
            <a:off x="7977230" y="2245508"/>
            <a:ext cx="1912364" cy="1400504"/>
          </a:xfrm>
          <a:prstGeom prst="rect">
            <a:avLst/>
          </a:prstGeom>
          <a:ln w="12700">
            <a:miter lim="400000"/>
          </a:ln>
        </p:spPr>
      </p:pic>
      <p:sp>
        <p:nvSpPr>
          <p:cNvPr id="103" name="TextBox 1"/>
          <p:cNvSpPr txBox="1"/>
          <p:nvPr/>
        </p:nvSpPr>
        <p:spPr>
          <a:xfrm>
            <a:off x="91189" y="1146211"/>
            <a:ext cx="3042285" cy="1952536"/>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"Elite Party Services" entail an elevated approach to event planning, providing exclusive and premium offerings for diverse occasions. These services encompass personalized event coordination, carefully curated venue choices, and sophisticated solutions, ensuring a memorable and refined experience for clients seeking a higher level of celebration and hospitality.</a:t>
            </a:r>
          </a:p>
        </p:txBody>
      </p:sp>
      <p:pic>
        <p:nvPicPr>
          <p:cNvPr id="104" name="Picture 8" descr="Picture 8"/>
          <p:cNvPicPr>
            <a:picLocks noChangeAspect="1"/>
          </p:cNvPicPr>
          <p:nvPr/>
        </p:nvPicPr>
        <p:blipFill>
          <a:blip r:embed="rId10">
            <a:extLst/>
          </a:blip>
          <a:stretch>
            <a:fillRect/>
          </a:stretch>
        </p:blipFill>
        <p:spPr>
          <a:xfrm>
            <a:off x="6040197" y="5128245"/>
            <a:ext cx="1793984" cy="1651936"/>
          </a:xfrm>
          <a:prstGeom prst="rect">
            <a:avLst/>
          </a:prstGeom>
          <a:ln w="12700">
            <a:miter lim="400000"/>
          </a:ln>
        </p:spPr>
      </p:pic>
      <p:pic>
        <p:nvPicPr>
          <p:cNvPr id="105" name="lineplot-Py.png" descr="lineplot-Py.png"/>
          <p:cNvPicPr>
            <a:picLocks noChangeAspect="1"/>
          </p:cNvPicPr>
          <p:nvPr/>
        </p:nvPicPr>
        <p:blipFill>
          <a:blip r:embed="rId11">
            <a:extLst/>
          </a:blip>
          <a:srcRect l="1894" t="0" r="1894" b="0"/>
          <a:stretch>
            <a:fillRect/>
          </a:stretch>
        </p:blipFill>
        <p:spPr>
          <a:xfrm>
            <a:off x="120540" y="3389191"/>
            <a:ext cx="1691631" cy="1330421"/>
          </a:xfrm>
          <a:prstGeom prst="rect">
            <a:avLst/>
          </a:prstGeom>
          <a:ln w="12700">
            <a:miter lim="400000"/>
          </a:ln>
        </p:spPr>
      </p:pic>
      <p:sp>
        <p:nvSpPr>
          <p:cNvPr id="106" name="TextBox 2"/>
          <p:cNvSpPr txBox="1"/>
          <p:nvPr/>
        </p:nvSpPr>
        <p:spPr>
          <a:xfrm>
            <a:off x="4145839" y="3336059"/>
            <a:ext cx="1969052" cy="1635596"/>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lnSpc>
                <a:spcPct val="107000"/>
              </a:lnSpc>
              <a:spcBef>
                <a:spcPts val="800"/>
              </a:spcBef>
              <a:defRPr sz="1000"/>
            </a:lvl1pPr>
          </a:lstStyle>
          <a:p>
            <a:pPr/>
            <a:r>
              <a:t>In the spring and summer, 35% of people choose to use Elite Party Services. Winter is the least popular season, with 14%, while fall is in the center with 16%. This is most likely due to the fact that more outside activities take place in the spring and summer when the weather is good.</a:t>
            </a:r>
          </a:p>
        </p:txBody>
      </p:sp>
      <p:sp>
        <p:nvSpPr>
          <p:cNvPr id="107" name="TextBox 3"/>
          <p:cNvSpPr txBox="1"/>
          <p:nvPr/>
        </p:nvSpPr>
        <p:spPr>
          <a:xfrm>
            <a:off x="9196279" y="201997"/>
            <a:ext cx="2181557" cy="742571"/>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lnSpc>
                <a:spcPct val="107000"/>
              </a:lnSpc>
              <a:spcBef>
                <a:spcPts val="800"/>
              </a:spcBef>
              <a:defRPr sz="1000">
                <a:solidFill>
                  <a:srgbClr val="0F0F0F"/>
                </a:solidFill>
                <a:latin typeface="Söhne"/>
                <a:ea typeface="Söhne"/>
                <a:cs typeface="Söhne"/>
                <a:sym typeface="Söhne"/>
              </a:defRPr>
            </a:lvl1pPr>
          </a:lstStyle>
          <a:p>
            <a:pPr/>
            <a:r>
              <a:t>In the chart, most customers (55) use the internet for 3 to 5 hours, which is 50% more than the next group using it for 5 to 7 hours.</a:t>
            </a:r>
          </a:p>
        </p:txBody>
      </p:sp>
      <p:sp>
        <p:nvSpPr>
          <p:cNvPr id="108" name="TextBox 5"/>
          <p:cNvSpPr txBox="1"/>
          <p:nvPr/>
        </p:nvSpPr>
        <p:spPr>
          <a:xfrm>
            <a:off x="3607787" y="46077"/>
            <a:ext cx="1384804" cy="1393736"/>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defRPr sz="1000"/>
            </a:lvl1pPr>
          </a:lstStyle>
          <a:p>
            <a:pPr/>
            <a:r>
              <a:t>From the data visualizations under Distribution of customer’s income, income groups less than 39,999 is the majority with a count of 40 customers</a:t>
            </a:r>
          </a:p>
        </p:txBody>
      </p:sp>
      <p:sp>
        <p:nvSpPr>
          <p:cNvPr id="109" name="TextBox 6"/>
          <p:cNvSpPr txBox="1"/>
          <p:nvPr/>
        </p:nvSpPr>
        <p:spPr>
          <a:xfrm rot="19860000">
            <a:off x="5491655" y="1744852"/>
            <a:ext cx="1753566" cy="1320166"/>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defRPr sz="1000">
                <a:solidFill>
                  <a:srgbClr val="0F0F0F"/>
                </a:solidFill>
                <a:latin typeface="Söhne"/>
                <a:ea typeface="Söhne"/>
                <a:cs typeface="Söhne"/>
                <a:sym typeface="Söhne"/>
              </a:defRPr>
            </a:lvl1pPr>
          </a:lstStyle>
          <a:p>
            <a:pPr/>
            <a:r>
              <a:t>These findings indicate that majority of the target audience are in “Some College” and “4-year undergraduate degree” groups, where as “High school diploma“ group is lowest.</a:t>
            </a:r>
          </a:p>
        </p:txBody>
      </p:sp>
      <p:sp>
        <p:nvSpPr>
          <p:cNvPr id="110" name="TextBox 7"/>
          <p:cNvSpPr txBox="1"/>
          <p:nvPr/>
        </p:nvSpPr>
        <p:spPr>
          <a:xfrm>
            <a:off x="6177613" y="3012611"/>
            <a:ext cx="1628358" cy="1286206"/>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lnSpc>
                <a:spcPct val="107000"/>
              </a:lnSpc>
              <a:spcBef>
                <a:spcPts val="800"/>
              </a:spcBef>
              <a:defRPr sz="1000"/>
            </a:lvl1pPr>
          </a:lstStyle>
          <a:p>
            <a:pPr/>
            <a:r>
              <a:t>Majority of responders are uninterested while responders reported as “White” is the majority group who are equally interested in themed and destination parties.</a:t>
            </a:r>
          </a:p>
        </p:txBody>
      </p:sp>
      <p:sp>
        <p:nvSpPr>
          <p:cNvPr id="111" name="TextBox 8"/>
          <p:cNvSpPr txBox="1"/>
          <p:nvPr/>
        </p:nvSpPr>
        <p:spPr>
          <a:xfrm>
            <a:off x="8082374" y="4637082"/>
            <a:ext cx="1277044" cy="2054136"/>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defRPr sz="1000"/>
            </a:lvl1pPr>
          </a:lstStyle>
          <a:p>
            <a:pPr/>
            <a:r>
              <a:t>Poultry is the favorite choice of White, Asian, and Multiple Ethnicities, with vegetarian options being preferred by White and Multiple Ethnicities. Asians have a smaller proportion of vegetarians and vegans.</a:t>
            </a:r>
          </a:p>
        </p:txBody>
      </p:sp>
      <p:sp>
        <p:nvSpPr>
          <p:cNvPr id="112" name="TextBox 9"/>
          <p:cNvSpPr txBox="1"/>
          <p:nvPr/>
        </p:nvSpPr>
        <p:spPr>
          <a:xfrm>
            <a:off x="2092206" y="3313643"/>
            <a:ext cx="2038299" cy="1167766"/>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defRPr sz="1000">
                <a:solidFill>
                  <a:srgbClr val="0F0F0F"/>
                </a:solidFill>
                <a:latin typeface="Söhne"/>
                <a:ea typeface="Söhne"/>
                <a:cs typeface="Söhne"/>
                <a:sym typeface="Söhne"/>
              </a:defRPr>
            </a:lvl1pPr>
          </a:lstStyle>
          <a:p>
            <a:pPr/>
            <a:r>
              <a:t>The data indicates a rise in the likelihood of utilizing elite party services from April to June, reaching its peak in June, and subsequently decreasing from August to November. The lowest likelihood is in April.</a:t>
            </a:r>
          </a:p>
        </p:txBody>
      </p:sp>
      <p:sp>
        <p:nvSpPr>
          <p:cNvPr id="113" name="TextBox 11"/>
          <p:cNvSpPr txBox="1"/>
          <p:nvPr/>
        </p:nvSpPr>
        <p:spPr>
          <a:xfrm>
            <a:off x="10388355" y="2841205"/>
            <a:ext cx="1625968" cy="1558836"/>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defRPr sz="1000"/>
            </a:lvl1pPr>
          </a:lstStyle>
          <a:p>
            <a:pPr/>
            <a:r>
              <a:t>Christianity/Catholicism tops in poultry and beef preference among religions on the radar plot. Hinduism has the least meat preference, Buddhism opts for vegan only, and Judaism and Islam prefer other dietary choices.</a:t>
            </a:r>
          </a:p>
        </p:txBody>
      </p:sp>
      <p:sp>
        <p:nvSpPr>
          <p:cNvPr id="114" name="TextBox 13"/>
          <p:cNvSpPr txBox="1"/>
          <p:nvPr/>
        </p:nvSpPr>
        <p:spPr>
          <a:xfrm>
            <a:off x="9780471" y="5756561"/>
            <a:ext cx="2219513" cy="1063536"/>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spAutoFit/>
          </a:bodyPr>
          <a:lstStyle>
            <a:lvl1pPr>
              <a:defRPr sz="1000"/>
            </a:lvl1pPr>
          </a:lstStyle>
          <a:p>
            <a:pPr/>
            <a:r>
              <a:t>Elite party services' focus groups are in San Diego, and surrounding businesses such as Taylor Research, Elite Lifestyle Management, Campaign Creators, Billy Gene Is Marketing Inc, and Elite Security &amp; Staffing provide services.</a:t>
            </a:r>
          </a:p>
        </p:txBody>
      </p:sp>
      <p:sp>
        <p:nvSpPr>
          <p:cNvPr id="115" name="Freeform 19"/>
          <p:cNvSpPr/>
          <p:nvPr/>
        </p:nvSpPr>
        <p:spPr>
          <a:xfrm>
            <a:off x="141722" y="248271"/>
            <a:ext cx="11859763" cy="5958291"/>
          </a:xfrm>
          <a:custGeom>
            <a:avLst/>
            <a:gdLst/>
            <a:ahLst/>
            <a:cxnLst>
              <a:cxn ang="0">
                <a:pos x="wd2" y="hd2"/>
              </a:cxn>
              <a:cxn ang="5400000">
                <a:pos x="wd2" y="hd2"/>
              </a:cxn>
              <a:cxn ang="10800000">
                <a:pos x="wd2" y="hd2"/>
              </a:cxn>
              <a:cxn ang="16200000">
                <a:pos x="wd2" y="hd2"/>
              </a:cxn>
            </a:cxnLst>
            <a:rect l="0" t="0" r="r" b="b"/>
            <a:pathLst>
              <a:path w="21489" h="20857" fill="norm" stroke="1" extrusionOk="0">
                <a:moveTo>
                  <a:pt x="447" y="2987"/>
                </a:moveTo>
                <a:cubicBezTo>
                  <a:pt x="189" y="3384"/>
                  <a:pt x="-70" y="3781"/>
                  <a:pt x="17" y="5029"/>
                </a:cubicBezTo>
                <a:cubicBezTo>
                  <a:pt x="104" y="6277"/>
                  <a:pt x="300" y="9507"/>
                  <a:pt x="969" y="10473"/>
                </a:cubicBezTo>
                <a:cubicBezTo>
                  <a:pt x="1639" y="11439"/>
                  <a:pt x="3520" y="9679"/>
                  <a:pt x="4035" y="10826"/>
                </a:cubicBezTo>
                <a:cubicBezTo>
                  <a:pt x="4550" y="11973"/>
                  <a:pt x="4318" y="15682"/>
                  <a:pt x="4061" y="17354"/>
                </a:cubicBezTo>
                <a:cubicBezTo>
                  <a:pt x="3805" y="19026"/>
                  <a:pt x="1874" y="20895"/>
                  <a:pt x="2496" y="20857"/>
                </a:cubicBezTo>
                <a:cubicBezTo>
                  <a:pt x="3118" y="20819"/>
                  <a:pt x="6605" y="18097"/>
                  <a:pt x="7792" y="17127"/>
                </a:cubicBezTo>
                <a:cubicBezTo>
                  <a:pt x="8980" y="16157"/>
                  <a:pt x="9673" y="16682"/>
                  <a:pt x="9619" y="15035"/>
                </a:cubicBezTo>
                <a:cubicBezTo>
                  <a:pt x="9565" y="13388"/>
                  <a:pt x="7518" y="8675"/>
                  <a:pt x="7466" y="7247"/>
                </a:cubicBezTo>
                <a:cubicBezTo>
                  <a:pt x="7414" y="5819"/>
                  <a:pt x="8860" y="7142"/>
                  <a:pt x="9306" y="6466"/>
                </a:cubicBezTo>
                <a:cubicBezTo>
                  <a:pt x="9752" y="5789"/>
                  <a:pt x="10243" y="4197"/>
                  <a:pt x="10141" y="3189"/>
                </a:cubicBezTo>
                <a:cubicBezTo>
                  <a:pt x="10039" y="2181"/>
                  <a:pt x="8108" y="702"/>
                  <a:pt x="8693" y="417"/>
                </a:cubicBezTo>
                <a:cubicBezTo>
                  <a:pt x="9278" y="131"/>
                  <a:pt x="12306" y="1505"/>
                  <a:pt x="13650" y="1475"/>
                </a:cubicBezTo>
                <a:cubicBezTo>
                  <a:pt x="14994" y="1446"/>
                  <a:pt x="16468" y="-705"/>
                  <a:pt x="16755" y="240"/>
                </a:cubicBezTo>
                <a:cubicBezTo>
                  <a:pt x="17042" y="1185"/>
                  <a:pt x="15855" y="5680"/>
                  <a:pt x="15372" y="7146"/>
                </a:cubicBezTo>
                <a:cubicBezTo>
                  <a:pt x="14890" y="8612"/>
                  <a:pt x="14222" y="7264"/>
                  <a:pt x="13859" y="9036"/>
                </a:cubicBezTo>
                <a:cubicBezTo>
                  <a:pt x="13496" y="10809"/>
                  <a:pt x="13052" y="16774"/>
                  <a:pt x="13194" y="17782"/>
                </a:cubicBezTo>
                <a:cubicBezTo>
                  <a:pt x="13335" y="18790"/>
                  <a:pt x="13752" y="16862"/>
                  <a:pt x="14707" y="15085"/>
                </a:cubicBezTo>
                <a:cubicBezTo>
                  <a:pt x="15661" y="13309"/>
                  <a:pt x="18277" y="8045"/>
                  <a:pt x="18921" y="7121"/>
                </a:cubicBezTo>
                <a:cubicBezTo>
                  <a:pt x="19564" y="6197"/>
                  <a:pt x="18664" y="8104"/>
                  <a:pt x="18569" y="9541"/>
                </a:cubicBezTo>
                <a:cubicBezTo>
                  <a:pt x="18473" y="10977"/>
                  <a:pt x="17940" y="14081"/>
                  <a:pt x="18347" y="15741"/>
                </a:cubicBezTo>
                <a:cubicBezTo>
                  <a:pt x="18753" y="17400"/>
                  <a:pt x="20486" y="18870"/>
                  <a:pt x="21008" y="19496"/>
                </a:cubicBezTo>
                <a:cubicBezTo>
                  <a:pt x="21530" y="20122"/>
                  <a:pt x="21504" y="19809"/>
                  <a:pt x="21478" y="19496"/>
                </a:cubicBezTo>
              </a:path>
            </a:pathLst>
          </a:custGeom>
          <a:ln w="19050">
            <a:solidFill>
              <a:srgbClr val="FF0000">
                <a:alpha val="50000"/>
              </a:srgbClr>
            </a:solidFill>
            <a:miter/>
          </a:ln>
        </p:spPr>
        <p:txBody>
          <a:bodyPr lIns="45719" rIns="45719" anchor="ctr"/>
          <a:lstStyle/>
          <a:p>
            <a:pPr algn="ctr">
              <a:defRPr>
                <a:solidFill>
                  <a:srgbClr val="FFFFFF"/>
                </a:solidFill>
              </a:defRPr>
            </a:pPr>
          </a:p>
        </p:txBody>
      </p:sp>
      <p:sp>
        <p:nvSpPr>
          <p:cNvPr id="116" name="Oval 21"/>
          <p:cNvSpPr/>
          <p:nvPr/>
        </p:nvSpPr>
        <p:spPr>
          <a:xfrm>
            <a:off x="361352" y="954063"/>
            <a:ext cx="132217" cy="140701"/>
          </a:xfrm>
          <a:prstGeom prst="ellipse">
            <a:avLst/>
          </a:prstGeom>
          <a:solidFill>
            <a:srgbClr val="C00000"/>
          </a:solidFill>
          <a:ln w="12700">
            <a:solidFill>
              <a:srgbClr val="32538F"/>
            </a:solidFill>
            <a:miter/>
          </a:ln>
        </p:spPr>
        <p:txBody>
          <a:bodyPr lIns="45719" rIns="45719" anchor="ctr"/>
          <a:lstStyle/>
          <a:p>
            <a:pPr algn="ctr">
              <a:defRPr>
                <a:solidFill>
                  <a:srgbClr val="FFFFFF"/>
                </a:solidFill>
              </a:defRPr>
            </a:pPr>
          </a:p>
        </p:txBody>
      </p:sp>
      <p:sp>
        <p:nvSpPr>
          <p:cNvPr id="117" name="Oval 23"/>
          <p:cNvSpPr/>
          <p:nvPr/>
        </p:nvSpPr>
        <p:spPr>
          <a:xfrm>
            <a:off x="834980" y="3205596"/>
            <a:ext cx="132217" cy="140701"/>
          </a:xfrm>
          <a:prstGeom prst="ellipse">
            <a:avLst/>
          </a:prstGeom>
          <a:solidFill>
            <a:srgbClr val="C00000"/>
          </a:solidFill>
          <a:ln w="12700">
            <a:solidFill>
              <a:srgbClr val="32538F"/>
            </a:solidFill>
            <a:miter/>
          </a:ln>
        </p:spPr>
        <p:txBody>
          <a:bodyPr lIns="45719" rIns="45719" anchor="ctr"/>
          <a:lstStyle/>
          <a:p>
            <a:pPr algn="ctr">
              <a:defRPr>
                <a:solidFill>
                  <a:srgbClr val="FFFFFF"/>
                </a:solidFill>
              </a:defRPr>
            </a:pPr>
          </a:p>
        </p:txBody>
      </p:sp>
      <p:sp>
        <p:nvSpPr>
          <p:cNvPr id="118" name="Oval 24"/>
          <p:cNvSpPr/>
          <p:nvPr/>
        </p:nvSpPr>
        <p:spPr>
          <a:xfrm>
            <a:off x="37047" y="1602526"/>
            <a:ext cx="132216" cy="140701"/>
          </a:xfrm>
          <a:prstGeom prst="ellipse">
            <a:avLst/>
          </a:prstGeom>
          <a:solidFill>
            <a:srgbClr val="C00000"/>
          </a:solidFill>
          <a:ln w="12700">
            <a:solidFill>
              <a:srgbClr val="32538F"/>
            </a:solidFill>
            <a:miter/>
          </a:ln>
        </p:spPr>
        <p:txBody>
          <a:bodyPr lIns="45719" rIns="45719" anchor="ctr"/>
          <a:lstStyle/>
          <a:p>
            <a:pPr algn="ctr">
              <a:defRPr>
                <a:solidFill>
                  <a:srgbClr val="FFFFFF"/>
                </a:solidFill>
              </a:defRPr>
            </a:pPr>
          </a:p>
        </p:txBody>
      </p:sp>
      <p:sp>
        <p:nvSpPr>
          <p:cNvPr id="119" name="Oval 25"/>
          <p:cNvSpPr/>
          <p:nvPr/>
        </p:nvSpPr>
        <p:spPr>
          <a:xfrm>
            <a:off x="2333573" y="3251615"/>
            <a:ext cx="132217" cy="140701"/>
          </a:xfrm>
          <a:prstGeom prst="ellipse">
            <a:avLst/>
          </a:prstGeom>
          <a:solidFill>
            <a:srgbClr val="C00000"/>
          </a:solidFill>
          <a:ln w="12700">
            <a:solidFill>
              <a:srgbClr val="32538F"/>
            </a:solidFill>
            <a:miter/>
          </a:ln>
        </p:spPr>
        <p:txBody>
          <a:bodyPr lIns="45719" rIns="45719" anchor="ctr"/>
          <a:lstStyle/>
          <a:p>
            <a:pPr algn="ctr">
              <a:defRPr>
                <a:solidFill>
                  <a:srgbClr val="FFFFFF"/>
                </a:solidFill>
              </a:defRPr>
            </a:pPr>
          </a:p>
        </p:txBody>
      </p:sp>
      <p:sp>
        <p:nvSpPr>
          <p:cNvPr id="120" name="Oval 27"/>
          <p:cNvSpPr/>
          <p:nvPr/>
        </p:nvSpPr>
        <p:spPr>
          <a:xfrm>
            <a:off x="1355241" y="6187659"/>
            <a:ext cx="132217" cy="140701"/>
          </a:xfrm>
          <a:prstGeom prst="ellipse">
            <a:avLst/>
          </a:prstGeom>
          <a:solidFill>
            <a:srgbClr val="C00000"/>
          </a:solidFill>
          <a:ln w="12700">
            <a:solidFill>
              <a:srgbClr val="32538F"/>
            </a:solidFill>
            <a:miter/>
          </a:ln>
        </p:spPr>
        <p:txBody>
          <a:bodyPr lIns="45719" rIns="45719" anchor="ctr"/>
          <a:lstStyle/>
          <a:p>
            <a:pPr algn="ctr">
              <a:defRPr>
                <a:solidFill>
                  <a:srgbClr val="FFFFFF"/>
                </a:solidFill>
              </a:defRPr>
            </a:pPr>
          </a:p>
        </p:txBody>
      </p:sp>
      <p:sp>
        <p:nvSpPr>
          <p:cNvPr id="121" name="Oval 29"/>
          <p:cNvSpPr/>
          <p:nvPr/>
        </p:nvSpPr>
        <p:spPr>
          <a:xfrm>
            <a:off x="2041947" y="5968396"/>
            <a:ext cx="132217" cy="140701"/>
          </a:xfrm>
          <a:prstGeom prst="ellipse">
            <a:avLst/>
          </a:prstGeom>
          <a:solidFill>
            <a:srgbClr val="C00000"/>
          </a:solidFill>
          <a:ln w="12700">
            <a:solidFill>
              <a:srgbClr val="32538F"/>
            </a:solidFill>
            <a:miter/>
          </a:ln>
        </p:spPr>
        <p:txBody>
          <a:bodyPr lIns="45719" rIns="45719" anchor="ctr"/>
          <a:lstStyle/>
          <a:p>
            <a:pPr algn="ctr">
              <a:defRPr>
                <a:solidFill>
                  <a:srgbClr val="FFFFFF"/>
                </a:solidFill>
              </a:defRPr>
            </a:pPr>
          </a:p>
        </p:txBody>
      </p:sp>
      <p:sp>
        <p:nvSpPr>
          <p:cNvPr id="122" name="Oval 31"/>
          <p:cNvSpPr/>
          <p:nvPr/>
        </p:nvSpPr>
        <p:spPr>
          <a:xfrm>
            <a:off x="4315886" y="5092703"/>
            <a:ext cx="132217" cy="140701"/>
          </a:xfrm>
          <a:prstGeom prst="ellipse">
            <a:avLst/>
          </a:prstGeom>
          <a:solidFill>
            <a:srgbClr val="C00000"/>
          </a:solidFill>
          <a:ln w="12700">
            <a:solidFill>
              <a:srgbClr val="32538F"/>
            </a:solidFill>
            <a:miter/>
          </a:ln>
        </p:spPr>
        <p:txBody>
          <a:bodyPr lIns="45719" rIns="45719" anchor="ctr"/>
          <a:lstStyle/>
          <a:p>
            <a:pPr algn="ctr">
              <a:defRPr>
                <a:solidFill>
                  <a:srgbClr val="FFFFFF"/>
                </a:solidFill>
              </a:defRPr>
            </a:pPr>
          </a:p>
        </p:txBody>
      </p:sp>
      <p:sp>
        <p:nvSpPr>
          <p:cNvPr id="123" name="Oval 32"/>
          <p:cNvSpPr/>
          <p:nvPr/>
        </p:nvSpPr>
        <p:spPr>
          <a:xfrm>
            <a:off x="5389512" y="4571989"/>
            <a:ext cx="132217" cy="140701"/>
          </a:xfrm>
          <a:prstGeom prst="ellipse">
            <a:avLst/>
          </a:prstGeom>
          <a:solidFill>
            <a:srgbClr val="C00000"/>
          </a:solidFill>
          <a:ln w="12700">
            <a:solidFill>
              <a:srgbClr val="32538F"/>
            </a:solidFill>
            <a:miter/>
          </a:ln>
        </p:spPr>
        <p:txBody>
          <a:bodyPr lIns="45719" rIns="45719" anchor="ctr"/>
          <a:lstStyle/>
          <a:p>
            <a:pPr algn="ctr">
              <a:defRPr>
                <a:solidFill>
                  <a:srgbClr val="FFFFFF"/>
                </a:solidFill>
              </a:defRPr>
            </a:pPr>
          </a:p>
        </p:txBody>
      </p:sp>
      <p:sp>
        <p:nvSpPr>
          <p:cNvPr id="124" name="Oval 33"/>
          <p:cNvSpPr/>
          <p:nvPr/>
        </p:nvSpPr>
        <p:spPr>
          <a:xfrm>
            <a:off x="4191606" y="2271817"/>
            <a:ext cx="132217" cy="140701"/>
          </a:xfrm>
          <a:prstGeom prst="ellipse">
            <a:avLst/>
          </a:prstGeom>
          <a:solidFill>
            <a:srgbClr val="C00000"/>
          </a:solidFill>
          <a:ln w="12700">
            <a:solidFill>
              <a:srgbClr val="32538F"/>
            </a:solidFill>
            <a:miter/>
          </a:ln>
        </p:spPr>
        <p:txBody>
          <a:bodyPr lIns="45719" rIns="45719" anchor="ctr"/>
          <a:lstStyle/>
          <a:p>
            <a:pPr algn="ctr">
              <a:defRPr>
                <a:solidFill>
                  <a:srgbClr val="FFFFFF"/>
                </a:solidFill>
              </a:defRPr>
            </a:pPr>
          </a:p>
        </p:txBody>
      </p:sp>
      <p:sp>
        <p:nvSpPr>
          <p:cNvPr id="125" name="Oval 39"/>
          <p:cNvSpPr/>
          <p:nvPr/>
        </p:nvSpPr>
        <p:spPr>
          <a:xfrm>
            <a:off x="5454830" y="1884602"/>
            <a:ext cx="132217" cy="140701"/>
          </a:xfrm>
          <a:prstGeom prst="ellipse">
            <a:avLst/>
          </a:prstGeom>
          <a:solidFill>
            <a:srgbClr val="C00000"/>
          </a:solidFill>
          <a:ln w="12700">
            <a:solidFill>
              <a:srgbClr val="32538F"/>
            </a:solidFill>
            <a:miter/>
          </a:ln>
        </p:spPr>
        <p:txBody>
          <a:bodyPr lIns="45719" rIns="45719" anchor="ctr"/>
          <a:lstStyle/>
          <a:p>
            <a:pPr algn="ctr">
              <a:defRPr>
                <a:solidFill>
                  <a:srgbClr val="FFFFFF"/>
                </a:solidFill>
              </a:defRPr>
            </a:pPr>
          </a:p>
        </p:txBody>
      </p:sp>
      <p:sp>
        <p:nvSpPr>
          <p:cNvPr id="126" name="Oval 41"/>
          <p:cNvSpPr/>
          <p:nvPr/>
        </p:nvSpPr>
        <p:spPr>
          <a:xfrm>
            <a:off x="5656974" y="1105825"/>
            <a:ext cx="132217" cy="140701"/>
          </a:xfrm>
          <a:prstGeom prst="ellipse">
            <a:avLst/>
          </a:prstGeom>
          <a:solidFill>
            <a:srgbClr val="C00000"/>
          </a:solidFill>
          <a:ln w="12700">
            <a:solidFill>
              <a:srgbClr val="32538F"/>
            </a:solidFill>
            <a:miter/>
          </a:ln>
        </p:spPr>
        <p:txBody>
          <a:bodyPr lIns="45719" rIns="45719" anchor="ctr"/>
          <a:lstStyle/>
          <a:p>
            <a:pPr algn="ctr">
              <a:defRPr>
                <a:solidFill>
                  <a:srgbClr val="FFFFFF"/>
                </a:solidFill>
              </a:defRPr>
            </a:pPr>
          </a:p>
        </p:txBody>
      </p:sp>
      <p:sp>
        <p:nvSpPr>
          <p:cNvPr id="127" name="Oval 43"/>
          <p:cNvSpPr/>
          <p:nvPr/>
        </p:nvSpPr>
        <p:spPr>
          <a:xfrm>
            <a:off x="4914055" y="283115"/>
            <a:ext cx="132217" cy="140701"/>
          </a:xfrm>
          <a:prstGeom prst="ellipse">
            <a:avLst/>
          </a:prstGeom>
          <a:solidFill>
            <a:srgbClr val="C00000"/>
          </a:solidFill>
          <a:ln w="12700">
            <a:solidFill>
              <a:srgbClr val="32538F"/>
            </a:solidFill>
            <a:miter/>
          </a:ln>
        </p:spPr>
        <p:txBody>
          <a:bodyPr lIns="45719" rIns="45719" anchor="ctr"/>
          <a:lstStyle/>
          <a:p>
            <a:pPr algn="ctr">
              <a:defRPr>
                <a:solidFill>
                  <a:srgbClr val="FFFFFF"/>
                </a:solidFill>
              </a:defRPr>
            </a:pPr>
          </a:p>
        </p:txBody>
      </p:sp>
      <p:sp>
        <p:nvSpPr>
          <p:cNvPr id="128" name="Oval 45"/>
          <p:cNvSpPr/>
          <p:nvPr/>
        </p:nvSpPr>
        <p:spPr>
          <a:xfrm>
            <a:off x="8454934" y="396465"/>
            <a:ext cx="132217" cy="140701"/>
          </a:xfrm>
          <a:prstGeom prst="ellipse">
            <a:avLst/>
          </a:prstGeom>
          <a:solidFill>
            <a:srgbClr val="C00000"/>
          </a:solidFill>
          <a:ln w="12700">
            <a:solidFill>
              <a:srgbClr val="32538F"/>
            </a:solidFill>
            <a:miter/>
          </a:ln>
        </p:spPr>
        <p:txBody>
          <a:bodyPr lIns="45719" rIns="45719" anchor="ctr"/>
          <a:lstStyle/>
          <a:p>
            <a:pPr algn="ctr">
              <a:defRPr>
                <a:solidFill>
                  <a:srgbClr val="FFFFFF"/>
                </a:solidFill>
              </a:defRPr>
            </a:pPr>
          </a:p>
        </p:txBody>
      </p:sp>
      <p:sp>
        <p:nvSpPr>
          <p:cNvPr id="129" name="Oval 47"/>
          <p:cNvSpPr/>
          <p:nvPr/>
        </p:nvSpPr>
        <p:spPr>
          <a:xfrm>
            <a:off x="9099356" y="154827"/>
            <a:ext cx="132217" cy="140700"/>
          </a:xfrm>
          <a:prstGeom prst="ellipse">
            <a:avLst/>
          </a:prstGeom>
          <a:solidFill>
            <a:srgbClr val="C00000"/>
          </a:solidFill>
          <a:ln w="12700">
            <a:solidFill>
              <a:srgbClr val="32538F"/>
            </a:solidFill>
            <a:miter/>
          </a:ln>
        </p:spPr>
        <p:txBody>
          <a:bodyPr lIns="45719" rIns="45719" anchor="ctr"/>
          <a:lstStyle/>
          <a:p>
            <a:pPr algn="ctr">
              <a:defRPr>
                <a:solidFill>
                  <a:srgbClr val="FFFFFF"/>
                </a:solidFill>
              </a:defRPr>
            </a:pPr>
          </a:p>
        </p:txBody>
      </p:sp>
      <p:sp>
        <p:nvSpPr>
          <p:cNvPr id="130" name="Oval 48"/>
          <p:cNvSpPr/>
          <p:nvPr/>
        </p:nvSpPr>
        <p:spPr>
          <a:xfrm>
            <a:off x="8613116" y="2201423"/>
            <a:ext cx="132217" cy="140701"/>
          </a:xfrm>
          <a:prstGeom prst="ellipse">
            <a:avLst/>
          </a:prstGeom>
          <a:solidFill>
            <a:srgbClr val="C00000"/>
          </a:solidFill>
          <a:ln w="12700">
            <a:solidFill>
              <a:srgbClr val="32538F"/>
            </a:solidFill>
            <a:miter/>
          </a:ln>
        </p:spPr>
        <p:txBody>
          <a:bodyPr lIns="45719" rIns="45719" anchor="ctr"/>
          <a:lstStyle/>
          <a:p>
            <a:pPr algn="ctr">
              <a:defRPr>
                <a:solidFill>
                  <a:srgbClr val="FFFFFF"/>
                </a:solidFill>
              </a:defRPr>
            </a:pPr>
          </a:p>
        </p:txBody>
      </p:sp>
      <p:sp>
        <p:nvSpPr>
          <p:cNvPr id="131" name="Oval 49"/>
          <p:cNvSpPr/>
          <p:nvPr/>
        </p:nvSpPr>
        <p:spPr>
          <a:xfrm>
            <a:off x="7692069" y="2911555"/>
            <a:ext cx="132217" cy="140701"/>
          </a:xfrm>
          <a:prstGeom prst="ellipse">
            <a:avLst/>
          </a:prstGeom>
          <a:solidFill>
            <a:srgbClr val="C00000"/>
          </a:solidFill>
          <a:ln w="12700">
            <a:solidFill>
              <a:srgbClr val="32538F"/>
            </a:solidFill>
            <a:miter/>
          </a:ln>
        </p:spPr>
        <p:txBody>
          <a:bodyPr lIns="45719" rIns="45719" anchor="ctr"/>
          <a:lstStyle/>
          <a:p>
            <a:pPr algn="ctr">
              <a:defRPr>
                <a:solidFill>
                  <a:srgbClr val="FFFFFF"/>
                </a:solidFill>
              </a:defRPr>
            </a:pPr>
          </a:p>
        </p:txBody>
      </p:sp>
      <p:sp>
        <p:nvSpPr>
          <p:cNvPr id="132" name="Oval 52"/>
          <p:cNvSpPr/>
          <p:nvPr/>
        </p:nvSpPr>
        <p:spPr>
          <a:xfrm>
            <a:off x="7365438" y="5233401"/>
            <a:ext cx="132217" cy="140701"/>
          </a:xfrm>
          <a:prstGeom prst="ellipse">
            <a:avLst/>
          </a:prstGeom>
          <a:solidFill>
            <a:srgbClr val="C00000"/>
          </a:solidFill>
          <a:ln w="12700">
            <a:solidFill>
              <a:srgbClr val="32538F"/>
            </a:solidFill>
            <a:miter/>
          </a:ln>
        </p:spPr>
        <p:txBody>
          <a:bodyPr lIns="45719" rIns="45719" anchor="ctr"/>
          <a:lstStyle/>
          <a:p>
            <a:pPr algn="ctr">
              <a:defRPr>
                <a:solidFill>
                  <a:srgbClr val="FFFFFF"/>
                </a:solidFill>
              </a:defRPr>
            </a:pPr>
          </a:p>
        </p:txBody>
      </p:sp>
      <p:sp>
        <p:nvSpPr>
          <p:cNvPr id="133" name="Oval 53"/>
          <p:cNvSpPr/>
          <p:nvPr/>
        </p:nvSpPr>
        <p:spPr>
          <a:xfrm>
            <a:off x="8134291" y="4514267"/>
            <a:ext cx="132217" cy="140701"/>
          </a:xfrm>
          <a:prstGeom prst="ellipse">
            <a:avLst/>
          </a:prstGeom>
          <a:solidFill>
            <a:srgbClr val="C00000"/>
          </a:solidFill>
          <a:ln w="12700">
            <a:solidFill>
              <a:srgbClr val="32538F"/>
            </a:solidFill>
            <a:miter/>
          </a:ln>
        </p:spPr>
        <p:txBody>
          <a:bodyPr lIns="45719" rIns="45719" anchor="ctr"/>
          <a:lstStyle/>
          <a:p>
            <a:pPr algn="ctr">
              <a:defRPr>
                <a:solidFill>
                  <a:srgbClr val="FFFFFF"/>
                </a:solidFill>
              </a:defRPr>
            </a:pPr>
          </a:p>
        </p:txBody>
      </p:sp>
      <p:sp>
        <p:nvSpPr>
          <p:cNvPr id="134" name="Oval 54"/>
          <p:cNvSpPr/>
          <p:nvPr/>
        </p:nvSpPr>
        <p:spPr>
          <a:xfrm>
            <a:off x="10639918" y="2169863"/>
            <a:ext cx="132217" cy="140701"/>
          </a:xfrm>
          <a:prstGeom prst="ellipse">
            <a:avLst/>
          </a:prstGeom>
          <a:solidFill>
            <a:srgbClr val="C00000"/>
          </a:solidFill>
          <a:ln w="12700">
            <a:solidFill>
              <a:srgbClr val="32538F"/>
            </a:solidFill>
            <a:miter/>
          </a:ln>
        </p:spPr>
        <p:txBody>
          <a:bodyPr lIns="45719" rIns="45719" anchor="ctr"/>
          <a:lstStyle/>
          <a:p>
            <a:pPr algn="ctr">
              <a:defRPr>
                <a:solidFill>
                  <a:srgbClr val="FFFFFF"/>
                </a:solidFill>
              </a:defRPr>
            </a:pPr>
          </a:p>
        </p:txBody>
      </p:sp>
      <p:sp>
        <p:nvSpPr>
          <p:cNvPr id="135" name="Oval 55"/>
          <p:cNvSpPr/>
          <p:nvPr/>
        </p:nvSpPr>
        <p:spPr>
          <a:xfrm>
            <a:off x="10334745" y="2841205"/>
            <a:ext cx="132217" cy="140701"/>
          </a:xfrm>
          <a:prstGeom prst="ellipse">
            <a:avLst/>
          </a:prstGeom>
          <a:solidFill>
            <a:srgbClr val="C00000"/>
          </a:solidFill>
          <a:ln w="12700">
            <a:solidFill>
              <a:srgbClr val="32538F"/>
            </a:solidFill>
            <a:miter/>
          </a:ln>
        </p:spPr>
        <p:txBody>
          <a:bodyPr lIns="45719" rIns="45719" anchor="ctr"/>
          <a:lstStyle/>
          <a:p>
            <a:pPr algn="ctr">
              <a:defRPr>
                <a:solidFill>
                  <a:srgbClr val="FFFFFF"/>
                </a:solidFill>
              </a:defRPr>
            </a:pPr>
          </a:p>
        </p:txBody>
      </p:sp>
      <p:sp>
        <p:nvSpPr>
          <p:cNvPr id="136" name="Oval 57"/>
          <p:cNvSpPr/>
          <p:nvPr/>
        </p:nvSpPr>
        <p:spPr>
          <a:xfrm>
            <a:off x="10200015" y="4624156"/>
            <a:ext cx="132217" cy="140701"/>
          </a:xfrm>
          <a:prstGeom prst="ellipse">
            <a:avLst/>
          </a:prstGeom>
          <a:solidFill>
            <a:srgbClr val="C00000"/>
          </a:solidFill>
          <a:ln w="12700">
            <a:solidFill>
              <a:srgbClr val="32538F"/>
            </a:solidFill>
            <a:miter/>
          </a:ln>
        </p:spPr>
        <p:txBody>
          <a:bodyPr lIns="45719" rIns="45719" anchor="ctr"/>
          <a:lstStyle/>
          <a:p>
            <a:pPr algn="ctr">
              <a:defRPr>
                <a:solidFill>
                  <a:srgbClr val="FFFFFF"/>
                </a:solidFill>
              </a:defRPr>
            </a:pPr>
          </a:p>
        </p:txBody>
      </p:sp>
      <p:sp>
        <p:nvSpPr>
          <p:cNvPr id="137" name="Oval 59"/>
          <p:cNvSpPr/>
          <p:nvPr/>
        </p:nvSpPr>
        <p:spPr>
          <a:xfrm>
            <a:off x="11938203" y="5829799"/>
            <a:ext cx="132217" cy="140701"/>
          </a:xfrm>
          <a:prstGeom prst="ellipse">
            <a:avLst/>
          </a:prstGeom>
          <a:solidFill>
            <a:srgbClr val="C00000"/>
          </a:solidFill>
          <a:ln w="12700">
            <a:solidFill>
              <a:srgbClr val="32538F"/>
            </a:solidFill>
            <a:miter/>
          </a:ln>
        </p:spPr>
        <p:txBody>
          <a:bodyPr lIns="45719" rIns="45719" anchor="ctr"/>
          <a:lstStyle/>
          <a:p>
            <a:pPr algn="ctr">
              <a:defRPr>
                <a:solidFill>
                  <a:srgbClr val="FFFFFF"/>
                </a:solidFill>
              </a:defRPr>
            </a:pPr>
          </a:p>
        </p:txBody>
      </p:sp>
      <p:sp>
        <p:nvSpPr>
          <p:cNvPr id="138" name="TextBox 4"/>
          <p:cNvSpPr txBox="1"/>
          <p:nvPr/>
        </p:nvSpPr>
        <p:spPr>
          <a:xfrm>
            <a:off x="386819" y="908165"/>
            <a:ext cx="40777" cy="1270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lvl1pPr>
          </a:lstStyle>
          <a:p>
            <a:pPr/>
            <a:r>
              <a:t>1</a:t>
            </a:r>
          </a:p>
        </p:txBody>
      </p:sp>
      <p:sp>
        <p:nvSpPr>
          <p:cNvPr id="139" name="TextBox 10"/>
          <p:cNvSpPr txBox="1"/>
          <p:nvPr/>
        </p:nvSpPr>
        <p:spPr>
          <a:xfrm>
            <a:off x="58011" y="1569878"/>
            <a:ext cx="40777" cy="1270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lvl1pPr>
          </a:lstStyle>
          <a:p>
            <a:pPr/>
            <a:r>
              <a:t>2</a:t>
            </a:r>
          </a:p>
        </p:txBody>
      </p:sp>
      <p:sp>
        <p:nvSpPr>
          <p:cNvPr id="140" name="TextBox 15"/>
          <p:cNvSpPr txBox="1"/>
          <p:nvPr/>
        </p:nvSpPr>
        <p:spPr>
          <a:xfrm>
            <a:off x="858183" y="3162701"/>
            <a:ext cx="40777" cy="1270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lvl1pPr>
          </a:lstStyle>
          <a:p>
            <a:pPr/>
            <a:r>
              <a:t>3</a:t>
            </a:r>
          </a:p>
        </p:txBody>
      </p:sp>
      <p:sp>
        <p:nvSpPr>
          <p:cNvPr id="141" name="TextBox 17"/>
          <p:cNvSpPr txBox="1"/>
          <p:nvPr/>
        </p:nvSpPr>
        <p:spPr>
          <a:xfrm>
            <a:off x="2358449" y="3205596"/>
            <a:ext cx="40777" cy="1270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lvl1pPr>
          </a:lstStyle>
          <a:p>
            <a:pPr/>
            <a:r>
              <a:t>4</a:t>
            </a:r>
          </a:p>
        </p:txBody>
      </p:sp>
      <p:sp>
        <p:nvSpPr>
          <p:cNvPr id="142" name="TextBox 18"/>
          <p:cNvSpPr txBox="1"/>
          <p:nvPr/>
        </p:nvSpPr>
        <p:spPr>
          <a:xfrm>
            <a:off x="1370593" y="6140436"/>
            <a:ext cx="40777" cy="1270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lvl1pPr>
          </a:lstStyle>
          <a:p>
            <a:pPr/>
            <a:r>
              <a:t>5</a:t>
            </a:r>
          </a:p>
        </p:txBody>
      </p:sp>
      <p:sp>
        <p:nvSpPr>
          <p:cNvPr id="143" name="TextBox 20"/>
          <p:cNvSpPr txBox="1"/>
          <p:nvPr/>
        </p:nvSpPr>
        <p:spPr>
          <a:xfrm>
            <a:off x="2065229" y="5931024"/>
            <a:ext cx="40777" cy="1270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lvl1pPr>
          </a:lstStyle>
          <a:p>
            <a:pPr/>
            <a:r>
              <a:t>6</a:t>
            </a:r>
          </a:p>
        </p:txBody>
      </p:sp>
      <p:sp>
        <p:nvSpPr>
          <p:cNvPr id="144" name="TextBox 22"/>
          <p:cNvSpPr txBox="1"/>
          <p:nvPr/>
        </p:nvSpPr>
        <p:spPr>
          <a:xfrm>
            <a:off x="4334705" y="5055330"/>
            <a:ext cx="40777" cy="1270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lvl1pPr>
          </a:lstStyle>
          <a:p>
            <a:pPr/>
            <a:r>
              <a:t>7</a:t>
            </a:r>
          </a:p>
        </p:txBody>
      </p:sp>
      <p:sp>
        <p:nvSpPr>
          <p:cNvPr id="145" name="TextBox 26"/>
          <p:cNvSpPr txBox="1"/>
          <p:nvPr/>
        </p:nvSpPr>
        <p:spPr>
          <a:xfrm>
            <a:off x="5412714" y="4534617"/>
            <a:ext cx="40777" cy="1270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lvl1pPr>
          </a:lstStyle>
          <a:p>
            <a:pPr/>
            <a:r>
              <a:t>8</a:t>
            </a:r>
          </a:p>
        </p:txBody>
      </p:sp>
      <p:sp>
        <p:nvSpPr>
          <p:cNvPr id="146" name="TextBox 28"/>
          <p:cNvSpPr txBox="1"/>
          <p:nvPr/>
        </p:nvSpPr>
        <p:spPr>
          <a:xfrm>
            <a:off x="4218707" y="2234401"/>
            <a:ext cx="40777" cy="1270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lvl1pPr>
          </a:lstStyle>
          <a:p>
            <a:pPr/>
            <a:r>
              <a:t>9</a:t>
            </a:r>
          </a:p>
        </p:txBody>
      </p:sp>
      <p:sp>
        <p:nvSpPr>
          <p:cNvPr id="147" name="TextBox 34"/>
          <p:cNvSpPr txBox="1"/>
          <p:nvPr/>
        </p:nvSpPr>
        <p:spPr>
          <a:xfrm>
            <a:off x="5421736" y="1851220"/>
            <a:ext cx="239215" cy="1960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lvl1pPr>
          </a:lstStyle>
          <a:p>
            <a:pPr/>
            <a:r>
              <a:t>10</a:t>
            </a:r>
          </a:p>
        </p:txBody>
      </p:sp>
      <p:sp>
        <p:nvSpPr>
          <p:cNvPr id="148" name="TextBox 35"/>
          <p:cNvSpPr txBox="1"/>
          <p:nvPr/>
        </p:nvSpPr>
        <p:spPr>
          <a:xfrm>
            <a:off x="5617403" y="1068452"/>
            <a:ext cx="239215" cy="1960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lvl1pPr>
          </a:lstStyle>
          <a:p>
            <a:pPr/>
            <a:r>
              <a:t>11</a:t>
            </a:r>
          </a:p>
        </p:txBody>
      </p:sp>
      <p:sp>
        <p:nvSpPr>
          <p:cNvPr id="149" name="TextBox 37"/>
          <p:cNvSpPr txBox="1"/>
          <p:nvPr/>
        </p:nvSpPr>
        <p:spPr>
          <a:xfrm>
            <a:off x="4877939" y="245742"/>
            <a:ext cx="239214" cy="1960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lvl1pPr>
          </a:lstStyle>
          <a:p>
            <a:pPr/>
            <a:r>
              <a:t>12</a:t>
            </a:r>
          </a:p>
        </p:txBody>
      </p:sp>
      <p:sp>
        <p:nvSpPr>
          <p:cNvPr id="150" name="TextBox 38"/>
          <p:cNvSpPr txBox="1"/>
          <p:nvPr/>
        </p:nvSpPr>
        <p:spPr>
          <a:xfrm>
            <a:off x="8421001" y="358386"/>
            <a:ext cx="239215" cy="1960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lvl1pPr>
          </a:lstStyle>
          <a:p>
            <a:pPr/>
            <a:r>
              <a:t>13</a:t>
            </a:r>
          </a:p>
        </p:txBody>
      </p:sp>
      <p:sp>
        <p:nvSpPr>
          <p:cNvPr id="151" name="TextBox 40"/>
          <p:cNvSpPr txBox="1"/>
          <p:nvPr/>
        </p:nvSpPr>
        <p:spPr>
          <a:xfrm>
            <a:off x="9061961" y="113080"/>
            <a:ext cx="239215" cy="1960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lvl1pPr>
          </a:lstStyle>
          <a:p>
            <a:pPr/>
            <a:r>
              <a:t>14</a:t>
            </a:r>
          </a:p>
        </p:txBody>
      </p:sp>
      <p:sp>
        <p:nvSpPr>
          <p:cNvPr id="152" name="TextBox 42"/>
          <p:cNvSpPr txBox="1"/>
          <p:nvPr/>
        </p:nvSpPr>
        <p:spPr>
          <a:xfrm>
            <a:off x="8584322" y="2152506"/>
            <a:ext cx="239215" cy="1960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lvl1pPr>
          </a:lstStyle>
          <a:p>
            <a:pPr/>
            <a:r>
              <a:t>15</a:t>
            </a:r>
          </a:p>
        </p:txBody>
      </p:sp>
      <p:sp>
        <p:nvSpPr>
          <p:cNvPr id="153" name="TextBox 44"/>
          <p:cNvSpPr txBox="1"/>
          <p:nvPr/>
        </p:nvSpPr>
        <p:spPr>
          <a:xfrm>
            <a:off x="7659963" y="2872218"/>
            <a:ext cx="239215" cy="1960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lvl1pPr>
          </a:lstStyle>
          <a:p>
            <a:pPr/>
            <a:r>
              <a:t>16</a:t>
            </a:r>
          </a:p>
        </p:txBody>
      </p:sp>
      <p:sp>
        <p:nvSpPr>
          <p:cNvPr id="154" name="TextBox 46"/>
          <p:cNvSpPr txBox="1"/>
          <p:nvPr/>
        </p:nvSpPr>
        <p:spPr>
          <a:xfrm>
            <a:off x="7334813" y="5196028"/>
            <a:ext cx="239215" cy="1960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lvl1pPr>
          </a:lstStyle>
          <a:p>
            <a:pPr/>
            <a:r>
              <a:t>17</a:t>
            </a:r>
          </a:p>
        </p:txBody>
      </p:sp>
      <p:sp>
        <p:nvSpPr>
          <p:cNvPr id="155" name="TextBox 50"/>
          <p:cNvSpPr txBox="1"/>
          <p:nvPr/>
        </p:nvSpPr>
        <p:spPr>
          <a:xfrm>
            <a:off x="8098048" y="4479061"/>
            <a:ext cx="239215" cy="1960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lvl1pPr>
          </a:lstStyle>
          <a:p>
            <a:pPr/>
            <a:r>
              <a:t>18</a:t>
            </a:r>
          </a:p>
        </p:txBody>
      </p:sp>
      <p:sp>
        <p:nvSpPr>
          <p:cNvPr id="156" name="TextBox 51"/>
          <p:cNvSpPr txBox="1"/>
          <p:nvPr/>
        </p:nvSpPr>
        <p:spPr>
          <a:xfrm>
            <a:off x="10606477" y="2127354"/>
            <a:ext cx="239215" cy="1960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lvl1pPr>
          </a:lstStyle>
          <a:p>
            <a:pPr/>
            <a:r>
              <a:t>19</a:t>
            </a:r>
          </a:p>
        </p:txBody>
      </p:sp>
      <p:sp>
        <p:nvSpPr>
          <p:cNvPr id="157" name="TextBox 56"/>
          <p:cNvSpPr txBox="1"/>
          <p:nvPr/>
        </p:nvSpPr>
        <p:spPr>
          <a:xfrm>
            <a:off x="10304242" y="2803831"/>
            <a:ext cx="239215" cy="1960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lvl1pPr>
          </a:lstStyle>
          <a:p>
            <a:pPr/>
            <a:r>
              <a:t>20</a:t>
            </a:r>
          </a:p>
        </p:txBody>
      </p:sp>
      <p:sp>
        <p:nvSpPr>
          <p:cNvPr id="158" name="TextBox 58"/>
          <p:cNvSpPr txBox="1"/>
          <p:nvPr/>
        </p:nvSpPr>
        <p:spPr>
          <a:xfrm>
            <a:off x="10167451" y="4579577"/>
            <a:ext cx="239215" cy="1960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lvl1pPr>
          </a:lstStyle>
          <a:p>
            <a:pPr/>
            <a:r>
              <a:t>21</a:t>
            </a:r>
          </a:p>
        </p:txBody>
      </p:sp>
      <p:sp>
        <p:nvSpPr>
          <p:cNvPr id="159" name="TextBox 60"/>
          <p:cNvSpPr txBox="1"/>
          <p:nvPr/>
        </p:nvSpPr>
        <p:spPr>
          <a:xfrm>
            <a:off x="11910457" y="5786747"/>
            <a:ext cx="239215" cy="1960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lvl1pPr>
          </a:lstStyle>
          <a:p>
            <a:pPr/>
            <a:r>
              <a:t>22</a:t>
            </a:r>
          </a:p>
        </p:txBody>
      </p:sp>
      <p:sp>
        <p:nvSpPr>
          <p:cNvPr id="160" name="TextBox 1023"/>
          <p:cNvSpPr txBox="1"/>
          <p:nvPr/>
        </p:nvSpPr>
        <p:spPr>
          <a:xfrm>
            <a:off x="65704" y="307243"/>
            <a:ext cx="3639553" cy="4597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atin typeface="Algerian"/>
                <a:ea typeface="Algerian"/>
                <a:cs typeface="Algerian"/>
                <a:sym typeface="Algerian"/>
              </a:defRPr>
            </a:lvl1pPr>
          </a:lstStyle>
          <a:p>
            <a:pPr/>
            <a:r>
              <a:t>ELITE PARTY SERVICES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