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Shape 97"/>
          <p:cNvSpPr/>
          <p:nvPr>
            <p:ph type="sldImg"/>
          </p:nvPr>
        </p:nvSpPr>
        <p:spPr>
          <a:prstGeom prst="rect">
            <a:avLst/>
          </a:prstGeom>
        </p:spPr>
        <p:txBody>
          <a:bodyPr/>
          <a:lstStyle/>
          <a:p>
            <a:pPr/>
          </a:p>
        </p:txBody>
      </p:sp>
      <p:sp>
        <p:nvSpPr>
          <p:cNvPr id="98" name="Shape 98"/>
          <p:cNvSpPr/>
          <p:nvPr>
            <p:ph type="body" sz="quarter" idx="1"/>
          </p:nvPr>
        </p:nvSpPr>
        <p:spPr>
          <a:prstGeom prst="rect">
            <a:avLst/>
          </a:prstGeom>
        </p:spPr>
        <p:txBody>
          <a:bodyPr/>
          <a:lstStyle/>
          <a:p>
            <a:pPr/>
            <a:r>
              <a:t>Instructions for this slide:</a:t>
            </a:r>
          </a:p>
          <a:p>
            <a:pPr/>
            <a:r>
              <a:t>Edit the above slide to render it correct with regard to:</a:t>
            </a:r>
          </a:p>
          <a:p>
            <a:pPr/>
            <a:r>
              <a:t>-Team number</a:t>
            </a:r>
          </a:p>
          <a:p>
            <a:pPr/>
            <a:r>
              <a:t>-Team name</a:t>
            </a:r>
          </a:p>
          <a:p>
            <a:pPr/>
            <a:r>
              <a:t>-Team member names</a:t>
            </a:r>
          </a:p>
          <a:p>
            <a:pPr/>
            <a:r>
              <a:t>-Date</a:t>
            </a:r>
          </a:p>
          <a:p>
            <a:pPr/>
          </a:p>
          <a:p>
            <a:pPr/>
            <a:r>
              <a:t>Leave the title of this slide as shown: Use Case Report</a:t>
            </a:r>
          </a:p>
          <a:p>
            <a:pPr/>
            <a:r>
              <a:t>Do not remove or edit the Identification Stamp in the top left corner of the slide as it is necessary for the grading process.</a:t>
            </a:r>
          </a:p>
          <a:p>
            <a:pPr/>
            <a:r>
              <a:t>Add any customization you desire in terms of design (as long as the Identification Stamp remains visible).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Do not make any changes to this slide.</a:t>
            </a:r>
          </a:p>
          <a:p>
            <a:pPr/>
          </a:p>
          <a:p>
            <a:pPr/>
            <a:r>
              <a:t>Instructions for this slide:</a:t>
            </a:r>
          </a:p>
          <a:p>
            <a:pPr/>
            <a:r>
              <a:t>0) Do not delete or change any of the text content on this slide.</a:t>
            </a:r>
          </a:p>
          <a:p>
            <a:pPr/>
            <a:r>
              <a:t>1) The pre-filled text contents on this slide will serve as a guide to this part of the presentation.</a:t>
            </a:r>
          </a:p>
          <a:p>
            <a:pPr/>
          </a:p>
          <a:p>
            <a:pPr>
              <a:defRPr i="1">
                <a:solidFill>
                  <a:srgbClr val="7030A0"/>
                </a:solidFill>
              </a:defRPr>
            </a:pPr>
            <a:r>
              <a:t>(Examples: Amount willing to pay based on income level; Agreement level with some motivational usage factor based on ethnicity; Likelihood of using the product or service based on education level; Usage scenarios (such as day or week or time of day) based on some demographic variable.)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a:r>
              <a:t>Instructions for this slide:</a:t>
            </a:r>
          </a:p>
          <a:p>
            <a:pPr/>
            <a:r>
              <a:t>0) Do not delete or change the top-most pre-filled text box, which repeats the details of the required task 1.</a:t>
            </a:r>
          </a:p>
          <a:p>
            <a:pPr/>
            <a:r>
              <a:t>1) Insert image (code screenshots) to satisfy the task. Add as many additional slides as you need while ensuring that the viewer/reader does not get lost as to what you are talking about. One way to ensure for that is to simply maintain that top-most pre-filled text box, which repeats the details of the required task on each additional slide that you need for it.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Instructions for this slide:</a:t>
            </a:r>
          </a:p>
          <a:p>
            <a:pPr/>
            <a:r>
              <a:t>0) Do not delete or change the top-most pre-filled text box, which repeats the details of the required task 2.</a:t>
            </a:r>
          </a:p>
          <a:p>
            <a:pPr/>
            <a:r>
              <a:t>1) Insert image (code screenshots) to satisfy the task. Add as many additional slides as you need while ensuring that the viewer/reader does not get lost as to what you are talking about. One way to ensure for that is to simply maintain that top-most pre-filled text box, which repeats the details of the required task on each additional slide that you need for it.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a:r>
              <a:t>Instructions for this slide:</a:t>
            </a:r>
          </a:p>
          <a:p>
            <a:pPr/>
            <a:r>
              <a:t>0) Do not delete or change this slide.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Shape 102"/>
          <p:cNvSpPr/>
          <p:nvPr>
            <p:ph type="sldImg"/>
          </p:nvPr>
        </p:nvSpPr>
        <p:spPr>
          <a:prstGeom prst="rect">
            <a:avLst/>
          </a:prstGeom>
        </p:spPr>
        <p:txBody>
          <a:bodyPr/>
          <a:lstStyle/>
          <a:p>
            <a:pPr/>
          </a:p>
        </p:txBody>
      </p:sp>
      <p:sp>
        <p:nvSpPr>
          <p:cNvPr id="103" name="Shape 103"/>
          <p:cNvSpPr/>
          <p:nvPr>
            <p:ph type="body" sz="quarter" idx="1"/>
          </p:nvPr>
        </p:nvSpPr>
        <p:spPr>
          <a:prstGeom prst="rect">
            <a:avLst/>
          </a:prstGeom>
        </p:spPr>
        <p:txBody>
          <a:bodyPr/>
          <a:lstStyle/>
          <a:p>
            <a:pPr/>
            <a:r>
              <a:t>Instructions for this slide:</a:t>
            </a:r>
          </a:p>
          <a:p>
            <a:pPr/>
            <a:r>
              <a:t>Edit the above slide to render it correct with regard to:</a:t>
            </a:r>
          </a:p>
          <a:p>
            <a:pPr/>
            <a:r>
              <a:t>-Client name</a:t>
            </a:r>
          </a:p>
          <a:p>
            <a:pPr/>
            <a:r>
              <a:t>-Offering (what is the product or service that the client is wanting to get DVP results about?)</a:t>
            </a:r>
          </a:p>
          <a:p>
            <a:pPr/>
            <a:r>
              <a:t>-Brand (if your use case has one; if not, just leave it as is: TBD (which stands for To Be Determined)</a:t>
            </a:r>
          </a:p>
          <a:p>
            <a:pPr/>
          </a:p>
          <a:p>
            <a:pPr/>
            <a:r>
              <a:t>As discussed in CS10, all of the above information can be obtained from your Use Case Description .docx in your Bb Team File Exchange.</a:t>
            </a:r>
          </a:p>
          <a:p>
            <a:pPr/>
          </a:p>
          <a:p>
            <a:pPr/>
            <a:r>
              <a:t>Add any customization you desire in terms of design.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Shape 107"/>
          <p:cNvSpPr/>
          <p:nvPr>
            <p:ph type="sldImg"/>
          </p:nvPr>
        </p:nvSpPr>
        <p:spPr>
          <a:prstGeom prst="rect">
            <a:avLst/>
          </a:prstGeom>
        </p:spPr>
        <p:txBody>
          <a:bodyPr/>
          <a:lstStyle/>
          <a:p>
            <a:pPr/>
          </a:p>
        </p:txBody>
      </p:sp>
      <p:sp>
        <p:nvSpPr>
          <p:cNvPr id="108" name="Shape 108"/>
          <p:cNvSpPr/>
          <p:nvPr>
            <p:ph type="body" sz="quarter" idx="1"/>
          </p:nvPr>
        </p:nvSpPr>
        <p:spPr>
          <a:prstGeom prst="rect">
            <a:avLst/>
          </a:prstGeom>
        </p:spPr>
        <p:txBody>
          <a:bodyPr/>
          <a:lstStyle/>
          <a:p>
            <a:pPr/>
            <a:r>
              <a:t>Recall our list of actionable </a:t>
            </a:r>
            <a:r>
              <a:rPr sz="1800">
                <a:latin typeface="Times New Roman"/>
                <a:ea typeface="Times New Roman"/>
                <a:cs typeface="Times New Roman"/>
                <a:sym typeface="Times New Roman"/>
              </a:rPr>
              <a:t>use case requirements and objectives:</a:t>
            </a:r>
            <a:endParaRPr sz="1800">
              <a:latin typeface="Times New Roman"/>
              <a:ea typeface="Times New Roman"/>
              <a:cs typeface="Times New Roman"/>
              <a:sym typeface="Times New Roman"/>
            </a:endParaRPr>
          </a:p>
          <a:p>
            <a:pPr>
              <a:defRPr sz="1800">
                <a:latin typeface="Times New Roman"/>
                <a:ea typeface="Times New Roman"/>
                <a:cs typeface="Times New Roman"/>
                <a:sym typeface="Times New Roman"/>
              </a:defRPr>
            </a:pPr>
            <a:r>
              <a:t>M2) User Behavior and Opinions Over Time.</a:t>
            </a:r>
          </a:p>
          <a:p>
            <a:pPr>
              <a:defRPr sz="1800">
                <a:latin typeface="Times New Roman"/>
                <a:ea typeface="Times New Roman"/>
                <a:cs typeface="Times New Roman"/>
                <a:sym typeface="Times New Roman"/>
              </a:defRPr>
            </a:pPr>
            <a:r>
              <a:t>M3) Composition of User Demographics, Interests, and Intentions.</a:t>
            </a:r>
          </a:p>
          <a:p>
            <a:pPr>
              <a:defRPr sz="1800">
                <a:latin typeface="Times New Roman"/>
                <a:ea typeface="Times New Roman"/>
                <a:cs typeface="Times New Roman"/>
                <a:sym typeface="Times New Roman"/>
              </a:defRPr>
            </a:pPr>
            <a:r>
              <a:t>M4) Distributions of User Age, Income, Usage Intent, and Purchase Intent.</a:t>
            </a:r>
          </a:p>
          <a:p>
            <a:pPr>
              <a:defRPr sz="1800">
                <a:latin typeface="Times New Roman"/>
                <a:ea typeface="Times New Roman"/>
                <a:cs typeface="Times New Roman"/>
                <a:sym typeface="Times New Roman"/>
              </a:defRPr>
            </a:pPr>
            <a:r>
              <a:t>M5) Demographic and other user-characteristic profile comparison of a) most viable, b) unsure, and c) most disinterested users.</a:t>
            </a:r>
          </a:p>
          <a:p>
            <a:pPr>
              <a:defRPr sz="1800">
                <a:latin typeface="Times New Roman"/>
                <a:ea typeface="Times New Roman"/>
                <a:cs typeface="Times New Roman"/>
                <a:sym typeface="Times New Roman"/>
              </a:defRPr>
            </a:pPr>
            <a:r>
              <a:t>M6) Revelatory relationships between user characteristics and intended behaviors.</a:t>
            </a:r>
          </a:p>
          <a:p>
            <a:pPr>
              <a:defRPr sz="1800"/>
            </a:pPr>
            <a:r>
              <a:t>M7) Possible data insights from geographical representations.</a:t>
            </a:r>
            <a:r>
              <a:rPr sz="1200"/>
              <a:t> </a:t>
            </a:r>
            <a:endParaRPr sz="1200"/>
          </a:p>
          <a:p>
            <a:pPr/>
          </a:p>
          <a:p>
            <a:pPr/>
            <a:r>
              <a:t>Instructions for this slide:</a:t>
            </a:r>
          </a:p>
          <a:p>
            <a:pPr/>
            <a:r>
              <a:t>Replace all items on the above slide that are in </a:t>
            </a:r>
            <a:r>
              <a:rPr>
                <a:solidFill>
                  <a:srgbClr val="FF0000"/>
                </a:solidFill>
              </a:rPr>
              <a:t>red font</a:t>
            </a:r>
            <a:r>
              <a:t> with your team-specific content and remove the red font.</a:t>
            </a:r>
            <a:br/>
            <a:r>
              <a:t>Each team is required to have sections 1) and 8). Do not change the content of items 1 and 8.</a:t>
            </a:r>
          </a:p>
          <a:p>
            <a:pPr/>
            <a:r>
              <a:t>Add any customization you desire in terms of design. </a:t>
            </a:r>
            <a:r>
              <a:rPr>
                <a:latin typeface="Wingdings"/>
                <a:ea typeface="Wingdings"/>
                <a:cs typeface="Wingdings"/>
                <a:sym typeface="Wingdings"/>
              </a:rPr>
              <a:t></a:t>
            </a:r>
            <a:r>
              <a:t>This comment applies to the remainder of the slides below this point and will no longer be repeated.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Shape 112"/>
          <p:cNvSpPr/>
          <p:nvPr>
            <p:ph type="sldImg"/>
          </p:nvPr>
        </p:nvSpPr>
        <p:spPr>
          <a:prstGeom prst="rect">
            <a:avLst/>
          </a:prstGeom>
        </p:spPr>
        <p:txBody>
          <a:bodyPr/>
          <a:lstStyle/>
          <a:p>
            <a:pPr/>
          </a:p>
        </p:txBody>
      </p:sp>
      <p:sp>
        <p:nvSpPr>
          <p:cNvPr id="113" name="Shape 113"/>
          <p:cNvSpPr/>
          <p:nvPr>
            <p:ph type="body" sz="quarter" idx="1"/>
          </p:nvPr>
        </p:nvSpPr>
        <p:spPr>
          <a:prstGeom prst="rect">
            <a:avLst/>
          </a:prstGeom>
        </p:spPr>
        <p:txBody>
          <a:bodyPr/>
          <a:lstStyle/>
          <a:p>
            <a:pPr/>
            <a:r>
              <a:t>Instructions for this slide:</a:t>
            </a:r>
          </a:p>
          <a:p>
            <a:pPr/>
            <a:r>
              <a:t>Each team is required to have section 1). Do not change the slide title of this slide for section 1.</a:t>
            </a:r>
          </a:p>
          <a:p>
            <a:pPr/>
          </a:p>
          <a:p>
            <a:pPr/>
            <a:r>
              <a:t>As discussed in CS10, all of the Use Case information can be obtained from your Use Case Description .docx in your Bb Team File Exchange.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a:r>
              <a:t>Recall our list of actionable </a:t>
            </a:r>
            <a:r>
              <a:rPr>
                <a:latin typeface="Times New Roman"/>
                <a:ea typeface="Times New Roman"/>
                <a:cs typeface="Times New Roman"/>
                <a:sym typeface="Times New Roman"/>
              </a:rPr>
              <a:t>use case requirements and objectives:</a:t>
            </a:r>
            <a:endParaRPr>
              <a:latin typeface="Times New Roman"/>
              <a:ea typeface="Times New Roman"/>
              <a:cs typeface="Times New Roman"/>
              <a:sym typeface="Times New Roman"/>
            </a:endParaRPr>
          </a:p>
          <a:p>
            <a:pPr>
              <a:defRPr>
                <a:latin typeface="Times New Roman"/>
                <a:ea typeface="Times New Roman"/>
                <a:cs typeface="Times New Roman"/>
                <a:sym typeface="Times New Roman"/>
              </a:defRPr>
            </a:pPr>
            <a:r>
              <a:t>M2) User Behavior and Opinions Over Time.</a:t>
            </a:r>
          </a:p>
          <a:p>
            <a:pPr>
              <a:defRPr>
                <a:latin typeface="Times New Roman"/>
                <a:ea typeface="Times New Roman"/>
                <a:cs typeface="Times New Roman"/>
                <a:sym typeface="Times New Roman"/>
              </a:defRPr>
            </a:pPr>
            <a:r>
              <a:t>M3) Composition of User Demographics, Interests, and Intentions.</a:t>
            </a:r>
          </a:p>
          <a:p>
            <a:pPr>
              <a:defRPr>
                <a:latin typeface="Times New Roman"/>
                <a:ea typeface="Times New Roman"/>
                <a:cs typeface="Times New Roman"/>
                <a:sym typeface="Times New Roman"/>
              </a:defRPr>
            </a:pPr>
            <a:r>
              <a:t>M4) Distributions of User Age, Income, Usage Intent, and Purchase Intent.</a:t>
            </a:r>
          </a:p>
          <a:p>
            <a:pPr>
              <a:defRPr>
                <a:latin typeface="Times New Roman"/>
                <a:ea typeface="Times New Roman"/>
                <a:cs typeface="Times New Roman"/>
                <a:sym typeface="Times New Roman"/>
              </a:defRPr>
            </a:pPr>
            <a:r>
              <a:t>M5) Demographic and other user-characteristic profile comparison of a) most viable, b) unsure, and c) most disinterested users.</a:t>
            </a:r>
          </a:p>
          <a:p>
            <a:pPr>
              <a:defRPr>
                <a:latin typeface="Times New Roman"/>
                <a:ea typeface="Times New Roman"/>
                <a:cs typeface="Times New Roman"/>
                <a:sym typeface="Times New Roman"/>
              </a:defRPr>
            </a:pPr>
            <a:r>
              <a:t>M6) Revelatory relationships between user characteristics and intended behaviors.</a:t>
            </a:r>
          </a:p>
          <a:p>
            <a:pPr/>
            <a:r>
              <a:t>M7) Possible data insights from geographical representations. </a:t>
            </a:r>
          </a:p>
          <a:p>
            <a:pPr/>
          </a:p>
          <a:p>
            <a:pPr/>
            <a:r>
              <a:t>Instructions for this slide:</a:t>
            </a:r>
          </a:p>
          <a:p>
            <a:pPr/>
            <a:r>
              <a:t>0) Keep this section numbered as section 2.</a:t>
            </a:r>
          </a:p>
          <a:p>
            <a:pPr/>
            <a:r>
              <a:t>1) Replace the content in </a:t>
            </a:r>
            <a:r>
              <a:rPr>
                <a:solidFill>
                  <a:srgbClr val="FF0000"/>
                </a:solidFill>
              </a:rPr>
              <a:t>red font</a:t>
            </a:r>
            <a:r>
              <a:t> on the above slide with NOT-RED-FONTED team-created content based on a (your first) selection from the list of actionable </a:t>
            </a:r>
            <a:r>
              <a:rPr>
                <a:latin typeface="Times New Roman"/>
                <a:ea typeface="Times New Roman"/>
                <a:cs typeface="Times New Roman"/>
                <a:sym typeface="Times New Roman"/>
              </a:rPr>
              <a:t>use case requirements and objectives above</a:t>
            </a:r>
            <a:r>
              <a:t>.</a:t>
            </a:r>
            <a:br/>
            <a:r>
              <a:t>2) Then insert the DVs that you used in your One-Page Report (OPR) that correspond to that use case objective item you selected.</a:t>
            </a:r>
          </a:p>
          <a:p>
            <a:pPr/>
            <a:r>
              <a:t>3) Then insert your Data Insights that you used for each of those DVs. You can add more detail if you wish, since you have more room here in the PRES than you did in the OPR but be sure to match the minimum that you put in your OPR.</a:t>
            </a:r>
          </a:p>
          <a:p>
            <a:pPr/>
            <a:r>
              <a:t>4) Add more slides if you need/want to but be careful not to lose the flow of your information and be sure not to mess up the numbering of the sections.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Shape 144"/>
          <p:cNvSpPr/>
          <p:nvPr>
            <p:ph type="sldImg"/>
          </p:nvPr>
        </p:nvSpPr>
        <p:spPr>
          <a:prstGeom prst="rect">
            <a:avLst/>
          </a:prstGeom>
        </p:spPr>
        <p:txBody>
          <a:bodyPr/>
          <a:lstStyle/>
          <a:p>
            <a:pPr/>
          </a:p>
        </p:txBody>
      </p:sp>
      <p:sp>
        <p:nvSpPr>
          <p:cNvPr id="145" name="Shape 145"/>
          <p:cNvSpPr/>
          <p:nvPr>
            <p:ph type="body" sz="quarter" idx="1"/>
          </p:nvPr>
        </p:nvSpPr>
        <p:spPr>
          <a:prstGeom prst="rect">
            <a:avLst/>
          </a:prstGeom>
        </p:spPr>
        <p:txBody>
          <a:bodyPr/>
          <a:lstStyle/>
          <a:p>
            <a:pPr/>
            <a:r>
              <a:t>Recall our list of actionable </a:t>
            </a:r>
            <a:r>
              <a:rPr>
                <a:latin typeface="Times New Roman"/>
                <a:ea typeface="Times New Roman"/>
                <a:cs typeface="Times New Roman"/>
                <a:sym typeface="Times New Roman"/>
              </a:rPr>
              <a:t>use case requirements and objectives:</a:t>
            </a:r>
            <a:endParaRPr>
              <a:latin typeface="Times New Roman"/>
              <a:ea typeface="Times New Roman"/>
              <a:cs typeface="Times New Roman"/>
              <a:sym typeface="Times New Roman"/>
            </a:endParaRPr>
          </a:p>
          <a:p>
            <a:pPr>
              <a:defRPr>
                <a:latin typeface="Times New Roman"/>
                <a:ea typeface="Times New Roman"/>
                <a:cs typeface="Times New Roman"/>
                <a:sym typeface="Times New Roman"/>
              </a:defRPr>
            </a:pPr>
            <a:r>
              <a:t>M2) User Behavior and Opinions Over Time.</a:t>
            </a:r>
          </a:p>
          <a:p>
            <a:pPr>
              <a:defRPr>
                <a:latin typeface="Times New Roman"/>
                <a:ea typeface="Times New Roman"/>
                <a:cs typeface="Times New Roman"/>
                <a:sym typeface="Times New Roman"/>
              </a:defRPr>
            </a:pPr>
            <a:r>
              <a:t>M3) Composition of User Demographics, Interests, and Intentions.</a:t>
            </a:r>
          </a:p>
          <a:p>
            <a:pPr>
              <a:defRPr>
                <a:latin typeface="Times New Roman"/>
                <a:ea typeface="Times New Roman"/>
                <a:cs typeface="Times New Roman"/>
                <a:sym typeface="Times New Roman"/>
              </a:defRPr>
            </a:pPr>
            <a:r>
              <a:t>M4) Distributions of User Age, Income, Usage Intent, and Purchase Intent.</a:t>
            </a:r>
          </a:p>
          <a:p>
            <a:pPr>
              <a:defRPr>
                <a:latin typeface="Times New Roman"/>
                <a:ea typeface="Times New Roman"/>
                <a:cs typeface="Times New Roman"/>
                <a:sym typeface="Times New Roman"/>
              </a:defRPr>
            </a:pPr>
            <a:r>
              <a:t>M5) Demographic and other user-characteristic profile comparison of a) most viable, b) unsure, and c) most disinterested users.</a:t>
            </a:r>
          </a:p>
          <a:p>
            <a:pPr>
              <a:defRPr>
                <a:latin typeface="Times New Roman"/>
                <a:ea typeface="Times New Roman"/>
                <a:cs typeface="Times New Roman"/>
                <a:sym typeface="Times New Roman"/>
              </a:defRPr>
            </a:pPr>
            <a:r>
              <a:t>M6) Revelatory relationships between user characteristics and intended behaviors.</a:t>
            </a:r>
          </a:p>
          <a:p>
            <a:pPr/>
            <a:r>
              <a:t>M7) Possible data insights from geographical representations. </a:t>
            </a:r>
          </a:p>
          <a:p>
            <a:pPr/>
          </a:p>
          <a:p>
            <a:pPr/>
            <a:r>
              <a:t>Instructions for this slide:</a:t>
            </a:r>
          </a:p>
          <a:p>
            <a:pPr/>
            <a:r>
              <a:t>0) Keep this section numbered as section 4.</a:t>
            </a:r>
          </a:p>
          <a:p>
            <a:pPr/>
            <a:r>
              <a:t>1) Replace the content in </a:t>
            </a:r>
            <a:r>
              <a:rPr>
                <a:solidFill>
                  <a:srgbClr val="FF0000"/>
                </a:solidFill>
              </a:rPr>
              <a:t>red font</a:t>
            </a:r>
            <a:r>
              <a:t> on the above slide with NOT-RED-FONTED team-created content based on a (your third) selection from the list of actionable </a:t>
            </a:r>
            <a:r>
              <a:rPr>
                <a:latin typeface="Times New Roman"/>
                <a:ea typeface="Times New Roman"/>
                <a:cs typeface="Times New Roman"/>
                <a:sym typeface="Times New Roman"/>
              </a:rPr>
              <a:t>use case requirements and objectives above</a:t>
            </a:r>
            <a:r>
              <a:t>.</a:t>
            </a:r>
            <a:br/>
            <a:r>
              <a:t>2) Then insert the DVs that you used in your One-Page Report (OPR) that correspond to that use case objective item you selected.</a:t>
            </a:r>
          </a:p>
          <a:p>
            <a:pPr/>
            <a:r>
              <a:t>3) Then insert your Data Insights that you used for each of those DVs. You can add more detail if you wish, since you have more room here in the PRES than you did in the OPR but be sure to match the minimum that you put in your OPR.</a:t>
            </a:r>
          </a:p>
          <a:p>
            <a:pPr/>
            <a:r>
              <a:t>4) Add more slides if you need/want to but be careful not to lose the flow of your information and be sure not to mess up the numbering of the sections.</a:t>
            </a: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a:p>
        </p:txBody>
      </p:sp>
      <p:sp>
        <p:nvSpPr>
          <p:cNvPr id="151" name="Shape 151"/>
          <p:cNvSpPr/>
          <p:nvPr>
            <p:ph type="body" sz="quarter" idx="1"/>
          </p:nvPr>
        </p:nvSpPr>
        <p:spPr>
          <a:prstGeom prst="rect">
            <a:avLst/>
          </a:prstGeom>
        </p:spPr>
        <p:txBody>
          <a:bodyPr/>
          <a:lstStyle/>
          <a:p>
            <a:pPr/>
            <a:r>
              <a:t>Recall our list of actionable </a:t>
            </a:r>
            <a:r>
              <a:rPr>
                <a:latin typeface="Times New Roman"/>
                <a:ea typeface="Times New Roman"/>
                <a:cs typeface="Times New Roman"/>
                <a:sym typeface="Times New Roman"/>
              </a:rPr>
              <a:t>use case requirements and objectives:</a:t>
            </a:r>
            <a:endParaRPr>
              <a:latin typeface="Times New Roman"/>
              <a:ea typeface="Times New Roman"/>
              <a:cs typeface="Times New Roman"/>
              <a:sym typeface="Times New Roman"/>
            </a:endParaRPr>
          </a:p>
          <a:p>
            <a:pPr>
              <a:defRPr>
                <a:latin typeface="Times New Roman"/>
                <a:ea typeface="Times New Roman"/>
                <a:cs typeface="Times New Roman"/>
                <a:sym typeface="Times New Roman"/>
              </a:defRPr>
            </a:pPr>
            <a:r>
              <a:t>M2) User Behavior and Opinions Over Time.</a:t>
            </a:r>
          </a:p>
          <a:p>
            <a:pPr>
              <a:defRPr>
                <a:latin typeface="Times New Roman"/>
                <a:ea typeface="Times New Roman"/>
                <a:cs typeface="Times New Roman"/>
                <a:sym typeface="Times New Roman"/>
              </a:defRPr>
            </a:pPr>
            <a:r>
              <a:t>M3) Composition of User Demographics, Interests, and Intentions.</a:t>
            </a:r>
          </a:p>
          <a:p>
            <a:pPr>
              <a:defRPr>
                <a:latin typeface="Times New Roman"/>
                <a:ea typeface="Times New Roman"/>
                <a:cs typeface="Times New Roman"/>
                <a:sym typeface="Times New Roman"/>
              </a:defRPr>
            </a:pPr>
            <a:r>
              <a:t>M4) Distributions of User Age, Income, Usage Intent, and Purchase Intent.</a:t>
            </a:r>
          </a:p>
          <a:p>
            <a:pPr>
              <a:defRPr>
                <a:latin typeface="Times New Roman"/>
                <a:ea typeface="Times New Roman"/>
                <a:cs typeface="Times New Roman"/>
                <a:sym typeface="Times New Roman"/>
              </a:defRPr>
            </a:pPr>
            <a:r>
              <a:t>M5) Demographic and other user-characteristic profile comparison of a) most viable, b) unsure, and c) most disinterested users.</a:t>
            </a:r>
          </a:p>
          <a:p>
            <a:pPr>
              <a:defRPr>
                <a:latin typeface="Times New Roman"/>
                <a:ea typeface="Times New Roman"/>
                <a:cs typeface="Times New Roman"/>
                <a:sym typeface="Times New Roman"/>
              </a:defRPr>
            </a:pPr>
            <a:r>
              <a:t>M6) Revelatory relationships between user characteristics and intended behaviors.</a:t>
            </a:r>
          </a:p>
          <a:p>
            <a:pPr/>
            <a:r>
              <a:t>M7) Possible data insights from geographical representations. </a:t>
            </a:r>
          </a:p>
          <a:p>
            <a:pPr/>
          </a:p>
          <a:p>
            <a:pPr/>
            <a:r>
              <a:t>Instructions for this slide:</a:t>
            </a:r>
          </a:p>
          <a:p>
            <a:pPr/>
            <a:r>
              <a:t>0) Keep this section numbered as section 5.</a:t>
            </a:r>
          </a:p>
          <a:p>
            <a:pPr/>
            <a:r>
              <a:t>1) Replace the content in </a:t>
            </a:r>
            <a:r>
              <a:rPr>
                <a:solidFill>
                  <a:srgbClr val="FF0000"/>
                </a:solidFill>
              </a:rPr>
              <a:t>red font</a:t>
            </a:r>
            <a:r>
              <a:t> on the above slide with NOT-RED-FONTED team-created content based on a (your fourth) selection from the list of actionable </a:t>
            </a:r>
            <a:r>
              <a:rPr>
                <a:latin typeface="Times New Roman"/>
                <a:ea typeface="Times New Roman"/>
                <a:cs typeface="Times New Roman"/>
                <a:sym typeface="Times New Roman"/>
              </a:rPr>
              <a:t>use case requirements and objectives above</a:t>
            </a:r>
            <a:r>
              <a:t>.</a:t>
            </a:r>
            <a:br/>
            <a:r>
              <a:t>2) Then insert the DVs that you used in your One-Page Report (OPR) that correspond to that use case objective item you selected.</a:t>
            </a:r>
          </a:p>
          <a:p>
            <a:pPr/>
            <a:r>
              <a:t>3) Then insert your Data Insights that you used for each of those DVs. You can add more detail if you wish, since you have more room here in the PRES than you did in the OPR but be sure to match the minimum that you put in your OPR.</a:t>
            </a:r>
          </a:p>
          <a:p>
            <a:pPr/>
            <a:r>
              <a:t>4) Add more slides if you need/want to but be careful not to lose the flow of your information and be sure not to mess up the numbering of the sections.</a:t>
            </a:r>
          </a:p>
          <a:p>
            <a:pPr/>
          </a:p>
          <a:p>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a:p>
        </p:txBody>
      </p:sp>
      <p:sp>
        <p:nvSpPr>
          <p:cNvPr id="161" name="Shape 161"/>
          <p:cNvSpPr/>
          <p:nvPr>
            <p:ph type="body" sz="quarter" idx="1"/>
          </p:nvPr>
        </p:nvSpPr>
        <p:spPr>
          <a:prstGeom prst="rect">
            <a:avLst/>
          </a:prstGeom>
        </p:spPr>
        <p:txBody>
          <a:bodyPr/>
          <a:lstStyle/>
          <a:p>
            <a:pPr/>
            <a:r>
              <a:t>Recall our list of actionable </a:t>
            </a:r>
            <a:r>
              <a:rPr>
                <a:latin typeface="Times New Roman"/>
                <a:ea typeface="Times New Roman"/>
                <a:cs typeface="Times New Roman"/>
                <a:sym typeface="Times New Roman"/>
              </a:rPr>
              <a:t>use case requirements and objectives:</a:t>
            </a:r>
            <a:endParaRPr>
              <a:latin typeface="Times New Roman"/>
              <a:ea typeface="Times New Roman"/>
              <a:cs typeface="Times New Roman"/>
              <a:sym typeface="Times New Roman"/>
            </a:endParaRPr>
          </a:p>
          <a:p>
            <a:pPr>
              <a:defRPr>
                <a:latin typeface="Times New Roman"/>
                <a:ea typeface="Times New Roman"/>
                <a:cs typeface="Times New Roman"/>
                <a:sym typeface="Times New Roman"/>
              </a:defRPr>
            </a:pPr>
            <a:r>
              <a:t>M2) User Behavior and Opinions Over Time.</a:t>
            </a:r>
          </a:p>
          <a:p>
            <a:pPr>
              <a:defRPr>
                <a:latin typeface="Times New Roman"/>
                <a:ea typeface="Times New Roman"/>
                <a:cs typeface="Times New Roman"/>
                <a:sym typeface="Times New Roman"/>
              </a:defRPr>
            </a:pPr>
            <a:r>
              <a:t>M3) Composition of User Demographics, Interests, and Intentions.</a:t>
            </a:r>
          </a:p>
          <a:p>
            <a:pPr>
              <a:defRPr>
                <a:latin typeface="Times New Roman"/>
                <a:ea typeface="Times New Roman"/>
                <a:cs typeface="Times New Roman"/>
                <a:sym typeface="Times New Roman"/>
              </a:defRPr>
            </a:pPr>
            <a:r>
              <a:t>M4) Distributions of User Age, Income, Usage Intent, and Purchase Intent.</a:t>
            </a:r>
          </a:p>
          <a:p>
            <a:pPr>
              <a:defRPr>
                <a:latin typeface="Times New Roman"/>
                <a:ea typeface="Times New Roman"/>
                <a:cs typeface="Times New Roman"/>
                <a:sym typeface="Times New Roman"/>
              </a:defRPr>
            </a:pPr>
            <a:r>
              <a:t>M5) Demographic and other user-characteristic profile comparison of a) most viable, b) unsure, and c) most disinterested users.</a:t>
            </a:r>
          </a:p>
          <a:p>
            <a:pPr>
              <a:defRPr>
                <a:latin typeface="Times New Roman"/>
                <a:ea typeface="Times New Roman"/>
                <a:cs typeface="Times New Roman"/>
                <a:sym typeface="Times New Roman"/>
              </a:defRPr>
            </a:pPr>
            <a:r>
              <a:t>M6) Revelatory relationships between user characteristics and intended behaviors.</a:t>
            </a:r>
          </a:p>
          <a:p>
            <a:pPr/>
            <a:r>
              <a:t>M7) Possible data insights from geographical representations. </a:t>
            </a:r>
          </a:p>
          <a:p>
            <a:pPr/>
          </a:p>
          <a:p>
            <a:pPr/>
            <a:r>
              <a:t>Instructions for this slide:</a:t>
            </a:r>
          </a:p>
          <a:p>
            <a:pPr/>
            <a:r>
              <a:t>0) Keep this section numbered as section 6.</a:t>
            </a:r>
          </a:p>
          <a:p>
            <a:pPr/>
            <a:r>
              <a:t>1) Replace the content in </a:t>
            </a:r>
            <a:r>
              <a:rPr>
                <a:solidFill>
                  <a:srgbClr val="FF0000"/>
                </a:solidFill>
              </a:rPr>
              <a:t>red font</a:t>
            </a:r>
            <a:r>
              <a:t> on the above slide with NOT-RED-FONTED team-created content based on a (your fifth) selection from the list of actionable </a:t>
            </a:r>
            <a:r>
              <a:rPr>
                <a:latin typeface="Times New Roman"/>
                <a:ea typeface="Times New Roman"/>
                <a:cs typeface="Times New Roman"/>
                <a:sym typeface="Times New Roman"/>
              </a:rPr>
              <a:t>use case requirements and objectives above</a:t>
            </a:r>
            <a:r>
              <a:t>.</a:t>
            </a:r>
            <a:br/>
            <a:r>
              <a:t>2) Then insert the DVs that you used in your One-Page Report (OPR) that correspond to that use case objective item you selected.</a:t>
            </a:r>
          </a:p>
          <a:p>
            <a:pPr/>
            <a:r>
              <a:t>3) Then insert your Data Insights that you used for each of those DVs. You can add more detail if you wish, since you have more room here in the PRES than you did in the OPR but be sure to match the minimum that you put in your OPR.</a:t>
            </a:r>
          </a:p>
          <a:p>
            <a:pPr/>
            <a:r>
              <a:t>4) Add more slides if you need/want to but be careful not to lose the flow of your information and be sure not to mess up the numbering of the sections.</a:t>
            </a:r>
          </a:p>
          <a:p>
            <a:pPr/>
          </a:p>
          <a:p>
            <a:pPr/>
          </a:p>
          <a:p>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a:r>
              <a:t>Each team is required to have section 8). Do not change the slide title of this slide for section 8.</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F6F8FC"/>
            </a:gs>
            <a:gs pos="83000">
              <a:srgbClr val="ABC0E4"/>
            </a:gs>
            <a:gs pos="100000">
              <a:srgbClr val="C7D5ED"/>
            </a:gs>
          </a:gsLst>
          <a:lin ang="5400000" scaled="0"/>
        </a:gradFill>
      </p:bgPr>
    </p:bg>
    <p:spTree>
      <p:nvGrpSpPr>
        <p:cNvPr id="1" name=""/>
        <p:cNvGrpSpPr/>
        <p:nvPr/>
      </p:nvGrpSpPr>
      <p:grpSpPr>
        <a:xfrm>
          <a:off x="0" y="0"/>
          <a:ext cx="0" cy="0"/>
          <a:chOff x="0" y="0"/>
          <a:chExt cx="0" cy="0"/>
        </a:xfrm>
      </p:grpSpPr>
      <p:sp>
        <p:nvSpPr>
          <p:cNvPr id="94" name="Title 1"/>
          <p:cNvSpPr txBox="1"/>
          <p:nvPr>
            <p:ph type="ctrTitle"/>
          </p:nvPr>
        </p:nvSpPr>
        <p:spPr>
          <a:prstGeom prst="rect">
            <a:avLst/>
          </a:prstGeom>
        </p:spPr>
        <p:txBody>
          <a:bodyPr/>
          <a:lstStyle/>
          <a:p>
            <a:pPr>
              <a:lnSpc>
                <a:spcPct val="150000"/>
              </a:lnSpc>
            </a:pPr>
            <a:r>
              <a:t>Use Case Report</a:t>
            </a:r>
            <a:br/>
            <a:r>
              <a:rPr sz="3600">
                <a:latin typeface="Bernard MT Condensed"/>
                <a:ea typeface="Bernard MT Condensed"/>
                <a:cs typeface="Bernard MT Condensed"/>
                <a:sym typeface="Bernard MT Condensed"/>
              </a:rPr>
              <a:t>ELITE PARTY SERVICES</a:t>
            </a:r>
          </a:p>
        </p:txBody>
      </p:sp>
      <p:sp>
        <p:nvSpPr>
          <p:cNvPr id="95" name="Subtitle 6"/>
          <p:cNvSpPr txBox="1"/>
          <p:nvPr>
            <p:ph type="subTitle" sz="quarter" idx="1"/>
          </p:nvPr>
        </p:nvSpPr>
        <p:spPr>
          <a:xfrm>
            <a:off x="1524000" y="3898600"/>
            <a:ext cx="9144000" cy="1655761"/>
          </a:xfrm>
          <a:prstGeom prst="rect">
            <a:avLst/>
          </a:prstGeom>
        </p:spPr>
        <p:txBody>
          <a:bodyPr/>
          <a:lstStyle/>
          <a:p>
            <a:pPr>
              <a:lnSpc>
                <a:spcPct val="99000"/>
              </a:lnSpc>
              <a:defRPr sz="2200">
                <a:latin typeface="Arial"/>
                <a:ea typeface="Arial"/>
                <a:cs typeface="Arial"/>
                <a:sym typeface="Arial"/>
              </a:defRPr>
            </a:pPr>
            <a:r>
              <a:t>Team Number: 1</a:t>
            </a:r>
            <a:br/>
            <a:r>
              <a:t>Team Name: DATAVANA</a:t>
            </a:r>
          </a:p>
          <a:p>
            <a:pPr>
              <a:lnSpc>
                <a:spcPct val="81000"/>
              </a:lnSpc>
              <a:defRPr sz="2200">
                <a:latin typeface="Arial"/>
                <a:ea typeface="Arial"/>
                <a:cs typeface="Arial"/>
                <a:sym typeface="Arial"/>
              </a:defRPr>
            </a:pPr>
            <a:r>
              <a:t>DVP Team Members: Anusha Pakkiru, Revanth Kumar Madasu</a:t>
            </a:r>
          </a:p>
          <a:p>
            <a:pPr>
              <a:lnSpc>
                <a:spcPct val="81000"/>
              </a:lnSpc>
              <a:defRPr sz="2200">
                <a:latin typeface="Arial"/>
                <a:ea typeface="Arial"/>
                <a:cs typeface="Arial"/>
                <a:sym typeface="Arial"/>
              </a:defRPr>
            </a:pPr>
            <a:r>
              <a:t>Date: November 18, 2023</a:t>
            </a:r>
          </a:p>
        </p:txBody>
      </p:sp>
      <p:sp>
        <p:nvSpPr>
          <p:cNvPr id="96" name="TextBox 2"/>
          <p:cNvSpPr txBox="1"/>
          <p:nvPr/>
        </p:nvSpPr>
        <p:spPr>
          <a:xfrm>
            <a:off x="280497" y="271849"/>
            <a:ext cx="1012727" cy="39361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lvl1pPr>
          </a:lstStyle>
          <a:p>
            <a:pPr/>
            <a:r>
              <a:t>MCIS6333_002 DVP FA23</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F6F8FC"/>
            </a:gs>
            <a:gs pos="83000">
              <a:srgbClr val="ABC0E4"/>
            </a:gs>
            <a:gs pos="100000">
              <a:srgbClr val="C7D5ED"/>
            </a:gs>
          </a:gsLst>
          <a:lin ang="5400000" scaled="0"/>
        </a:gradFill>
      </p:bgPr>
    </p:bg>
    <p:spTree>
      <p:nvGrpSpPr>
        <p:cNvPr id="1" name=""/>
        <p:cNvGrpSpPr/>
        <p:nvPr/>
      </p:nvGrpSpPr>
      <p:grpSpPr>
        <a:xfrm>
          <a:off x="0" y="0"/>
          <a:ext cx="0" cy="0"/>
          <a:chOff x="0" y="0"/>
          <a:chExt cx="0" cy="0"/>
        </a:xfrm>
      </p:grpSpPr>
      <p:pic>
        <p:nvPicPr>
          <p:cNvPr id="137" name="Picture 1" descr="Picture 1"/>
          <p:cNvPicPr>
            <a:picLocks noChangeAspect="1"/>
          </p:cNvPicPr>
          <p:nvPr/>
        </p:nvPicPr>
        <p:blipFill>
          <a:blip r:embed="rId2">
            <a:extLst/>
          </a:blip>
          <a:stretch>
            <a:fillRect/>
          </a:stretch>
        </p:blipFill>
        <p:spPr>
          <a:xfrm>
            <a:off x="8309112" y="2315816"/>
            <a:ext cx="3316358" cy="3528393"/>
          </a:xfrm>
          <a:prstGeom prst="rect">
            <a:avLst/>
          </a:prstGeom>
          <a:ln w="12700">
            <a:miter lim="400000"/>
          </a:ln>
        </p:spPr>
      </p:pic>
      <p:sp>
        <p:nvSpPr>
          <p:cNvPr id="138" name="TextBox 3"/>
          <p:cNvSpPr txBox="1"/>
          <p:nvPr/>
        </p:nvSpPr>
        <p:spPr>
          <a:xfrm>
            <a:off x="608521" y="2385905"/>
            <a:ext cx="7134310" cy="39641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457200" indent="-457200">
              <a:buSzPct val="100000"/>
              <a:buChar char="➢"/>
              <a:defRPr sz="3200"/>
            </a:lvl1pPr>
          </a:lstStyle>
          <a:p>
            <a:pPr/>
            <a:r>
              <a:t>In the data visualization for the number of customers versus internet usage, the largest group consists of 55 customers who use the internet for 3 to 5 hours. This group is approximately 50% larger than the next highest group, which comprises customers using the internet for 5 to 7 hours.</a:t>
            </a:r>
          </a:p>
        </p:txBody>
      </p:sp>
      <p:sp>
        <p:nvSpPr>
          <p:cNvPr id="139" name="TextBox 5"/>
          <p:cNvSpPr txBox="1"/>
          <p:nvPr/>
        </p:nvSpPr>
        <p:spPr>
          <a:xfrm>
            <a:off x="612249" y="631579"/>
            <a:ext cx="11656615" cy="11081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3600"/>
            </a:pPr>
            <a:r>
              <a:t>4. </a:t>
            </a:r>
            <a:r>
              <a:rPr>
                <a:solidFill>
                  <a:srgbClr val="0F0F0F"/>
                </a:solidFill>
              </a:rPr>
              <a:t>Distribution of responders based on education, income, age and internet usage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F6F8FC"/>
            </a:gs>
            <a:gs pos="83000">
              <a:srgbClr val="ABC0E4"/>
            </a:gs>
            <a:gs pos="100000">
              <a:srgbClr val="C7D5ED"/>
            </a:gs>
          </a:gsLst>
          <a:lin ang="5400000" scaled="0"/>
        </a:gradFill>
      </p:bgPr>
    </p:bg>
    <p:spTree>
      <p:nvGrpSpPr>
        <p:cNvPr id="1" name=""/>
        <p:cNvGrpSpPr/>
        <p:nvPr/>
      </p:nvGrpSpPr>
      <p:grpSpPr>
        <a:xfrm>
          <a:off x="0" y="0"/>
          <a:ext cx="0" cy="0"/>
          <a:chOff x="0" y="0"/>
          <a:chExt cx="0" cy="0"/>
        </a:xfrm>
      </p:grpSpPr>
      <p:sp>
        <p:nvSpPr>
          <p:cNvPr id="141" name="Title 1"/>
          <p:cNvSpPr txBox="1"/>
          <p:nvPr>
            <p:ph type="title"/>
          </p:nvPr>
        </p:nvSpPr>
        <p:spPr>
          <a:xfrm>
            <a:off x="838198" y="914399"/>
            <a:ext cx="10834513" cy="1030494"/>
          </a:xfrm>
          <a:prstGeom prst="rect">
            <a:avLst/>
          </a:prstGeom>
        </p:spPr>
        <p:txBody>
          <a:bodyPr/>
          <a:lstStyle/>
          <a:p>
            <a:pPr defTabSz="557784">
              <a:defRPr b="1" sz="2196">
                <a:latin typeface="+mn-lt"/>
                <a:ea typeface="+mn-ea"/>
                <a:cs typeface="+mn-cs"/>
                <a:sym typeface="Calibri"/>
              </a:defRPr>
            </a:pPr>
            <a:r>
              <a:t>5. How do party preferences differ among ethnic groups, particularly in the choice between Themed, Destination, and other party options?</a:t>
            </a:r>
            <a:br/>
          </a:p>
        </p:txBody>
      </p:sp>
      <p:sp>
        <p:nvSpPr>
          <p:cNvPr id="142" name="TextBox 8"/>
          <p:cNvSpPr txBox="1"/>
          <p:nvPr/>
        </p:nvSpPr>
        <p:spPr>
          <a:xfrm>
            <a:off x="859871" y="1813973"/>
            <a:ext cx="5794486" cy="47881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457200" indent="-457200">
              <a:lnSpc>
                <a:spcPct val="107000"/>
              </a:lnSpc>
              <a:spcBef>
                <a:spcPts val="800"/>
              </a:spcBef>
              <a:buSzPct val="100000"/>
              <a:buChar char="➢"/>
              <a:defRPr sz="3200"/>
            </a:pPr>
            <a:r>
              <a:t>Note that in all ethnicity groups, the majority of responders are undecided on party preference.</a:t>
            </a:r>
          </a:p>
          <a:p>
            <a:pPr marL="457200" indent="-457200">
              <a:lnSpc>
                <a:spcPct val="107000"/>
              </a:lnSpc>
              <a:spcBef>
                <a:spcPts val="800"/>
              </a:spcBef>
              <a:buSzPct val="100000"/>
              <a:buChar char="➢"/>
              <a:defRPr sz="3200"/>
            </a:pPr>
            <a:r>
              <a:t>Responders reported as “White” is the majority group who are equally interested in themed and destination parties.</a:t>
            </a:r>
          </a:p>
        </p:txBody>
      </p:sp>
      <p:pic>
        <p:nvPicPr>
          <p:cNvPr id="143" name="Screenshot 2023-11-18 at 9.51.14 PM.png" descr="Screenshot 2023-11-18 at 9.51.14 PM.png"/>
          <p:cNvPicPr>
            <a:picLocks noChangeAspect="1"/>
          </p:cNvPicPr>
          <p:nvPr/>
        </p:nvPicPr>
        <p:blipFill>
          <a:blip r:embed="rId3">
            <a:extLst/>
          </a:blip>
          <a:stretch>
            <a:fillRect/>
          </a:stretch>
        </p:blipFill>
        <p:spPr>
          <a:xfrm>
            <a:off x="6635702" y="1979100"/>
            <a:ext cx="5270874" cy="3988322"/>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F6F8FC"/>
            </a:gs>
            <a:gs pos="83000">
              <a:srgbClr val="ABC0E4"/>
            </a:gs>
            <a:gs pos="100000">
              <a:srgbClr val="C7D5ED"/>
            </a:gs>
          </a:gsLst>
          <a:lin ang="5400000" scaled="0"/>
        </a:gradFill>
      </p:bgPr>
    </p:bg>
    <p:spTree>
      <p:nvGrpSpPr>
        <p:cNvPr id="1" name=""/>
        <p:cNvGrpSpPr/>
        <p:nvPr/>
      </p:nvGrpSpPr>
      <p:grpSpPr>
        <a:xfrm>
          <a:off x="0" y="0"/>
          <a:ext cx="0" cy="0"/>
          <a:chOff x="0" y="0"/>
          <a:chExt cx="0" cy="0"/>
        </a:xfrm>
      </p:grpSpPr>
      <p:sp>
        <p:nvSpPr>
          <p:cNvPr id="147" name="Title 1"/>
          <p:cNvSpPr txBox="1"/>
          <p:nvPr>
            <p:ph type="title"/>
          </p:nvPr>
        </p:nvSpPr>
        <p:spPr>
          <a:xfrm>
            <a:off x="838200" y="365124"/>
            <a:ext cx="10515600" cy="1500747"/>
          </a:xfrm>
          <a:prstGeom prst="rect">
            <a:avLst/>
          </a:prstGeom>
        </p:spPr>
        <p:txBody>
          <a:bodyPr/>
          <a:lstStyle>
            <a:lvl1pPr defTabSz="859536">
              <a:defRPr b="1" sz="3384">
                <a:latin typeface="+mn-lt"/>
                <a:ea typeface="+mn-ea"/>
                <a:cs typeface="+mn-cs"/>
                <a:sym typeface="Calibri"/>
              </a:defRPr>
            </a:lvl1pPr>
          </a:lstStyle>
          <a:p>
            <a:pPr/>
            <a:r>
              <a:t>6.What dietary preferences are observed in various ethnic groups and religions, with a focus on poultry and subsequent choices like vegetarianism?</a:t>
            </a:r>
          </a:p>
        </p:txBody>
      </p:sp>
      <p:pic>
        <p:nvPicPr>
          <p:cNvPr id="148" name="Content Placeholder 10" descr="Content Placeholder 10"/>
          <p:cNvPicPr>
            <a:picLocks noChangeAspect="1"/>
          </p:cNvPicPr>
          <p:nvPr/>
        </p:nvPicPr>
        <p:blipFill>
          <a:blip r:embed="rId3">
            <a:extLst/>
          </a:blip>
          <a:stretch>
            <a:fillRect/>
          </a:stretch>
        </p:blipFill>
        <p:spPr>
          <a:xfrm>
            <a:off x="6905514" y="2373497"/>
            <a:ext cx="4528931" cy="3878917"/>
          </a:xfrm>
          <a:prstGeom prst="rect">
            <a:avLst/>
          </a:prstGeom>
          <a:ln w="12700">
            <a:miter lim="400000"/>
          </a:ln>
        </p:spPr>
      </p:pic>
      <p:sp>
        <p:nvSpPr>
          <p:cNvPr id="149" name="TextBox 12"/>
          <p:cNvSpPr txBox="1"/>
          <p:nvPr/>
        </p:nvSpPr>
        <p:spPr>
          <a:xfrm>
            <a:off x="883920" y="2276679"/>
            <a:ext cx="5417372" cy="39641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5750" indent="-285750">
              <a:buSzPct val="100000"/>
              <a:buChar char="➢"/>
              <a:defRPr sz="3200"/>
            </a:lvl1pPr>
          </a:lstStyle>
          <a:p>
            <a:pPr/>
            <a:r>
              <a:t>Poultry is the favorite choice of White, Asian, and Multiple Ethnicities, with vegetarian options being preferred by White and Multiple Ethnicities. Asians have a smaller proportion of vegetarians and vegans.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F6F8FC"/>
            </a:gs>
            <a:gs pos="83000">
              <a:srgbClr val="ABC0E4"/>
            </a:gs>
            <a:gs pos="100000">
              <a:srgbClr val="C7D5ED"/>
            </a:gs>
          </a:gsLst>
          <a:lin ang="5400000" scaled="0"/>
        </a:gradFill>
      </p:bgPr>
    </p:bg>
    <p:spTree>
      <p:nvGrpSpPr>
        <p:cNvPr id="1" name=""/>
        <p:cNvGrpSpPr/>
        <p:nvPr/>
      </p:nvGrpSpPr>
      <p:grpSpPr>
        <a:xfrm>
          <a:off x="0" y="0"/>
          <a:ext cx="0" cy="0"/>
          <a:chOff x="0" y="0"/>
          <a:chExt cx="0" cy="0"/>
        </a:xfrm>
      </p:grpSpPr>
      <p:sp>
        <p:nvSpPr>
          <p:cNvPr id="153" name="TextBox 2"/>
          <p:cNvSpPr txBox="1"/>
          <p:nvPr/>
        </p:nvSpPr>
        <p:spPr>
          <a:xfrm>
            <a:off x="612495" y="2274838"/>
            <a:ext cx="5437786" cy="44594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457200" indent="-457200">
              <a:buSzPct val="100000"/>
              <a:buChar char="➢"/>
              <a:defRPr sz="3200"/>
            </a:lvl1pPr>
          </a:lstStyle>
          <a:p>
            <a:pPr/>
            <a:r>
              <a:t>Christianity/Catholicism tops in poultry and beef preference among religions on the radar plot. Hinduism has the least meat preference, Buddhism opts for vegan only, and Judaism and Islam prefer other dietary choices.</a:t>
            </a:r>
          </a:p>
        </p:txBody>
      </p:sp>
      <p:sp>
        <p:nvSpPr>
          <p:cNvPr id="154" name="TextBox 4"/>
          <p:cNvSpPr txBox="1"/>
          <p:nvPr/>
        </p:nvSpPr>
        <p:spPr>
          <a:xfrm>
            <a:off x="612495" y="278922"/>
            <a:ext cx="10938529" cy="166693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lvl1pPr>
          </a:lstStyle>
          <a:p>
            <a:pPr/>
            <a:r>
              <a:t>6.What dietary preferences are observed in various ethnic groups and religions, with a focus on poultry and subsequent choices like vegetarianism?</a:t>
            </a:r>
          </a:p>
        </p:txBody>
      </p:sp>
      <p:pic>
        <p:nvPicPr>
          <p:cNvPr id="155" name="Picture 5" descr="Picture 5"/>
          <p:cNvPicPr>
            <a:picLocks noChangeAspect="1"/>
          </p:cNvPicPr>
          <p:nvPr/>
        </p:nvPicPr>
        <p:blipFill>
          <a:blip r:embed="rId2">
            <a:extLst/>
          </a:blip>
          <a:stretch>
            <a:fillRect/>
          </a:stretch>
        </p:blipFill>
        <p:spPr>
          <a:xfrm>
            <a:off x="6455367" y="2329796"/>
            <a:ext cx="5169858" cy="4249282"/>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F6F8FC"/>
            </a:gs>
            <a:gs pos="83000">
              <a:srgbClr val="ABC0E4"/>
            </a:gs>
            <a:gs pos="100000">
              <a:srgbClr val="C7D5ED"/>
            </a:gs>
          </a:gsLst>
          <a:lin ang="5400000" scaled="0"/>
        </a:gradFill>
      </p:bgPr>
    </p:bg>
    <p:spTree>
      <p:nvGrpSpPr>
        <p:cNvPr id="1" name=""/>
        <p:cNvGrpSpPr/>
        <p:nvPr/>
      </p:nvGrpSpPr>
      <p:grpSpPr>
        <a:xfrm>
          <a:off x="0" y="0"/>
          <a:ext cx="0" cy="0"/>
          <a:chOff x="0" y="0"/>
          <a:chExt cx="0" cy="0"/>
        </a:xfrm>
      </p:grpSpPr>
      <p:sp>
        <p:nvSpPr>
          <p:cNvPr id="157" name="Title 1"/>
          <p:cNvSpPr txBox="1"/>
          <p:nvPr>
            <p:ph type="title"/>
          </p:nvPr>
        </p:nvSpPr>
        <p:spPr>
          <a:xfrm>
            <a:off x="838200" y="365124"/>
            <a:ext cx="10515600" cy="1500747"/>
          </a:xfrm>
          <a:prstGeom prst="rect">
            <a:avLst/>
          </a:prstGeom>
        </p:spPr>
        <p:txBody>
          <a:bodyPr/>
          <a:lstStyle>
            <a:lvl1pPr defTabSz="859536">
              <a:defRPr b="1" sz="3384">
                <a:latin typeface="+mn-lt"/>
                <a:ea typeface="+mn-ea"/>
                <a:cs typeface="+mn-cs"/>
                <a:sym typeface="Calibri"/>
              </a:defRPr>
            </a:lvl1pPr>
          </a:lstStyle>
          <a:p>
            <a:pPr/>
            <a:r>
              <a:t>7. What places in San Diego with good ratings on Google Maps offer services that could be useful for Elite party services' focus groups?</a:t>
            </a:r>
          </a:p>
        </p:txBody>
      </p:sp>
      <p:pic>
        <p:nvPicPr>
          <p:cNvPr id="158" name="Content Placeholder 4" descr="Content Placeholder 4"/>
          <p:cNvPicPr>
            <a:picLocks noChangeAspect="1"/>
          </p:cNvPicPr>
          <p:nvPr/>
        </p:nvPicPr>
        <p:blipFill>
          <a:blip r:embed="rId3">
            <a:extLst/>
          </a:blip>
          <a:stretch>
            <a:fillRect/>
          </a:stretch>
        </p:blipFill>
        <p:spPr>
          <a:xfrm>
            <a:off x="7128591" y="2610691"/>
            <a:ext cx="4568939" cy="3100055"/>
          </a:xfrm>
          <a:prstGeom prst="rect">
            <a:avLst/>
          </a:prstGeom>
          <a:ln w="12700">
            <a:miter lim="400000"/>
          </a:ln>
        </p:spPr>
      </p:pic>
      <p:sp>
        <p:nvSpPr>
          <p:cNvPr id="159" name="TextBox 6"/>
          <p:cNvSpPr txBox="1"/>
          <p:nvPr/>
        </p:nvSpPr>
        <p:spPr>
          <a:xfrm>
            <a:off x="540191" y="1944354"/>
            <a:ext cx="6262149" cy="44594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457200" indent="-457200">
              <a:buSzPct val="100000"/>
              <a:buChar char="➢"/>
              <a:defRPr sz="3200"/>
            </a:lvl1pPr>
          </a:lstStyle>
          <a:p>
            <a:pPr/>
            <a:r>
              <a:t>Elite party services' focus groups are in San Diego, and there are nearby places like Taylor Research, Elite Lifestyle Management, Campaign Creators, Billy Gene Is Marketing Inc, and Elite Security &amp; Staffing. These places offer services like market research, event planning, and security.</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F6F8FC"/>
            </a:gs>
            <a:gs pos="83000">
              <a:srgbClr val="ABC0E4"/>
            </a:gs>
            <a:gs pos="100000">
              <a:srgbClr val="C7D5ED"/>
            </a:gs>
          </a:gsLst>
          <a:lin ang="5400000" scaled="0"/>
        </a:gradFill>
      </p:bgPr>
    </p:bg>
    <p:spTree>
      <p:nvGrpSpPr>
        <p:cNvPr id="1" name=""/>
        <p:cNvGrpSpPr/>
        <p:nvPr/>
      </p:nvGrpSpPr>
      <p:grpSpPr>
        <a:xfrm>
          <a:off x="0" y="0"/>
          <a:ext cx="0" cy="0"/>
          <a:chOff x="0" y="0"/>
          <a:chExt cx="0" cy="0"/>
        </a:xfrm>
      </p:grpSpPr>
      <p:sp>
        <p:nvSpPr>
          <p:cNvPr id="163" name="Title 1"/>
          <p:cNvSpPr txBox="1"/>
          <p:nvPr>
            <p:ph type="title"/>
          </p:nvPr>
        </p:nvSpPr>
        <p:spPr>
          <a:xfrm>
            <a:off x="506896" y="0"/>
            <a:ext cx="10846904" cy="857388"/>
          </a:xfrm>
          <a:prstGeom prst="rect">
            <a:avLst/>
          </a:prstGeom>
        </p:spPr>
        <p:txBody>
          <a:bodyPr/>
          <a:lstStyle>
            <a:lvl1pPr>
              <a:defRPr b="1" sz="3200">
                <a:latin typeface="+mn-lt"/>
                <a:ea typeface="+mn-ea"/>
                <a:cs typeface="+mn-cs"/>
                <a:sym typeface="Calibri"/>
              </a:defRPr>
            </a:lvl1pPr>
          </a:lstStyle>
          <a:p>
            <a:pPr/>
            <a:r>
              <a:t>8. Summary of Data Insights most effective for decision making</a:t>
            </a:r>
          </a:p>
        </p:txBody>
      </p:sp>
      <p:sp>
        <p:nvSpPr>
          <p:cNvPr id="164" name="Content Placeholder 2"/>
          <p:cNvSpPr txBox="1"/>
          <p:nvPr>
            <p:ph type="body" idx="1"/>
          </p:nvPr>
        </p:nvSpPr>
        <p:spPr>
          <a:xfrm>
            <a:off x="243839" y="857387"/>
            <a:ext cx="11704322" cy="5836342"/>
          </a:xfrm>
          <a:prstGeom prst="rect">
            <a:avLst/>
          </a:prstGeom>
        </p:spPr>
        <p:txBody>
          <a:bodyPr/>
          <a:lstStyle/>
          <a:p>
            <a:pPr>
              <a:defRPr sz="2400"/>
            </a:pPr>
            <a:r>
              <a:t>"Elite Party Services" provide first-rate event planning services with exclusive and premium options. We deliver a remarkable experience for customers looking for a classy celebration, from personalized coordination to magnificent venues.</a:t>
            </a:r>
          </a:p>
          <a:p>
            <a:pPr>
              <a:defRPr sz="2400"/>
            </a:pPr>
            <a:r>
              <a:t>The data indicates a rise in the likelihood of utilizing elite party services from April to June, reaching its peak in June, and subsequently decreasing from August to November. The lowest likelihood is in April.</a:t>
            </a:r>
          </a:p>
          <a:p>
            <a:pPr>
              <a:defRPr sz="2400"/>
            </a:pPr>
            <a:r>
              <a:t>The majority of consumers are likely to use Elite Party Services with 14% very likely and 29% likely contributing to 43% in total. Furthermore outnumbering those (13%) who are strongly uninterested.</a:t>
            </a:r>
          </a:p>
          <a:p>
            <a:pPr>
              <a:defRPr sz="2400"/>
            </a:pPr>
            <a:r>
              <a:t>In spring and summer, 70% use Elite Party Services. Winter is less popular at 14%, and fall is in the middle with 16%, likely due to more outdoor activities in good weather.</a:t>
            </a:r>
          </a:p>
          <a:p>
            <a:pPr>
              <a:defRPr sz="2400"/>
            </a:pPr>
            <a:r>
              <a:t>The majority of the target audience are in “Some College” and “4-year undergraduate degree” groups, where as “High school diploma“ group is lowest.</a:t>
            </a:r>
          </a:p>
          <a:p>
            <a:pPr>
              <a:defRPr sz="2400"/>
            </a:pPr>
            <a:r>
              <a:t>The majority of consumers (26% of total responders) have an income of less than $39,999.</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F6F8FC"/>
            </a:gs>
            <a:gs pos="83000">
              <a:srgbClr val="ABC0E4"/>
            </a:gs>
            <a:gs pos="100000">
              <a:srgbClr val="C7D5ED"/>
            </a:gs>
          </a:gsLst>
          <a:lin ang="5400000" scaled="0"/>
        </a:gradFill>
      </p:bgPr>
    </p:bg>
    <p:spTree>
      <p:nvGrpSpPr>
        <p:cNvPr id="1" name=""/>
        <p:cNvGrpSpPr/>
        <p:nvPr/>
      </p:nvGrpSpPr>
      <p:grpSpPr>
        <a:xfrm>
          <a:off x="0" y="0"/>
          <a:ext cx="0" cy="0"/>
          <a:chOff x="0" y="0"/>
          <a:chExt cx="0" cy="0"/>
        </a:xfrm>
      </p:grpSpPr>
      <p:sp>
        <p:nvSpPr>
          <p:cNvPr id="168" name="TextBox 2"/>
          <p:cNvSpPr txBox="1"/>
          <p:nvPr/>
        </p:nvSpPr>
        <p:spPr>
          <a:xfrm>
            <a:off x="714486" y="117692"/>
            <a:ext cx="10763027" cy="66535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SzPct val="100000"/>
              <a:buChar char="▪"/>
              <a:defRPr sz="2400"/>
            </a:pPr>
            <a:r>
              <a:t>In the customer versus internet usage chart, the biggest group is 55 customers using the internet for 3 to 5 hours, about 50% more than the next group with 5 to 7 hours.</a:t>
            </a:r>
          </a:p>
          <a:p>
            <a:pPr marL="342900" indent="-342900">
              <a:buSzPct val="100000"/>
              <a:buChar char="▪"/>
              <a:defRPr sz="2400"/>
            </a:pPr>
            <a:r>
              <a:t>The majority of White people favor themed parties, with the biggest number of undecided or apathetic votes. Asians favor both destination and themed gatherings.</a:t>
            </a:r>
          </a:p>
          <a:p>
            <a:pPr marL="342900" indent="-342900">
              <a:buSzPct val="100000"/>
              <a:buChar char="▪"/>
              <a:defRPr sz="2400"/>
            </a:pPr>
            <a:r>
              <a:t>Most ethnic groups, particularly White, Asian, and Multiracial, prefer poultry. Following poultry, the most popular option is vegetarian, with White and Multiple Ethnicities having the biggest preference. Asians are less interested in vegetarian and vegan options than other ethnic groups.</a:t>
            </a:r>
          </a:p>
          <a:p>
            <a:pPr marL="342900" indent="-342900">
              <a:buSzPct val="100000"/>
              <a:buChar char="▪"/>
              <a:defRPr sz="2400"/>
            </a:pPr>
            <a:r>
              <a:t>White, Asian, and Multiple Ethnicities prefer poultry, while White and Multiple Ethnicities lean towards vegetarian choices. Asians have fewer vegetarians and vegans.</a:t>
            </a:r>
          </a:p>
          <a:p>
            <a:pPr marL="342900" indent="-342900">
              <a:buSzPct val="100000"/>
              <a:buChar char="▪"/>
              <a:defRPr sz="2400"/>
            </a:pPr>
            <a:r>
              <a:t>In religions, Christianity/Catholicism prefers poultry and beef, Hinduism prefers less meat, Buddhism opts for vegan, and Judaism/Islam choose other diets.</a:t>
            </a:r>
          </a:p>
          <a:p>
            <a:pPr marL="342900" indent="-342900">
              <a:buSzPct val="100000"/>
              <a:buChar char="▪"/>
              <a:defRPr sz="2400"/>
            </a:pPr>
            <a:r>
              <a:t>Elite party services' focus groups are in San Diego, and surrounding businesses such as Taylor Research, Elite Lifestyle Management, Campaign Creators, Billy Gene Is Marketing Inc, and Elite Security &amp; Staffing provide services.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F6F8FC"/>
            </a:gs>
            <a:gs pos="83000">
              <a:srgbClr val="ABC0E4"/>
            </a:gs>
            <a:gs pos="100000">
              <a:srgbClr val="C7D5ED"/>
            </a:gs>
          </a:gsLst>
          <a:lin ang="5400000" scaled="0"/>
        </a:gradFill>
      </p:bgPr>
    </p:bg>
    <p:spTree>
      <p:nvGrpSpPr>
        <p:cNvPr id="1" name=""/>
        <p:cNvGrpSpPr/>
        <p:nvPr/>
      </p:nvGrpSpPr>
      <p:grpSpPr>
        <a:xfrm>
          <a:off x="0" y="0"/>
          <a:ext cx="0" cy="0"/>
          <a:chOff x="0" y="0"/>
          <a:chExt cx="0" cy="0"/>
        </a:xfrm>
      </p:grpSpPr>
      <p:sp>
        <p:nvSpPr>
          <p:cNvPr id="170" name="Title 1"/>
          <p:cNvSpPr txBox="1"/>
          <p:nvPr>
            <p:ph type="ctrTitle"/>
          </p:nvPr>
        </p:nvSpPr>
        <p:spPr>
          <a:xfrm>
            <a:off x="1524000" y="798403"/>
            <a:ext cx="9144000" cy="2387601"/>
          </a:xfrm>
          <a:prstGeom prst="rect">
            <a:avLst/>
          </a:prstGeom>
        </p:spPr>
        <p:txBody>
          <a:bodyPr/>
          <a:lstStyle>
            <a:lvl1pPr>
              <a:defRPr sz="5400"/>
            </a:lvl1pPr>
          </a:lstStyle>
          <a:p>
            <a:pPr/>
            <a:r>
              <a:t>End of the part of the Use Case Report wherein you are "speaking to the client".</a:t>
            </a:r>
          </a:p>
        </p:txBody>
      </p:sp>
      <p:sp>
        <p:nvSpPr>
          <p:cNvPr id="171" name="Title 1"/>
          <p:cNvSpPr txBox="1"/>
          <p:nvPr/>
        </p:nvSpPr>
        <p:spPr>
          <a:xfrm>
            <a:off x="1758405" y="3730288"/>
            <a:ext cx="9052561" cy="238760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algn="ctr" defTabSz="841247">
              <a:lnSpc>
                <a:spcPct val="72000"/>
              </a:lnSpc>
              <a:defRPr sz="4692">
                <a:latin typeface="Calibri Light"/>
                <a:ea typeface="Calibri Light"/>
                <a:cs typeface="Calibri Light"/>
                <a:sym typeface="Calibri Light"/>
              </a:defRPr>
            </a:lvl1pPr>
          </a:lstStyle>
          <a:p>
            <a:pPr/>
            <a:r>
              <a:t>Next comes the part of the Use Case Report wherein you are "speaking among us as a group of programmers".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F6F8FC"/>
            </a:gs>
            <a:gs pos="83000">
              <a:srgbClr val="ABC0E4"/>
            </a:gs>
            <a:gs pos="100000">
              <a:srgbClr val="C7D5ED"/>
            </a:gs>
          </a:gsLst>
          <a:lin ang="5400000" scaled="0"/>
        </a:gradFill>
      </p:bgPr>
    </p:bg>
    <p:spTree>
      <p:nvGrpSpPr>
        <p:cNvPr id="1" name=""/>
        <p:cNvGrpSpPr/>
        <p:nvPr/>
      </p:nvGrpSpPr>
      <p:grpSpPr>
        <a:xfrm>
          <a:off x="0" y="0"/>
          <a:ext cx="0" cy="0"/>
          <a:chOff x="0" y="0"/>
          <a:chExt cx="0" cy="0"/>
        </a:xfrm>
      </p:grpSpPr>
      <p:sp>
        <p:nvSpPr>
          <p:cNvPr id="173" name="Title 1"/>
          <p:cNvSpPr txBox="1"/>
          <p:nvPr>
            <p:ph type="title"/>
          </p:nvPr>
        </p:nvSpPr>
        <p:spPr>
          <a:xfrm>
            <a:off x="838200" y="365125"/>
            <a:ext cx="10515600" cy="1325563"/>
          </a:xfrm>
          <a:prstGeom prst="rect">
            <a:avLst/>
          </a:prstGeom>
        </p:spPr>
        <p:txBody>
          <a:bodyPr/>
          <a:lstStyle>
            <a:lvl1pPr>
              <a:defRPr b="1" sz="3600">
                <a:latin typeface="+mn-lt"/>
                <a:ea typeface="+mn-ea"/>
                <a:cs typeface="+mn-cs"/>
                <a:sym typeface="Calibri"/>
              </a:defRPr>
            </a:lvl1pPr>
          </a:lstStyle>
          <a:p>
            <a:pPr/>
            <a:r>
              <a:t>Tasks to Show and Discuss to DVP Group</a:t>
            </a:r>
          </a:p>
        </p:txBody>
      </p:sp>
      <p:sp>
        <p:nvSpPr>
          <p:cNvPr id="174" name="Content Placeholder 2"/>
          <p:cNvSpPr txBox="1"/>
          <p:nvPr>
            <p:ph type="body" idx="1"/>
          </p:nvPr>
        </p:nvSpPr>
        <p:spPr>
          <a:xfrm>
            <a:off x="838200" y="1590847"/>
            <a:ext cx="10515600" cy="4351338"/>
          </a:xfrm>
          <a:prstGeom prst="rect">
            <a:avLst/>
          </a:prstGeom>
        </p:spPr>
        <p:txBody>
          <a:bodyPr/>
          <a:lstStyle/>
          <a:p>
            <a:pPr marL="457200" indent="-457200">
              <a:buFontTx/>
              <a:buAutoNum type="arabicPeriod" startAt="1"/>
              <a:defRPr sz="2400"/>
            </a:pPr>
            <a:r>
              <a:t>Discuss and showcase the Python code required for using the JupyterLite web-based environment to use your raw Use Case datasets to create a DV that shows how target customers for your use case vary with regard to their reported interest in or intentions for the client's offering based on some demographic variable.</a:t>
            </a:r>
          </a:p>
          <a:p>
            <a:pPr marL="457200" indent="-457200">
              <a:buFontTx/>
              <a:buAutoNum type="arabicPeriod" startAt="1"/>
              <a:defRPr sz="2400"/>
            </a:pPr>
            <a:r>
              <a:t>Discuss and showcase the R code required for using the Posit Cloud RStudio Cloud web-based environment to use your raw Use Case datasets to create a DV that shows how target customers for your use case vary with regard to their reported interest in or intentions for the client's offering based on some demographic variable.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F6F8FC"/>
            </a:gs>
            <a:gs pos="83000">
              <a:srgbClr val="ABC0E4"/>
            </a:gs>
            <a:gs pos="100000">
              <a:srgbClr val="C7D5ED"/>
            </a:gs>
          </a:gsLst>
          <a:lin ang="5400000" scaled="0"/>
        </a:gradFill>
      </p:bgPr>
    </p:bg>
    <p:spTree>
      <p:nvGrpSpPr>
        <p:cNvPr id="1" name=""/>
        <p:cNvGrpSpPr/>
        <p:nvPr/>
      </p:nvGrpSpPr>
      <p:grpSpPr>
        <a:xfrm>
          <a:off x="0" y="0"/>
          <a:ext cx="0" cy="0"/>
          <a:chOff x="0" y="0"/>
          <a:chExt cx="0" cy="0"/>
        </a:xfrm>
      </p:grpSpPr>
      <p:sp>
        <p:nvSpPr>
          <p:cNvPr id="178" name="Content Placeholder 2"/>
          <p:cNvSpPr txBox="1"/>
          <p:nvPr>
            <p:ph type="body" sz="half" idx="1"/>
          </p:nvPr>
        </p:nvSpPr>
        <p:spPr>
          <a:xfrm>
            <a:off x="228600" y="211990"/>
            <a:ext cx="11760200" cy="1464412"/>
          </a:xfrm>
          <a:prstGeom prst="rect">
            <a:avLst/>
          </a:prstGeom>
        </p:spPr>
        <p:txBody>
          <a:bodyPr/>
          <a:lstStyle>
            <a:lvl1pPr marL="0" indent="0">
              <a:buSzTx/>
              <a:buNone/>
              <a:defRPr sz="2400"/>
            </a:lvl1pPr>
          </a:lstStyle>
          <a:p>
            <a:pPr/>
            <a:r>
              <a:t>1. Discuss and showcase the Python code required for using the JupyterLite web-based environment to use your raw Use Case datasets to create a DV that shows how target customers for your use case vary with regard to their reported interest in or intentions for the client's offering based on some demographic variable.</a:t>
            </a:r>
          </a:p>
        </p:txBody>
      </p:sp>
      <p:pic>
        <p:nvPicPr>
          <p:cNvPr id="179" name="Picture 3" descr="Picture 3"/>
          <p:cNvPicPr>
            <a:picLocks noChangeAspect="1"/>
          </p:cNvPicPr>
          <p:nvPr/>
        </p:nvPicPr>
        <p:blipFill>
          <a:blip r:embed="rId3">
            <a:extLst/>
          </a:blip>
          <a:stretch>
            <a:fillRect/>
          </a:stretch>
        </p:blipFill>
        <p:spPr>
          <a:xfrm>
            <a:off x="950949" y="1621557"/>
            <a:ext cx="10052472" cy="5082563"/>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F6F8FC"/>
            </a:gs>
            <a:gs pos="83000">
              <a:srgbClr val="ABC0E4"/>
            </a:gs>
            <a:gs pos="100000">
              <a:srgbClr val="C7D5ED"/>
            </a:gs>
          </a:gsLst>
          <a:lin ang="5400000" scaled="0"/>
        </a:gradFill>
      </p:bgPr>
    </p:bg>
    <p:spTree>
      <p:nvGrpSpPr>
        <p:cNvPr id="1" name=""/>
        <p:cNvGrpSpPr/>
        <p:nvPr/>
      </p:nvGrpSpPr>
      <p:grpSpPr>
        <a:xfrm>
          <a:off x="0" y="0"/>
          <a:ext cx="0" cy="0"/>
          <a:chOff x="0" y="0"/>
          <a:chExt cx="0" cy="0"/>
        </a:xfrm>
      </p:grpSpPr>
      <p:sp>
        <p:nvSpPr>
          <p:cNvPr id="100" name="Title 1"/>
          <p:cNvSpPr txBox="1"/>
          <p:nvPr>
            <p:ph type="ctrTitle"/>
          </p:nvPr>
        </p:nvSpPr>
        <p:spPr>
          <a:prstGeom prst="rect">
            <a:avLst/>
          </a:prstGeom>
        </p:spPr>
        <p:txBody>
          <a:bodyPr/>
          <a:lstStyle>
            <a:lvl1pPr>
              <a:defRPr>
                <a:latin typeface="Abadi"/>
                <a:ea typeface="Abadi"/>
                <a:cs typeface="Abadi"/>
                <a:sym typeface="Abadi"/>
              </a:defRPr>
            </a:lvl1pPr>
          </a:lstStyle>
          <a:p>
            <a:pPr/>
            <a:r>
              <a:t>Client Name: HOORAY!</a:t>
            </a:r>
          </a:p>
        </p:txBody>
      </p:sp>
      <p:sp>
        <p:nvSpPr>
          <p:cNvPr id="101" name="Subtitle 6"/>
          <p:cNvSpPr txBox="1"/>
          <p:nvPr>
            <p:ph type="subTitle" sz="quarter" idx="1"/>
          </p:nvPr>
        </p:nvSpPr>
        <p:spPr>
          <a:xfrm>
            <a:off x="1524000" y="3602037"/>
            <a:ext cx="9144000" cy="1655762"/>
          </a:xfrm>
          <a:prstGeom prst="rect">
            <a:avLst/>
          </a:prstGeom>
        </p:spPr>
        <p:txBody>
          <a:bodyPr/>
          <a:lstStyle/>
          <a:p>
            <a:pPr>
              <a:defRPr i="1"/>
            </a:pPr>
            <a:r>
              <a:t>Offering</a:t>
            </a:r>
            <a:r>
              <a:rPr i="0"/>
              <a:t>: Elite Party Services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F6F8FC"/>
            </a:gs>
            <a:gs pos="74000">
              <a:srgbClr val="ABC0E4"/>
            </a:gs>
            <a:gs pos="83000">
              <a:srgbClr val="ABC0E4"/>
            </a:gs>
            <a:gs pos="100000">
              <a:srgbClr val="C7D5ED"/>
            </a:gs>
          </a:gsLst>
          <a:lin ang="5400000" scaled="0"/>
        </a:gradFill>
      </p:bgPr>
    </p:bg>
    <p:spTree>
      <p:nvGrpSpPr>
        <p:cNvPr id="1" name=""/>
        <p:cNvGrpSpPr/>
        <p:nvPr/>
      </p:nvGrpSpPr>
      <p:grpSpPr>
        <a:xfrm>
          <a:off x="0" y="0"/>
          <a:ext cx="0" cy="0"/>
          <a:chOff x="0" y="0"/>
          <a:chExt cx="0" cy="0"/>
        </a:xfrm>
      </p:grpSpPr>
      <p:pic>
        <p:nvPicPr>
          <p:cNvPr id="183" name="Picture 2" descr="Picture 2"/>
          <p:cNvPicPr>
            <a:picLocks noChangeAspect="1"/>
          </p:cNvPicPr>
          <p:nvPr/>
        </p:nvPicPr>
        <p:blipFill>
          <a:blip r:embed="rId2">
            <a:extLst/>
          </a:blip>
          <a:stretch>
            <a:fillRect/>
          </a:stretch>
        </p:blipFill>
        <p:spPr>
          <a:xfrm>
            <a:off x="666279" y="342631"/>
            <a:ext cx="10859442" cy="6172736"/>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F6F8FC"/>
            </a:gs>
            <a:gs pos="83000">
              <a:srgbClr val="ABC0E4"/>
            </a:gs>
            <a:gs pos="100000">
              <a:srgbClr val="C7D5ED"/>
            </a:gs>
          </a:gsLst>
          <a:lin ang="5400000" scaled="0"/>
        </a:gradFill>
      </p:bgPr>
    </p:bg>
    <p:spTree>
      <p:nvGrpSpPr>
        <p:cNvPr id="1" name=""/>
        <p:cNvGrpSpPr/>
        <p:nvPr/>
      </p:nvGrpSpPr>
      <p:grpSpPr>
        <a:xfrm>
          <a:off x="0" y="0"/>
          <a:ext cx="0" cy="0"/>
          <a:chOff x="0" y="0"/>
          <a:chExt cx="0" cy="0"/>
        </a:xfrm>
      </p:grpSpPr>
      <p:sp>
        <p:nvSpPr>
          <p:cNvPr id="185" name="Content Placeholder 2"/>
          <p:cNvSpPr txBox="1"/>
          <p:nvPr>
            <p:ph type="body" sz="half" idx="1"/>
          </p:nvPr>
        </p:nvSpPr>
        <p:spPr>
          <a:xfrm>
            <a:off x="228600" y="211990"/>
            <a:ext cx="11760200" cy="1464412"/>
          </a:xfrm>
          <a:prstGeom prst="rect">
            <a:avLst/>
          </a:prstGeom>
        </p:spPr>
        <p:txBody>
          <a:bodyPr/>
          <a:lstStyle>
            <a:lvl1pPr marL="0" indent="0">
              <a:buSzTx/>
              <a:buNone/>
              <a:defRPr sz="2400"/>
            </a:lvl1pPr>
          </a:lstStyle>
          <a:p>
            <a:pPr/>
            <a:r>
              <a:t>2. Discuss and showcase the R code required for using the Posit Cloud RStudio Cloud web-based environment to use your raw Use Case datasets to create a DV that shows how target customers for your use case vary with regard to their reported interest in or intentions for the client's offering based on some demographic variable.</a:t>
            </a:r>
          </a:p>
        </p:txBody>
      </p:sp>
      <p:pic>
        <p:nvPicPr>
          <p:cNvPr id="186" name="Picture 3" descr="Picture 3"/>
          <p:cNvPicPr>
            <a:picLocks noChangeAspect="1"/>
          </p:cNvPicPr>
          <p:nvPr/>
        </p:nvPicPr>
        <p:blipFill>
          <a:blip r:embed="rId3">
            <a:extLst/>
          </a:blip>
          <a:stretch>
            <a:fillRect/>
          </a:stretch>
        </p:blipFill>
        <p:spPr>
          <a:xfrm>
            <a:off x="1261900" y="1649900"/>
            <a:ext cx="9974628" cy="4996110"/>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F6F8FC"/>
            </a:gs>
            <a:gs pos="74000">
              <a:srgbClr val="ABC0E4"/>
            </a:gs>
            <a:gs pos="83000">
              <a:srgbClr val="ABC0E4"/>
            </a:gs>
            <a:gs pos="100000">
              <a:srgbClr val="C7D5ED"/>
            </a:gs>
          </a:gsLst>
          <a:lin ang="5400000" scaled="0"/>
        </a:gradFill>
      </p:bgPr>
    </p:bg>
    <p:spTree>
      <p:nvGrpSpPr>
        <p:cNvPr id="1" name=""/>
        <p:cNvGrpSpPr/>
        <p:nvPr/>
      </p:nvGrpSpPr>
      <p:grpSpPr>
        <a:xfrm>
          <a:off x="0" y="0"/>
          <a:ext cx="0" cy="0"/>
          <a:chOff x="0" y="0"/>
          <a:chExt cx="0" cy="0"/>
        </a:xfrm>
      </p:grpSpPr>
      <p:pic>
        <p:nvPicPr>
          <p:cNvPr id="190" name="Picture 2" descr="Picture 2"/>
          <p:cNvPicPr>
            <a:picLocks noChangeAspect="1"/>
          </p:cNvPicPr>
          <p:nvPr/>
        </p:nvPicPr>
        <p:blipFill>
          <a:blip r:embed="rId2">
            <a:extLst/>
          </a:blip>
          <a:stretch>
            <a:fillRect/>
          </a:stretch>
        </p:blipFill>
        <p:spPr>
          <a:xfrm>
            <a:off x="1198297" y="974796"/>
            <a:ext cx="10209398" cy="4754201"/>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F6F8FC"/>
            </a:gs>
            <a:gs pos="74000">
              <a:srgbClr val="ABC0E4"/>
            </a:gs>
            <a:gs pos="83000">
              <a:srgbClr val="ABC0E4"/>
            </a:gs>
            <a:gs pos="100000">
              <a:srgbClr val="C7D5ED"/>
            </a:gs>
          </a:gsLst>
          <a:lin ang="5400000" scaled="0"/>
        </a:gradFill>
      </p:bgPr>
    </p:bg>
    <p:spTree>
      <p:nvGrpSpPr>
        <p:cNvPr id="1" name=""/>
        <p:cNvGrpSpPr/>
        <p:nvPr/>
      </p:nvGrpSpPr>
      <p:grpSpPr>
        <a:xfrm>
          <a:off x="0" y="0"/>
          <a:ext cx="0" cy="0"/>
          <a:chOff x="0" y="0"/>
          <a:chExt cx="0" cy="0"/>
        </a:xfrm>
      </p:grpSpPr>
      <p:pic>
        <p:nvPicPr>
          <p:cNvPr id="192" name="Picture 2" descr="Picture 2"/>
          <p:cNvPicPr>
            <a:picLocks noChangeAspect="1"/>
          </p:cNvPicPr>
          <p:nvPr/>
        </p:nvPicPr>
        <p:blipFill>
          <a:blip r:embed="rId2">
            <a:extLst/>
          </a:blip>
          <a:stretch>
            <a:fillRect/>
          </a:stretch>
        </p:blipFill>
        <p:spPr>
          <a:xfrm>
            <a:off x="1856792" y="1083732"/>
            <a:ext cx="8481526" cy="4775893"/>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F6F8FC"/>
            </a:gs>
            <a:gs pos="83000">
              <a:srgbClr val="ABC0E4"/>
            </a:gs>
            <a:gs pos="100000">
              <a:srgbClr val="C7D5ED"/>
            </a:gs>
          </a:gsLst>
          <a:lin ang="5400000" scaled="0"/>
        </a:gradFill>
      </p:bgPr>
    </p:bg>
    <p:spTree>
      <p:nvGrpSpPr>
        <p:cNvPr id="1" name=""/>
        <p:cNvGrpSpPr/>
        <p:nvPr/>
      </p:nvGrpSpPr>
      <p:grpSpPr>
        <a:xfrm>
          <a:off x="0" y="0"/>
          <a:ext cx="0" cy="0"/>
          <a:chOff x="0" y="0"/>
          <a:chExt cx="0" cy="0"/>
        </a:xfrm>
      </p:grpSpPr>
      <p:sp>
        <p:nvSpPr>
          <p:cNvPr id="194" name="Title 1"/>
          <p:cNvSpPr txBox="1"/>
          <p:nvPr>
            <p:ph type="ctrTitle"/>
          </p:nvPr>
        </p:nvSpPr>
        <p:spPr>
          <a:xfrm>
            <a:off x="1524000" y="2670747"/>
            <a:ext cx="9144000" cy="2387601"/>
          </a:xfrm>
          <a:prstGeom prst="rect">
            <a:avLst/>
          </a:prstGeom>
        </p:spPr>
        <p:txBody>
          <a:bodyPr/>
          <a:lstStyle/>
          <a:p>
            <a:pPr/>
            <a:r>
              <a:t>End of file.</a:t>
            </a:r>
          </a:p>
        </p:txBody>
      </p:sp>
      <p:sp>
        <p:nvSpPr>
          <p:cNvPr id="195" name="TextBox 2"/>
          <p:cNvSpPr txBox="1"/>
          <p:nvPr/>
        </p:nvSpPr>
        <p:spPr>
          <a:xfrm>
            <a:off x="280497" y="271849"/>
            <a:ext cx="1012727" cy="39361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000"/>
            </a:lvl1pPr>
          </a:lstStyle>
          <a:p>
            <a:pPr/>
            <a:r>
              <a:t>MCIS6333_002 DVP FA23</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F6F8FC"/>
            </a:gs>
            <a:gs pos="83000">
              <a:srgbClr val="ABC0E4"/>
            </a:gs>
            <a:gs pos="100000">
              <a:srgbClr val="C7D5ED"/>
            </a:gs>
          </a:gsLst>
          <a:lin ang="5400000" scaled="0"/>
        </a:gradFill>
      </p:bgPr>
    </p:bg>
    <p:spTree>
      <p:nvGrpSpPr>
        <p:cNvPr id="1" name=""/>
        <p:cNvGrpSpPr/>
        <p:nvPr/>
      </p:nvGrpSpPr>
      <p:grpSpPr>
        <a:xfrm>
          <a:off x="0" y="0"/>
          <a:ext cx="0" cy="0"/>
          <a:chOff x="0" y="0"/>
          <a:chExt cx="0" cy="0"/>
        </a:xfrm>
      </p:grpSpPr>
      <p:sp>
        <p:nvSpPr>
          <p:cNvPr id="105" name="Title 1"/>
          <p:cNvSpPr txBox="1"/>
          <p:nvPr>
            <p:ph type="title"/>
          </p:nvPr>
        </p:nvSpPr>
        <p:spPr>
          <a:xfrm>
            <a:off x="838200" y="365125"/>
            <a:ext cx="10515600" cy="828975"/>
          </a:xfrm>
          <a:prstGeom prst="rect">
            <a:avLst/>
          </a:prstGeom>
        </p:spPr>
        <p:txBody>
          <a:bodyPr/>
          <a:lstStyle>
            <a:lvl1pPr>
              <a:defRPr b="1" sz="3600" u="sng">
                <a:latin typeface="+mn-lt"/>
                <a:ea typeface="+mn-ea"/>
                <a:cs typeface="+mn-cs"/>
                <a:sym typeface="Calibri"/>
              </a:defRPr>
            </a:lvl1pPr>
          </a:lstStyle>
          <a:p>
            <a:pPr/>
            <a:r>
              <a:t>Contents</a:t>
            </a:r>
          </a:p>
        </p:txBody>
      </p:sp>
      <p:sp>
        <p:nvSpPr>
          <p:cNvPr id="106" name="Content Placeholder 2"/>
          <p:cNvSpPr txBox="1"/>
          <p:nvPr>
            <p:ph type="body" idx="1"/>
          </p:nvPr>
        </p:nvSpPr>
        <p:spPr>
          <a:xfrm>
            <a:off x="838199" y="1066995"/>
            <a:ext cx="10780061" cy="5791006"/>
          </a:xfrm>
          <a:prstGeom prst="rect">
            <a:avLst/>
          </a:prstGeom>
        </p:spPr>
        <p:txBody>
          <a:bodyPr/>
          <a:lstStyle/>
          <a:p>
            <a:pPr marL="457200" indent="-457200">
              <a:buFontTx/>
              <a:buAutoNum type="arabicPeriod" startAt="1"/>
              <a:defRPr sz="2400"/>
            </a:pPr>
            <a:r>
              <a:t>Brief description of the Use Case</a:t>
            </a:r>
          </a:p>
          <a:p>
            <a:pPr marL="457200" indent="-457200">
              <a:buFontTx/>
              <a:buAutoNum type="arabicPeriod" startAt="1"/>
              <a:defRPr sz="2400">
                <a:solidFill>
                  <a:srgbClr val="0F0F0F"/>
                </a:solidFill>
              </a:defRPr>
            </a:pPr>
            <a:r>
              <a:t>How does the likelihood of using elite party services change over time, and what factors contribute to both the peak and decrease in usage?</a:t>
            </a:r>
          </a:p>
          <a:p>
            <a:pPr marL="457200" indent="-457200">
              <a:buFontTx/>
              <a:buAutoNum type="arabicPeriod" startAt="1"/>
              <a:defRPr sz="2400">
                <a:solidFill>
                  <a:srgbClr val="1F1F1F"/>
                </a:solidFill>
              </a:defRPr>
            </a:pPr>
            <a:r>
              <a:t>What factors contribute to the varied interest and seasonal popularity of elite  party services?</a:t>
            </a:r>
          </a:p>
          <a:p>
            <a:pPr marL="457200" indent="-457200">
              <a:buFontTx/>
              <a:buAutoNum type="arabicPeriod" startAt="1"/>
              <a:defRPr sz="2400">
                <a:solidFill>
                  <a:srgbClr val="0F0F0F"/>
                </a:solidFill>
              </a:defRPr>
            </a:pPr>
            <a:r>
              <a:t>How does education, internet use, and income relate to job opportunities and customer behavior? </a:t>
            </a:r>
          </a:p>
          <a:p>
            <a:pPr marL="457200" indent="-457200">
              <a:buFontTx/>
              <a:buAutoNum type="arabicPeriod" startAt="1"/>
              <a:defRPr sz="2400"/>
            </a:pPr>
            <a:r>
              <a:t>How do party preferences differ among ethnic groups, particularly in the choice between Themed, Destination, and other party options?</a:t>
            </a:r>
            <a:endParaRPr>
              <a:solidFill>
                <a:srgbClr val="FF0000"/>
              </a:solidFill>
            </a:endParaRPr>
          </a:p>
          <a:p>
            <a:pPr marL="457200" indent="-457200">
              <a:buFontTx/>
              <a:buAutoNum type="arabicPeriod" startAt="1"/>
              <a:defRPr sz="2400"/>
            </a:pPr>
            <a:r>
              <a:t>What dietary preferences are observed in various ethnic groups and religions, with a focus on poultry and subsequent choices like vegetarianism?</a:t>
            </a:r>
          </a:p>
          <a:p>
            <a:pPr marL="457200" indent="-457200">
              <a:buFontTx/>
              <a:buAutoNum type="arabicPeriod" startAt="1"/>
              <a:defRPr sz="2400"/>
            </a:pPr>
            <a:r>
              <a:t>What places in San Diego with good ratings on Google Maps offer services that could be useful for Elite party services' focus groups?</a:t>
            </a:r>
          </a:p>
          <a:p>
            <a:pPr marL="457200" indent="-457200">
              <a:buFontTx/>
              <a:buAutoNum type="arabicPeriod" startAt="1"/>
              <a:defRPr sz="2400"/>
            </a:pPr>
            <a:r>
              <a:t>Summary of data insights most effective for decision making</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F6F8FC"/>
            </a:gs>
            <a:gs pos="83000">
              <a:srgbClr val="ABC0E4"/>
            </a:gs>
            <a:gs pos="100000">
              <a:srgbClr val="C7D5ED"/>
            </a:gs>
          </a:gsLst>
          <a:lin ang="5400000" scaled="0"/>
        </a:gradFill>
      </p:bgPr>
    </p:bg>
    <p:spTree>
      <p:nvGrpSpPr>
        <p:cNvPr id="1" name=""/>
        <p:cNvGrpSpPr/>
        <p:nvPr/>
      </p:nvGrpSpPr>
      <p:grpSpPr>
        <a:xfrm>
          <a:off x="0" y="0"/>
          <a:ext cx="0" cy="0"/>
          <a:chOff x="0" y="0"/>
          <a:chExt cx="0" cy="0"/>
        </a:xfrm>
      </p:grpSpPr>
      <p:sp>
        <p:nvSpPr>
          <p:cNvPr id="110" name="Title 1"/>
          <p:cNvSpPr txBox="1"/>
          <p:nvPr>
            <p:ph type="title"/>
          </p:nvPr>
        </p:nvSpPr>
        <p:spPr>
          <a:xfrm>
            <a:off x="838200" y="365125"/>
            <a:ext cx="10515600" cy="1871448"/>
          </a:xfrm>
          <a:prstGeom prst="rect">
            <a:avLst/>
          </a:prstGeom>
        </p:spPr>
        <p:txBody>
          <a:bodyPr/>
          <a:lstStyle>
            <a:lvl1pPr>
              <a:defRPr b="1">
                <a:latin typeface="+mn-lt"/>
                <a:ea typeface="+mn-ea"/>
                <a:cs typeface="+mn-cs"/>
                <a:sym typeface="Calibri"/>
              </a:defRPr>
            </a:lvl1pPr>
          </a:lstStyle>
          <a:p>
            <a:pPr/>
            <a:r>
              <a:t>1.Brief description of the Use Case</a:t>
            </a:r>
          </a:p>
        </p:txBody>
      </p:sp>
      <p:sp>
        <p:nvSpPr>
          <p:cNvPr id="111" name="Content Placeholder 2"/>
          <p:cNvSpPr txBox="1"/>
          <p:nvPr>
            <p:ph type="body" idx="1"/>
          </p:nvPr>
        </p:nvSpPr>
        <p:spPr>
          <a:xfrm>
            <a:off x="838200" y="2236572"/>
            <a:ext cx="10515600" cy="3940392"/>
          </a:xfrm>
          <a:prstGeom prst="rect">
            <a:avLst/>
          </a:prstGeom>
        </p:spPr>
        <p:txBody>
          <a:bodyPr/>
          <a:lstStyle>
            <a:lvl1pPr marL="0" indent="0" algn="just">
              <a:buSzTx/>
              <a:buNone/>
              <a:defRPr sz="3200"/>
            </a:lvl1pPr>
          </a:lstStyle>
          <a:p>
            <a:pPr/>
            <a:r>
              <a:t>"Elite Party Services" entail an elevated approach to event planning, providing exclusive and premium offerings for diverse occasions. These services encompass personalized event coordination, carefully curated venue choices, and sophisticated solutions, ensuring a memorable and refined experience for clients seeking a higher level of celebration and hospitality.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F6F8FC"/>
            </a:gs>
            <a:gs pos="83000">
              <a:srgbClr val="ABC0E4"/>
            </a:gs>
            <a:gs pos="100000">
              <a:srgbClr val="C7D5ED"/>
            </a:gs>
          </a:gsLst>
          <a:lin ang="5400000" scaled="0"/>
        </a:gradFill>
      </p:bgPr>
    </p:bg>
    <p:spTree>
      <p:nvGrpSpPr>
        <p:cNvPr id="1" name=""/>
        <p:cNvGrpSpPr/>
        <p:nvPr/>
      </p:nvGrpSpPr>
      <p:grpSpPr>
        <a:xfrm>
          <a:off x="0" y="0"/>
          <a:ext cx="0" cy="0"/>
          <a:chOff x="0" y="0"/>
          <a:chExt cx="0" cy="0"/>
        </a:xfrm>
      </p:grpSpPr>
      <p:sp>
        <p:nvSpPr>
          <p:cNvPr id="115" name="TextBox 2"/>
          <p:cNvSpPr txBox="1"/>
          <p:nvPr/>
        </p:nvSpPr>
        <p:spPr>
          <a:xfrm>
            <a:off x="484023" y="204378"/>
            <a:ext cx="11197450" cy="14876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solidFill>
                  <a:srgbClr val="0F0F0F"/>
                </a:solidFill>
              </a:defRPr>
            </a:lvl1pPr>
          </a:lstStyle>
          <a:p>
            <a:pPr/>
            <a:r>
              <a:t>2. How does the likelihood of using elite party services change over time, and what factors contribute to both the peak and decrease in usage?</a:t>
            </a:r>
          </a:p>
        </p:txBody>
      </p:sp>
      <p:sp>
        <p:nvSpPr>
          <p:cNvPr id="116" name="TextBox 8"/>
          <p:cNvSpPr txBox="1"/>
          <p:nvPr/>
        </p:nvSpPr>
        <p:spPr>
          <a:xfrm>
            <a:off x="369723" y="1991104"/>
            <a:ext cx="5785332" cy="36392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457200" indent="-457200">
              <a:lnSpc>
                <a:spcPct val="107000"/>
              </a:lnSpc>
              <a:spcBef>
                <a:spcPts val="800"/>
              </a:spcBef>
              <a:buSzPct val="100000"/>
              <a:buChar char="➢"/>
              <a:defRPr sz="3200"/>
            </a:lvl1pPr>
          </a:lstStyle>
          <a:p>
            <a:pPr/>
            <a:r>
              <a:t>The data indicates a rise in the likelihood of utilizing elite party services from April to June, reaching its peak in June, and subsequently decreasing from August to November. The lowest likelihood is in April.</a:t>
            </a:r>
          </a:p>
        </p:txBody>
      </p:sp>
      <p:pic>
        <p:nvPicPr>
          <p:cNvPr id="117" name="Screenshot 2023-11-18 at 9.26.39 PM.png" descr="Screenshot 2023-11-18 at 9.26.39 PM.png"/>
          <p:cNvPicPr>
            <a:picLocks noChangeAspect="1"/>
          </p:cNvPicPr>
          <p:nvPr/>
        </p:nvPicPr>
        <p:blipFill>
          <a:blip r:embed="rId2">
            <a:extLst/>
          </a:blip>
          <a:srcRect l="0" t="0" r="0" b="0"/>
          <a:stretch>
            <a:fillRect/>
          </a:stretch>
        </p:blipFill>
        <p:spPr>
          <a:xfrm>
            <a:off x="6314255" y="1550696"/>
            <a:ext cx="5543600" cy="440255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F6F8FC"/>
            </a:gs>
            <a:gs pos="83000">
              <a:srgbClr val="ABC0E4"/>
            </a:gs>
            <a:gs pos="100000">
              <a:srgbClr val="C7D5ED"/>
            </a:gs>
          </a:gsLst>
          <a:lin ang="5400000" scaled="0"/>
        </a:gradFill>
      </p:bgPr>
    </p:bg>
    <p:spTree>
      <p:nvGrpSpPr>
        <p:cNvPr id="1" name=""/>
        <p:cNvGrpSpPr/>
        <p:nvPr/>
      </p:nvGrpSpPr>
      <p:grpSpPr>
        <a:xfrm>
          <a:off x="0" y="0"/>
          <a:ext cx="0" cy="0"/>
          <a:chOff x="0" y="0"/>
          <a:chExt cx="0" cy="0"/>
        </a:xfrm>
      </p:grpSpPr>
      <p:sp>
        <p:nvSpPr>
          <p:cNvPr id="119" name="Title 1"/>
          <p:cNvSpPr txBox="1"/>
          <p:nvPr>
            <p:ph type="title"/>
          </p:nvPr>
        </p:nvSpPr>
        <p:spPr>
          <a:xfrm>
            <a:off x="1050417" y="365124"/>
            <a:ext cx="10730767" cy="1500747"/>
          </a:xfrm>
          <a:prstGeom prst="rect">
            <a:avLst/>
          </a:prstGeom>
        </p:spPr>
        <p:txBody>
          <a:bodyPr/>
          <a:lstStyle/>
          <a:p>
            <a:pPr>
              <a:defRPr b="1" sz="3600">
                <a:latin typeface="+mn-lt"/>
                <a:ea typeface="+mn-ea"/>
                <a:cs typeface="+mn-cs"/>
                <a:sym typeface="Calibri"/>
              </a:defRPr>
            </a:pPr>
            <a:r>
              <a:t>3. </a:t>
            </a:r>
            <a:r>
              <a:rPr>
                <a:solidFill>
                  <a:srgbClr val="1F1F1F"/>
                </a:solidFill>
              </a:rPr>
              <a:t>What factors contribute to the varied interest and seasonal popularity of elite party services?</a:t>
            </a:r>
          </a:p>
        </p:txBody>
      </p:sp>
      <p:pic>
        <p:nvPicPr>
          <p:cNvPr id="120" name="Content Placeholder 3" descr="Content Placeholder 3"/>
          <p:cNvPicPr>
            <a:picLocks noChangeAspect="1"/>
          </p:cNvPicPr>
          <p:nvPr/>
        </p:nvPicPr>
        <p:blipFill>
          <a:blip r:embed="rId3">
            <a:extLst/>
          </a:blip>
          <a:stretch>
            <a:fillRect/>
          </a:stretch>
        </p:blipFill>
        <p:spPr>
          <a:xfrm>
            <a:off x="6996431" y="2127368"/>
            <a:ext cx="4535192" cy="3706689"/>
          </a:xfrm>
          <a:prstGeom prst="rect">
            <a:avLst/>
          </a:prstGeom>
          <a:ln w="12700">
            <a:miter lim="400000"/>
          </a:ln>
        </p:spPr>
      </p:pic>
      <p:sp>
        <p:nvSpPr>
          <p:cNvPr id="121" name="TextBox 6"/>
          <p:cNvSpPr txBox="1"/>
          <p:nvPr/>
        </p:nvSpPr>
        <p:spPr>
          <a:xfrm>
            <a:off x="947945" y="1681429"/>
            <a:ext cx="6002766" cy="363920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457200" indent="-457200">
              <a:lnSpc>
                <a:spcPct val="107000"/>
              </a:lnSpc>
              <a:spcBef>
                <a:spcPts val="800"/>
              </a:spcBef>
              <a:buSzPct val="100000"/>
              <a:buChar char="➢"/>
              <a:defRPr sz="3200"/>
            </a:lvl1pPr>
          </a:lstStyle>
          <a:p>
            <a:pPr/>
            <a:r>
              <a:t>This shows that the majority of consumers are likely to use Elite Party Services with 14% very likely and 29% likely contributing to 43% in total. Furthermore outnumbering those (13%) who are strongly uninterested.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F6F8FC"/>
            </a:gs>
            <a:gs pos="83000">
              <a:srgbClr val="ABC0E4"/>
            </a:gs>
            <a:gs pos="100000">
              <a:srgbClr val="C7D5ED"/>
            </a:gs>
          </a:gsLst>
          <a:lin ang="5400000" scaled="0"/>
        </a:gradFill>
      </p:bgPr>
    </p:bg>
    <p:spTree>
      <p:nvGrpSpPr>
        <p:cNvPr id="1" name=""/>
        <p:cNvGrpSpPr/>
        <p:nvPr/>
      </p:nvGrpSpPr>
      <p:grpSpPr>
        <a:xfrm>
          <a:off x="0" y="0"/>
          <a:ext cx="0" cy="0"/>
          <a:chOff x="0" y="0"/>
          <a:chExt cx="0" cy="0"/>
        </a:xfrm>
      </p:grpSpPr>
      <p:sp>
        <p:nvSpPr>
          <p:cNvPr id="125" name="TextBox 2"/>
          <p:cNvSpPr txBox="1"/>
          <p:nvPr/>
        </p:nvSpPr>
        <p:spPr>
          <a:xfrm>
            <a:off x="478039" y="1722346"/>
            <a:ext cx="6307347" cy="46865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457200" indent="-457200">
              <a:lnSpc>
                <a:spcPct val="107000"/>
              </a:lnSpc>
              <a:spcBef>
                <a:spcPts val="800"/>
              </a:spcBef>
              <a:buSzPct val="100000"/>
              <a:buChar char="➢"/>
              <a:defRPr sz="3200"/>
            </a:lvl1pPr>
          </a:lstStyle>
          <a:p>
            <a:pPr/>
            <a:r>
              <a:t>In the spring and summer, 70% of people choose to use Elite Party Services. Winter is the least popular season, with 14%, while fall is in the center with 16%. This is most likely due to the fact that more outside activities take place in the spring and summer when the weather is good.</a:t>
            </a:r>
          </a:p>
        </p:txBody>
      </p:sp>
      <p:sp>
        <p:nvSpPr>
          <p:cNvPr id="126" name="TextBox 4"/>
          <p:cNvSpPr txBox="1"/>
          <p:nvPr/>
        </p:nvSpPr>
        <p:spPr>
          <a:xfrm>
            <a:off x="659207" y="522018"/>
            <a:ext cx="10762183" cy="11081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3600"/>
            </a:pPr>
            <a:r>
              <a:t>3. </a:t>
            </a:r>
            <a:r>
              <a:rPr>
                <a:solidFill>
                  <a:srgbClr val="1F1F1F"/>
                </a:solidFill>
              </a:rPr>
              <a:t>What factors contribute to the varied interest and seasonal popularity of elite party services?</a:t>
            </a:r>
          </a:p>
        </p:txBody>
      </p:sp>
      <p:pic>
        <p:nvPicPr>
          <p:cNvPr id="127" name="Picture 7" descr="Picture 7"/>
          <p:cNvPicPr>
            <a:picLocks noChangeAspect="1"/>
          </p:cNvPicPr>
          <p:nvPr/>
        </p:nvPicPr>
        <p:blipFill>
          <a:blip r:embed="rId2">
            <a:extLst/>
          </a:blip>
          <a:stretch>
            <a:fillRect/>
          </a:stretch>
        </p:blipFill>
        <p:spPr>
          <a:xfrm>
            <a:off x="7394629" y="2061346"/>
            <a:ext cx="4072482" cy="4133447"/>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F6F8FC"/>
            </a:gs>
            <a:gs pos="83000">
              <a:srgbClr val="ABC0E4"/>
            </a:gs>
            <a:gs pos="100000">
              <a:srgbClr val="C7D5ED"/>
            </a:gs>
          </a:gsLst>
          <a:lin ang="5400000" scaled="0"/>
        </a:gradFill>
      </p:bgPr>
    </p:bg>
    <p:spTree>
      <p:nvGrpSpPr>
        <p:cNvPr id="1" name=""/>
        <p:cNvGrpSpPr/>
        <p:nvPr/>
      </p:nvGrpSpPr>
      <p:grpSpPr>
        <a:xfrm>
          <a:off x="0" y="0"/>
          <a:ext cx="0" cy="0"/>
          <a:chOff x="0" y="0"/>
          <a:chExt cx="0" cy="0"/>
        </a:xfrm>
      </p:grpSpPr>
      <p:sp>
        <p:nvSpPr>
          <p:cNvPr id="129" name="TextBox 4"/>
          <p:cNvSpPr txBox="1"/>
          <p:nvPr/>
        </p:nvSpPr>
        <p:spPr>
          <a:xfrm>
            <a:off x="787998" y="579193"/>
            <a:ext cx="10526358" cy="11081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3600"/>
            </a:pPr>
            <a:r>
              <a:t>4. </a:t>
            </a:r>
            <a:r>
              <a:rPr>
                <a:solidFill>
                  <a:srgbClr val="0F0F0F"/>
                </a:solidFill>
              </a:rPr>
              <a:t>Distribution of responders based on education, income, age and internet usage</a:t>
            </a:r>
          </a:p>
        </p:txBody>
      </p:sp>
      <p:pic>
        <p:nvPicPr>
          <p:cNvPr id="130" name="Picture 1" descr="Picture 1"/>
          <p:cNvPicPr>
            <a:picLocks noChangeAspect="1"/>
          </p:cNvPicPr>
          <p:nvPr/>
        </p:nvPicPr>
        <p:blipFill>
          <a:blip r:embed="rId2">
            <a:extLst/>
          </a:blip>
          <a:stretch>
            <a:fillRect/>
          </a:stretch>
        </p:blipFill>
        <p:spPr>
          <a:xfrm>
            <a:off x="7076374" y="2457038"/>
            <a:ext cx="4283702" cy="3426247"/>
          </a:xfrm>
          <a:prstGeom prst="rect">
            <a:avLst/>
          </a:prstGeom>
          <a:ln w="12700">
            <a:miter lim="400000"/>
          </a:ln>
        </p:spPr>
      </p:pic>
      <p:sp>
        <p:nvSpPr>
          <p:cNvPr id="131" name="TextBox 9"/>
          <p:cNvSpPr txBox="1"/>
          <p:nvPr/>
        </p:nvSpPr>
        <p:spPr>
          <a:xfrm>
            <a:off x="583596" y="1822455"/>
            <a:ext cx="5262282" cy="478818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457200" indent="-457200">
              <a:lnSpc>
                <a:spcPct val="107000"/>
              </a:lnSpc>
              <a:spcBef>
                <a:spcPts val="800"/>
              </a:spcBef>
              <a:buSzPct val="100000"/>
              <a:buChar char="➢"/>
              <a:defRPr sz="3200">
                <a:solidFill>
                  <a:srgbClr val="0F0F0F"/>
                </a:solidFill>
              </a:defRPr>
            </a:lvl1pPr>
          </a:lstStyle>
          <a:p>
            <a:pPr/>
            <a:r>
              <a:t>These findings indicate that majority of the target audience are in “Some College” and “4-year undergraduate degree” groups, where as “High school diploma“ group is lowest.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F6F8FC"/>
            </a:gs>
            <a:gs pos="83000">
              <a:srgbClr val="ABC0E4"/>
            </a:gs>
            <a:gs pos="100000">
              <a:srgbClr val="C7D5ED"/>
            </a:gs>
          </a:gsLst>
          <a:lin ang="5400000" scaled="0"/>
        </a:gradFill>
      </p:bgPr>
    </p:bg>
    <p:spTree>
      <p:nvGrpSpPr>
        <p:cNvPr id="1" name=""/>
        <p:cNvGrpSpPr/>
        <p:nvPr/>
      </p:nvGrpSpPr>
      <p:grpSpPr>
        <a:xfrm>
          <a:off x="0" y="0"/>
          <a:ext cx="0" cy="0"/>
          <a:chOff x="0" y="0"/>
          <a:chExt cx="0" cy="0"/>
        </a:xfrm>
      </p:grpSpPr>
      <p:sp>
        <p:nvSpPr>
          <p:cNvPr id="133" name="TextBox 2"/>
          <p:cNvSpPr txBox="1"/>
          <p:nvPr/>
        </p:nvSpPr>
        <p:spPr>
          <a:xfrm>
            <a:off x="911132" y="387739"/>
            <a:ext cx="9875989" cy="11081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3600"/>
            </a:pPr>
            <a:r>
              <a:t>4. </a:t>
            </a:r>
            <a:r>
              <a:rPr>
                <a:solidFill>
                  <a:srgbClr val="0F0F0F"/>
                </a:solidFill>
              </a:rPr>
              <a:t>Distribution of responders based on education, income, age and internet usage</a:t>
            </a:r>
          </a:p>
        </p:txBody>
      </p:sp>
      <p:sp>
        <p:nvSpPr>
          <p:cNvPr id="134" name="TextBox 4"/>
          <p:cNvSpPr txBox="1"/>
          <p:nvPr/>
        </p:nvSpPr>
        <p:spPr>
          <a:xfrm>
            <a:off x="604255" y="2219056"/>
            <a:ext cx="5890674" cy="41628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457200" indent="-457200">
              <a:lnSpc>
                <a:spcPct val="107000"/>
              </a:lnSpc>
              <a:spcBef>
                <a:spcPts val="800"/>
              </a:spcBef>
              <a:buSzPct val="100000"/>
              <a:buChar char="➢"/>
              <a:defRPr sz="3200"/>
            </a:lvl1pPr>
          </a:lstStyle>
          <a:p>
            <a:pPr/>
            <a:r>
              <a:t>From the data visualizations under Distribution of customer’s income, income groups less than 39,999 is the majority with a count of 40 customers which is approximately 26% of total responders.</a:t>
            </a:r>
          </a:p>
        </p:txBody>
      </p:sp>
      <p:pic>
        <p:nvPicPr>
          <p:cNvPr id="135" name="Picture 1" descr="Picture 1"/>
          <p:cNvPicPr>
            <a:picLocks noChangeAspect="1"/>
          </p:cNvPicPr>
          <p:nvPr/>
        </p:nvPicPr>
        <p:blipFill>
          <a:blip r:embed="rId2">
            <a:extLst/>
          </a:blip>
          <a:stretch>
            <a:fillRect/>
          </a:stretch>
        </p:blipFill>
        <p:spPr>
          <a:xfrm>
            <a:off x="7424900" y="2219056"/>
            <a:ext cx="3850856" cy="323062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