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0058400" cy="7772400"/>
  <p:notesSz cx="10058400" cy="77724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7" d="100"/>
          <a:sy n="67" d="100"/>
        </p:scale>
        <p:origin x="-1272" y="1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7367016" y="1057656"/>
            <a:ext cx="2691383" cy="2828543"/>
          </a:xfrm>
          <a:prstGeom prst="rect">
            <a:avLst/>
          </a:prstGeom>
        </p:spPr>
      </p:pic>
      <p:sp>
        <p:nvSpPr>
          <p:cNvPr id="17" name="bg object 17"/>
          <p:cNvSpPr/>
          <p:nvPr/>
        </p:nvSpPr>
        <p:spPr>
          <a:xfrm>
            <a:off x="614172" y="2197608"/>
            <a:ext cx="1013460" cy="871855"/>
          </a:xfrm>
          <a:custGeom>
            <a:avLst/>
            <a:gdLst/>
            <a:ahLst/>
            <a:cxnLst/>
            <a:rect l="l" t="t" r="r" b="b"/>
            <a:pathLst>
              <a:path w="1013460" h="871855">
                <a:moveTo>
                  <a:pt x="795527" y="871727"/>
                </a:moveTo>
                <a:lnTo>
                  <a:pt x="217931" y="871727"/>
                </a:lnTo>
                <a:lnTo>
                  <a:pt x="0" y="435864"/>
                </a:lnTo>
                <a:lnTo>
                  <a:pt x="217931" y="0"/>
                </a:lnTo>
                <a:lnTo>
                  <a:pt x="795527" y="0"/>
                </a:lnTo>
                <a:lnTo>
                  <a:pt x="1013460" y="435864"/>
                </a:lnTo>
                <a:lnTo>
                  <a:pt x="795527" y="871727"/>
                </a:lnTo>
                <a:close/>
              </a:path>
            </a:pathLst>
          </a:custGeom>
          <a:solidFill>
            <a:srgbClr val="5ECAED"/>
          </a:solidFill>
        </p:spPr>
        <p:txBody>
          <a:bodyPr wrap="square" lIns="0" tIns="0" rIns="0" bIns="0" rtlCol="0"/>
          <a:lstStyle/>
          <a:p>
            <a:endParaRPr/>
          </a:p>
        </p:txBody>
      </p:sp>
      <p:sp>
        <p:nvSpPr>
          <p:cNvPr id="18" name="bg object 18"/>
          <p:cNvSpPr/>
          <p:nvPr/>
        </p:nvSpPr>
        <p:spPr>
          <a:xfrm>
            <a:off x="1517903" y="1970532"/>
            <a:ext cx="533400" cy="463550"/>
          </a:xfrm>
          <a:custGeom>
            <a:avLst/>
            <a:gdLst/>
            <a:ahLst/>
            <a:cxnLst/>
            <a:rect l="l" t="t" r="r" b="b"/>
            <a:pathLst>
              <a:path w="533400" h="463550">
                <a:moveTo>
                  <a:pt x="417575" y="463295"/>
                </a:moveTo>
                <a:lnTo>
                  <a:pt x="115824" y="463295"/>
                </a:lnTo>
                <a:lnTo>
                  <a:pt x="0" y="231647"/>
                </a:lnTo>
                <a:lnTo>
                  <a:pt x="115824" y="0"/>
                </a:lnTo>
                <a:lnTo>
                  <a:pt x="417575" y="0"/>
                </a:lnTo>
                <a:lnTo>
                  <a:pt x="533400" y="231647"/>
                </a:lnTo>
                <a:lnTo>
                  <a:pt x="417575" y="463295"/>
                </a:lnTo>
                <a:close/>
              </a:path>
            </a:pathLst>
          </a:custGeom>
          <a:solidFill>
            <a:srgbClr val="2D936B"/>
          </a:solidFill>
        </p:spPr>
        <p:txBody>
          <a:bodyPr wrap="square" lIns="0" tIns="0" rIns="0" bIns="0" rtlCol="0"/>
          <a:lstStyle/>
          <a:p>
            <a:endParaRPr/>
          </a:p>
        </p:txBody>
      </p:sp>
      <p:sp>
        <p:nvSpPr>
          <p:cNvPr id="19" name="bg object 19"/>
          <p:cNvSpPr/>
          <p:nvPr/>
        </p:nvSpPr>
        <p:spPr>
          <a:xfrm>
            <a:off x="3096767" y="2040636"/>
            <a:ext cx="1374775" cy="1187450"/>
          </a:xfrm>
          <a:custGeom>
            <a:avLst/>
            <a:gdLst/>
            <a:ahLst/>
            <a:cxnLst/>
            <a:rect l="l" t="t" r="r" b="b"/>
            <a:pathLst>
              <a:path w="1374775" h="1187450">
                <a:moveTo>
                  <a:pt x="1078991" y="1187196"/>
                </a:moveTo>
                <a:lnTo>
                  <a:pt x="297180" y="1187196"/>
                </a:lnTo>
                <a:lnTo>
                  <a:pt x="0" y="592836"/>
                </a:lnTo>
                <a:lnTo>
                  <a:pt x="297180" y="0"/>
                </a:lnTo>
                <a:lnTo>
                  <a:pt x="1078991" y="0"/>
                </a:lnTo>
                <a:lnTo>
                  <a:pt x="1374648" y="592836"/>
                </a:lnTo>
                <a:lnTo>
                  <a:pt x="1078991" y="1187196"/>
                </a:lnTo>
                <a:close/>
              </a:path>
            </a:pathLst>
          </a:custGeom>
          <a:solidFill>
            <a:srgbClr val="42CFA1"/>
          </a:solidFill>
        </p:spPr>
        <p:txBody>
          <a:bodyPr wrap="square" lIns="0" tIns="0" rIns="0" bIns="0" rtlCol="0"/>
          <a:lstStyle/>
          <a:p>
            <a:endParaRPr/>
          </a:p>
        </p:txBody>
      </p:sp>
      <p:sp>
        <p:nvSpPr>
          <p:cNvPr id="2" name="Holder 2"/>
          <p:cNvSpPr>
            <a:spLocks noGrp="1"/>
          </p:cNvSpPr>
          <p:nvPr>
            <p:ph type="ctrTitle"/>
          </p:nvPr>
        </p:nvSpPr>
        <p:spPr>
          <a:xfrm>
            <a:off x="5275559" y="2750324"/>
            <a:ext cx="2199004" cy="528320"/>
          </a:xfrm>
          <a:prstGeom prst="rect">
            <a:avLst/>
          </a:prstGeom>
        </p:spPr>
        <p:txBody>
          <a:bodyPr wrap="square" lIns="0" tIns="0" rIns="0" bIns="0">
            <a:spAutoFit/>
          </a:bodyPr>
          <a:lstStyle>
            <a:lvl1pPr>
              <a:defRPr sz="3300" b="1" i="0">
                <a:solidFill>
                  <a:srgbClr val="FF0000"/>
                </a:solidFill>
                <a:latin typeface="Times New Roman"/>
                <a:cs typeface="Times New Roman"/>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sz="145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F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45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FF0000"/>
                </a:solidFill>
                <a:latin typeface="Times New Roman"/>
                <a:cs typeface="Times New Roman"/>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FF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367016" y="1057656"/>
            <a:ext cx="2691383" cy="2828543"/>
          </a:xfrm>
          <a:prstGeom prst="rect">
            <a:avLst/>
          </a:prstGeom>
        </p:spPr>
      </p:pic>
      <p:sp>
        <p:nvSpPr>
          <p:cNvPr id="2" name="Holder 2"/>
          <p:cNvSpPr>
            <a:spLocks noGrp="1"/>
          </p:cNvSpPr>
          <p:nvPr>
            <p:ph type="title"/>
          </p:nvPr>
        </p:nvSpPr>
        <p:spPr>
          <a:xfrm>
            <a:off x="458172" y="1340618"/>
            <a:ext cx="9029299" cy="938164"/>
          </a:xfrm>
          <a:prstGeom prst="rect">
            <a:avLst/>
          </a:prstGeom>
        </p:spPr>
        <p:txBody>
          <a:bodyPr wrap="square" lIns="0" tIns="0" rIns="0" bIns="0">
            <a:spAutoFit/>
          </a:bodyPr>
          <a:lstStyle>
            <a:lvl1pPr>
              <a:defRPr sz="3300" b="1" i="0">
                <a:solidFill>
                  <a:srgbClr val="FF0000"/>
                </a:solidFill>
                <a:latin typeface="Times New Roman"/>
                <a:cs typeface="Times New Roman"/>
              </a:defRPr>
            </a:lvl1pPr>
          </a:lstStyle>
          <a:p>
            <a:endParaRPr/>
          </a:p>
        </p:txBody>
      </p:sp>
      <p:sp>
        <p:nvSpPr>
          <p:cNvPr id="3" name="Holder 3"/>
          <p:cNvSpPr>
            <a:spLocks noGrp="1"/>
          </p:cNvSpPr>
          <p:nvPr>
            <p:ph type="body" idx="1"/>
          </p:nvPr>
        </p:nvSpPr>
        <p:spPr>
          <a:xfrm>
            <a:off x="561860" y="2207772"/>
            <a:ext cx="7280275" cy="4164329"/>
          </a:xfrm>
          <a:prstGeom prst="rect">
            <a:avLst/>
          </a:prstGeom>
        </p:spPr>
        <p:txBody>
          <a:bodyPr wrap="square" lIns="0" tIns="0" rIns="0" bIns="0">
            <a:spAutoFit/>
          </a:bodyPr>
          <a:lstStyle>
            <a:lvl1pPr>
              <a:defRPr sz="145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75939" y="6402162"/>
            <a:ext cx="1627601" cy="153670"/>
          </a:xfrm>
          <a:prstGeom prst="rect">
            <a:avLst/>
          </a:prstGeom>
        </p:spPr>
        <p:txBody>
          <a:bodyPr wrap="square" lIns="0" tIns="0" rIns="0" bIns="0">
            <a:spAutoFit/>
          </a:bodyPr>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9297853" y="6393580"/>
            <a:ext cx="212281" cy="160020"/>
          </a:xfrm>
          <a:prstGeom prst="rect">
            <a:avLst/>
          </a:prstGeom>
        </p:spPr>
        <p:txBody>
          <a:bodyPr wrap="square" lIns="0" tIns="0" rIns="0" bIns="0">
            <a:spAutoFit/>
          </a:bodyPr>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4495800" y="2750324"/>
            <a:ext cx="4876800" cy="520655"/>
          </a:xfrm>
          <a:prstGeom prst="rect">
            <a:avLst/>
          </a:prstGeom>
        </p:spPr>
        <p:txBody>
          <a:bodyPr vert="horz" wrap="square" lIns="0" tIns="12700" rIns="0" bIns="0" rtlCol="0">
            <a:spAutoFit/>
          </a:bodyPr>
          <a:lstStyle/>
          <a:p>
            <a:pPr marL="12700">
              <a:lnSpc>
                <a:spcPct val="100000"/>
              </a:lnSpc>
              <a:spcBef>
                <a:spcPts val="100"/>
              </a:spcBef>
            </a:pPr>
            <a:r>
              <a:rPr lang="en-US" b="0" spc="-50" dirty="0" smtClean="0">
                <a:solidFill>
                  <a:srgbClr val="000000"/>
                </a:solidFill>
                <a:latin typeface="Times New Roman"/>
                <a:cs typeface="Times New Roman"/>
              </a:rPr>
              <a:t>REVANTH ROSHAN R</a:t>
            </a:r>
            <a:endParaRPr b="0" spc="-50" dirty="0">
              <a:solidFill>
                <a:srgbClr val="000000"/>
              </a:solidFill>
              <a:latin typeface="Times New Roman"/>
              <a:cs typeface="Times New Roman"/>
            </a:endParaRPr>
          </a:p>
        </p:txBody>
      </p:sp>
      <p:sp>
        <p:nvSpPr>
          <p:cNvPr id="3" name="object 3"/>
          <p:cNvSpPr txBox="1"/>
          <p:nvPr/>
        </p:nvSpPr>
        <p:spPr>
          <a:xfrm>
            <a:off x="5347202" y="3372027"/>
            <a:ext cx="1880870" cy="427990"/>
          </a:xfrm>
          <a:prstGeom prst="rect">
            <a:avLst/>
          </a:prstGeom>
        </p:spPr>
        <p:txBody>
          <a:bodyPr vert="horz" wrap="square" lIns="0" tIns="11430" rIns="0" bIns="0" rtlCol="0">
            <a:spAutoFit/>
          </a:bodyPr>
          <a:lstStyle/>
          <a:p>
            <a:pPr marL="12700">
              <a:lnSpc>
                <a:spcPct val="100000"/>
              </a:lnSpc>
              <a:spcBef>
                <a:spcPts val="90"/>
              </a:spcBef>
            </a:pPr>
            <a:r>
              <a:rPr sz="2650" b="1" dirty="0">
                <a:solidFill>
                  <a:srgbClr val="2D936B"/>
                </a:solidFill>
                <a:latin typeface="Times New Roman"/>
                <a:cs typeface="Times New Roman"/>
              </a:rPr>
              <a:t>Final</a:t>
            </a:r>
            <a:r>
              <a:rPr sz="2650" b="1" spc="-114" dirty="0">
                <a:solidFill>
                  <a:srgbClr val="2D936B"/>
                </a:solidFill>
                <a:latin typeface="Times New Roman"/>
                <a:cs typeface="Times New Roman"/>
              </a:rPr>
              <a:t> </a:t>
            </a:r>
            <a:r>
              <a:rPr sz="2650" b="1" spc="-10" dirty="0">
                <a:solidFill>
                  <a:srgbClr val="2D936B"/>
                </a:solidFill>
                <a:latin typeface="Times New Roman"/>
                <a:cs typeface="Times New Roman"/>
              </a:rPr>
              <a:t>Project</a:t>
            </a:r>
            <a:endParaRPr sz="2650">
              <a:latin typeface="Times New Roman"/>
              <a:cs typeface="Times New Roman"/>
            </a:endParaRPr>
          </a:p>
        </p:txBody>
      </p:sp>
      <p:grpSp>
        <p:nvGrpSpPr>
          <p:cNvPr id="4" name="object 4"/>
          <p:cNvGrpSpPr/>
          <p:nvPr/>
        </p:nvGrpSpPr>
        <p:grpSpPr>
          <a:xfrm>
            <a:off x="6143244" y="3886200"/>
            <a:ext cx="3915410" cy="2830195"/>
            <a:chOff x="6143244" y="3886200"/>
            <a:chExt cx="3915410" cy="2830195"/>
          </a:xfrm>
        </p:grpSpPr>
        <p:sp>
          <p:nvSpPr>
            <p:cNvPr id="5" name="object 5"/>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6" name="object 6"/>
            <p:cNvPicPr/>
            <p:nvPr/>
          </p:nvPicPr>
          <p:blipFill>
            <a:blip r:embed="rId2" cstate="print"/>
            <a:stretch>
              <a:fillRect/>
            </a:stretch>
          </p:blipFill>
          <p:spPr>
            <a:xfrm>
              <a:off x="7641335" y="3886200"/>
              <a:ext cx="2414015" cy="2517648"/>
            </a:xfrm>
            <a:prstGeom prst="rect">
              <a:avLst/>
            </a:prstGeom>
          </p:spPr>
        </p:pic>
        <p:pic>
          <p:nvPicPr>
            <p:cNvPr id="7" name="object 7"/>
            <p:cNvPicPr/>
            <p:nvPr/>
          </p:nvPicPr>
          <p:blipFill>
            <a:blip r:embed="rId3" cstate="print"/>
            <a:stretch>
              <a:fillRect/>
            </a:stretch>
          </p:blipFill>
          <p:spPr>
            <a:xfrm>
              <a:off x="7376160" y="6403848"/>
              <a:ext cx="2679191" cy="310895"/>
            </a:xfrm>
            <a:prstGeom prst="rect">
              <a:avLst/>
            </a:prstGeom>
          </p:spPr>
        </p:pic>
      </p:grpSp>
      <p:grpSp>
        <p:nvGrpSpPr>
          <p:cNvPr id="8" name="object 8"/>
          <p:cNvGrpSpPr/>
          <p:nvPr/>
        </p:nvGrpSpPr>
        <p:grpSpPr>
          <a:xfrm>
            <a:off x="3047" y="4367784"/>
            <a:ext cx="368935" cy="2348865"/>
            <a:chOff x="3047" y="4367784"/>
            <a:chExt cx="368935" cy="2348865"/>
          </a:xfrm>
        </p:grpSpPr>
        <p:pic>
          <p:nvPicPr>
            <p:cNvPr id="9" name="object 9"/>
            <p:cNvPicPr/>
            <p:nvPr/>
          </p:nvPicPr>
          <p:blipFill>
            <a:blip r:embed="rId4" cstate="print"/>
            <a:stretch>
              <a:fillRect/>
            </a:stretch>
          </p:blipFill>
          <p:spPr>
            <a:xfrm>
              <a:off x="3047" y="4367784"/>
              <a:ext cx="365760" cy="2346959"/>
            </a:xfrm>
            <a:prstGeom prst="rect">
              <a:avLst/>
            </a:prstGeom>
          </p:spPr>
        </p:pic>
        <p:sp>
          <p:nvSpPr>
            <p:cNvPr id="10" name="object 10"/>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sp>
        <p:nvSpPr>
          <p:cNvPr id="11" name="object 11"/>
          <p:cNvSpPr/>
          <p:nvPr/>
        </p:nvSpPr>
        <p:spPr>
          <a:xfrm>
            <a:off x="3136392" y="5372100"/>
            <a:ext cx="597535" cy="510540"/>
          </a:xfrm>
          <a:custGeom>
            <a:avLst/>
            <a:gdLst/>
            <a:ahLst/>
            <a:cxnLst/>
            <a:rect l="l" t="t" r="r" b="b"/>
            <a:pathLst>
              <a:path w="597535" h="510539">
                <a:moveTo>
                  <a:pt x="469391" y="510539"/>
                </a:moveTo>
                <a:lnTo>
                  <a:pt x="128016" y="510539"/>
                </a:lnTo>
                <a:lnTo>
                  <a:pt x="0" y="256032"/>
                </a:lnTo>
                <a:lnTo>
                  <a:pt x="128016" y="0"/>
                </a:lnTo>
                <a:lnTo>
                  <a:pt x="469391" y="0"/>
                </a:lnTo>
                <a:lnTo>
                  <a:pt x="597408" y="256032"/>
                </a:lnTo>
                <a:lnTo>
                  <a:pt x="469391" y="510539"/>
                </a:lnTo>
                <a:close/>
              </a:path>
            </a:pathLst>
          </a:custGeom>
          <a:solidFill>
            <a:srgbClr val="42AF50"/>
          </a:solidFill>
        </p:spPr>
        <p:txBody>
          <a:bodyPr wrap="square" lIns="0" tIns="0" rIns="0" bIns="0" rtlCol="0"/>
          <a:lstStyle/>
          <a:p>
            <a:endParaRPr/>
          </a:p>
        </p:txBody>
      </p:sp>
      <p:sp>
        <p:nvSpPr>
          <p:cNvPr id="12" name="object 12"/>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1</a:t>
            </a:fld>
            <a:endParaRPr spc="-50" dirty="0"/>
          </a:p>
        </p:txBody>
      </p:sp>
      <p:sp>
        <p:nvSpPr>
          <p:cNvPr id="13" name="object 13"/>
          <p:cNvSpPr txBox="1">
            <a:spLocks noGrp="1"/>
          </p:cNvSpPr>
          <p:nvPr>
            <p:ph type="ftr" sz="quarter" idx="5"/>
          </p:nvPr>
        </p:nvSpPr>
        <p:spPr>
          <a:xfrm>
            <a:off x="375939" y="6402162"/>
            <a:ext cx="1627601" cy="278281"/>
          </a:xfrm>
          <a:prstGeom prst="rect">
            <a:avLst/>
          </a:prstGeom>
        </p:spPr>
        <p:txBody>
          <a:bodyPr vert="horz" wrap="square" lIns="0" tIns="1270" rIns="0" bIns="0" rtlCol="0">
            <a:spAutoFit/>
          </a:bodyPr>
          <a:lstStyle/>
          <a:p>
            <a:pPr marL="55244">
              <a:lnSpc>
                <a:spcPct val="100000"/>
              </a:lnSpc>
              <a:spcBef>
                <a:spcPts val="10"/>
              </a:spcBef>
            </a:pPr>
            <a:r>
              <a:rPr lang="en-US" dirty="0" smtClean="0"/>
              <a:t>REVANTH EOSHAN R</a:t>
            </a:r>
            <a:r>
              <a:rPr spc="250" dirty="0" smtClean="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789419" y="1624583"/>
            <a:ext cx="260985" cy="266700"/>
          </a:xfrm>
          <a:custGeom>
            <a:avLst/>
            <a:gdLst/>
            <a:ahLst/>
            <a:cxnLst/>
            <a:rect l="l" t="t" r="r" b="b"/>
            <a:pathLst>
              <a:path w="260984" h="266700">
                <a:moveTo>
                  <a:pt x="260603" y="266700"/>
                </a:moveTo>
                <a:lnTo>
                  <a:pt x="0" y="266700"/>
                </a:lnTo>
                <a:lnTo>
                  <a:pt x="0" y="0"/>
                </a:lnTo>
                <a:lnTo>
                  <a:pt x="260603" y="0"/>
                </a:lnTo>
                <a:lnTo>
                  <a:pt x="260603" y="266700"/>
                </a:lnTo>
                <a:close/>
              </a:path>
            </a:pathLst>
          </a:custGeom>
          <a:solidFill>
            <a:srgbClr val="2D83C3"/>
          </a:solidFill>
        </p:spPr>
        <p:txBody>
          <a:bodyPr wrap="square" lIns="0" tIns="0" rIns="0" bIns="0" rtlCol="0"/>
          <a:lstStyle/>
          <a:p>
            <a:endParaRPr/>
          </a:p>
        </p:txBody>
      </p:sp>
      <p:sp>
        <p:nvSpPr>
          <p:cNvPr id="3" name="object 3"/>
          <p:cNvSpPr txBox="1">
            <a:spLocks noGrp="1"/>
          </p:cNvSpPr>
          <p:nvPr>
            <p:ph type="title"/>
          </p:nvPr>
        </p:nvSpPr>
        <p:spPr>
          <a:xfrm>
            <a:off x="570927" y="1357352"/>
            <a:ext cx="1897380" cy="528320"/>
          </a:xfrm>
          <a:prstGeom prst="rect">
            <a:avLst/>
          </a:prstGeom>
        </p:spPr>
        <p:txBody>
          <a:bodyPr vert="horz" wrap="square" lIns="0" tIns="12700" rIns="0" bIns="0" rtlCol="0">
            <a:spAutoFit/>
          </a:bodyPr>
          <a:lstStyle/>
          <a:p>
            <a:pPr marL="12700">
              <a:lnSpc>
                <a:spcPct val="100000"/>
              </a:lnSpc>
              <a:spcBef>
                <a:spcPts val="100"/>
              </a:spcBef>
            </a:pPr>
            <a:r>
              <a:rPr spc="-45" dirty="0"/>
              <a:t>RESULTS</a:t>
            </a:r>
          </a:p>
        </p:txBody>
      </p:sp>
      <p:grpSp>
        <p:nvGrpSpPr>
          <p:cNvPr id="4" name="object 4"/>
          <p:cNvGrpSpPr/>
          <p:nvPr/>
        </p:nvGrpSpPr>
        <p:grpSpPr>
          <a:xfrm>
            <a:off x="6143244" y="3886200"/>
            <a:ext cx="3915410" cy="2830195"/>
            <a:chOff x="6143244" y="3886200"/>
            <a:chExt cx="3915410" cy="2830195"/>
          </a:xfrm>
        </p:grpSpPr>
        <p:sp>
          <p:nvSpPr>
            <p:cNvPr id="5" name="object 5"/>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6" name="object 6"/>
            <p:cNvPicPr/>
            <p:nvPr/>
          </p:nvPicPr>
          <p:blipFill>
            <a:blip r:embed="rId2" cstate="print"/>
            <a:stretch>
              <a:fillRect/>
            </a:stretch>
          </p:blipFill>
          <p:spPr>
            <a:xfrm>
              <a:off x="7641335" y="3886200"/>
              <a:ext cx="2414015" cy="2517648"/>
            </a:xfrm>
            <a:prstGeom prst="rect">
              <a:avLst/>
            </a:prstGeom>
          </p:spPr>
        </p:pic>
        <p:pic>
          <p:nvPicPr>
            <p:cNvPr id="7" name="object 7"/>
            <p:cNvPicPr/>
            <p:nvPr/>
          </p:nvPicPr>
          <p:blipFill>
            <a:blip r:embed="rId3" cstate="print"/>
            <a:stretch>
              <a:fillRect/>
            </a:stretch>
          </p:blipFill>
          <p:spPr>
            <a:xfrm>
              <a:off x="7376160" y="6403848"/>
              <a:ext cx="2679191" cy="310895"/>
            </a:xfrm>
            <a:prstGeom prst="rect">
              <a:avLst/>
            </a:prstGeom>
          </p:spPr>
        </p:pic>
        <p:sp>
          <p:nvSpPr>
            <p:cNvPr id="8" name="object 8"/>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9" name="object 9"/>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grpSp>
      <p:grpSp>
        <p:nvGrpSpPr>
          <p:cNvPr id="10" name="object 10"/>
          <p:cNvGrpSpPr/>
          <p:nvPr/>
        </p:nvGrpSpPr>
        <p:grpSpPr>
          <a:xfrm>
            <a:off x="3047" y="4367784"/>
            <a:ext cx="368935" cy="2348865"/>
            <a:chOff x="3047" y="4367784"/>
            <a:chExt cx="368935" cy="2348865"/>
          </a:xfrm>
        </p:grpSpPr>
        <p:pic>
          <p:nvPicPr>
            <p:cNvPr id="11" name="object 11"/>
            <p:cNvPicPr/>
            <p:nvPr/>
          </p:nvPicPr>
          <p:blipFill>
            <a:blip r:embed="rId4" cstate="print"/>
            <a:stretch>
              <a:fillRect/>
            </a:stretch>
          </p:blipFill>
          <p:spPr>
            <a:xfrm>
              <a:off x="3047" y="4367784"/>
              <a:ext cx="365760" cy="2346959"/>
            </a:xfrm>
            <a:prstGeom prst="rect">
              <a:avLst/>
            </a:prstGeom>
          </p:spPr>
        </p:pic>
        <p:sp>
          <p:nvSpPr>
            <p:cNvPr id="12" name="object 12"/>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pic>
        <p:nvPicPr>
          <p:cNvPr id="13" name="object 13"/>
          <p:cNvPicPr/>
          <p:nvPr/>
        </p:nvPicPr>
        <p:blipFill>
          <a:blip r:embed="rId5" cstate="print"/>
          <a:stretch>
            <a:fillRect/>
          </a:stretch>
        </p:blipFill>
        <p:spPr>
          <a:xfrm>
            <a:off x="1376172" y="6394703"/>
            <a:ext cx="62483" cy="146303"/>
          </a:xfrm>
          <a:prstGeom prst="rect">
            <a:avLst/>
          </a:prstGeom>
        </p:spPr>
      </p:pic>
      <p:sp>
        <p:nvSpPr>
          <p:cNvPr id="14" name="object 14"/>
          <p:cNvSpPr txBox="1"/>
          <p:nvPr/>
        </p:nvSpPr>
        <p:spPr>
          <a:xfrm>
            <a:off x="9323253" y="6386511"/>
            <a:ext cx="144145" cy="164465"/>
          </a:xfrm>
          <a:prstGeom prst="rect">
            <a:avLst/>
          </a:prstGeom>
        </p:spPr>
        <p:txBody>
          <a:bodyPr vert="horz" wrap="square" lIns="0" tIns="13970" rIns="0" bIns="0" rtlCol="0">
            <a:spAutoFit/>
          </a:bodyPr>
          <a:lstStyle/>
          <a:p>
            <a:pPr marL="12700">
              <a:lnSpc>
                <a:spcPct val="100000"/>
              </a:lnSpc>
              <a:spcBef>
                <a:spcPts val="110"/>
              </a:spcBef>
            </a:pPr>
            <a:r>
              <a:rPr sz="900" spc="-25" dirty="0">
                <a:solidFill>
                  <a:srgbClr val="2D936B"/>
                </a:solidFill>
                <a:latin typeface="Trebuchet MS"/>
                <a:cs typeface="Trebuchet MS"/>
              </a:rPr>
              <a:t>10</a:t>
            </a:r>
            <a:endParaRPr sz="900">
              <a:latin typeface="Trebuchet MS"/>
              <a:cs typeface="Trebuchet MS"/>
            </a:endParaRPr>
          </a:p>
        </p:txBody>
      </p:sp>
      <p:sp>
        <p:nvSpPr>
          <p:cNvPr id="15" name="object 15"/>
          <p:cNvSpPr txBox="1">
            <a:spLocks noGrp="1"/>
          </p:cNvSpPr>
          <p:nvPr>
            <p:ph type="body" idx="1"/>
          </p:nvPr>
        </p:nvSpPr>
        <p:spPr>
          <a:xfrm>
            <a:off x="561860" y="2207772"/>
            <a:ext cx="7280275" cy="997068"/>
          </a:xfrm>
          <a:prstGeom prst="rect">
            <a:avLst/>
          </a:prstGeom>
        </p:spPr>
        <p:txBody>
          <a:bodyPr vert="horz" wrap="square" lIns="0" tIns="12065" rIns="0" bIns="0" rtlCol="0">
            <a:spAutoFit/>
          </a:bodyPr>
          <a:lstStyle/>
          <a:p>
            <a:r>
              <a:rPr lang="en-US" sz="1600" dirty="0">
                <a:latin typeface="Calibri" pitchFamily="34" charset="0"/>
                <a:cs typeface="Calibri" pitchFamily="34" charset="0"/>
              </a:rPr>
              <a:t>The results of the fake news prediction project include metrics like accuracy, precision, recall, and F1 score, which measure the model's performance in classifying news articles as real or fake. These results help evaluate the model's effectiveness and can provide insights for further improvements.</a:t>
            </a:r>
            <a:endParaRPr lang="en-US" sz="1600" dirty="0">
              <a:latin typeface="Calibri" pitchFamily="34" charset="0"/>
              <a:cs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057655"/>
            <a:ext cx="10058400" cy="2828925"/>
          </a:xfrm>
          <a:custGeom>
            <a:avLst/>
            <a:gdLst/>
            <a:ahLst/>
            <a:cxnLst/>
            <a:rect l="l" t="t" r="r" b="b"/>
            <a:pathLst>
              <a:path w="10058400" h="2828925">
                <a:moveTo>
                  <a:pt x="10058400" y="2828543"/>
                </a:moveTo>
                <a:lnTo>
                  <a:pt x="0" y="2828543"/>
                </a:lnTo>
                <a:lnTo>
                  <a:pt x="0" y="0"/>
                </a:lnTo>
                <a:lnTo>
                  <a:pt x="10058400" y="0"/>
                </a:lnTo>
                <a:lnTo>
                  <a:pt x="10058400" y="2828543"/>
                </a:lnTo>
                <a:close/>
              </a:path>
            </a:pathLst>
          </a:custGeom>
          <a:solidFill>
            <a:srgbClr val="F0F0F0"/>
          </a:solidFill>
        </p:spPr>
        <p:txBody>
          <a:bodyPr wrap="square" lIns="0" tIns="0" rIns="0" bIns="0" rtlCol="0"/>
          <a:lstStyle/>
          <a:p>
            <a:endParaRPr/>
          </a:p>
        </p:txBody>
      </p:sp>
      <p:pic>
        <p:nvPicPr>
          <p:cNvPr id="3" name="object 3"/>
          <p:cNvPicPr/>
          <p:nvPr/>
        </p:nvPicPr>
        <p:blipFill>
          <a:blip r:embed="rId2" cstate="print"/>
          <a:stretch>
            <a:fillRect/>
          </a:stretch>
        </p:blipFill>
        <p:spPr>
          <a:xfrm>
            <a:off x="7367016" y="1057656"/>
            <a:ext cx="2691383" cy="2828543"/>
          </a:xfrm>
          <a:prstGeom prst="rect">
            <a:avLst/>
          </a:prstGeom>
        </p:spPr>
      </p:pic>
      <p:sp>
        <p:nvSpPr>
          <p:cNvPr id="4" name="object 4"/>
          <p:cNvSpPr/>
          <p:nvPr/>
        </p:nvSpPr>
        <p:spPr>
          <a:xfrm>
            <a:off x="5524500" y="2456688"/>
            <a:ext cx="259079" cy="268605"/>
          </a:xfrm>
          <a:custGeom>
            <a:avLst/>
            <a:gdLst/>
            <a:ahLst/>
            <a:cxnLst/>
            <a:rect l="l" t="t" r="r" b="b"/>
            <a:pathLst>
              <a:path w="259079" h="268605">
                <a:moveTo>
                  <a:pt x="259080" y="268223"/>
                </a:moveTo>
                <a:lnTo>
                  <a:pt x="0" y="268223"/>
                </a:lnTo>
                <a:lnTo>
                  <a:pt x="0" y="0"/>
                </a:lnTo>
                <a:lnTo>
                  <a:pt x="259080" y="0"/>
                </a:lnTo>
                <a:lnTo>
                  <a:pt x="259080" y="268223"/>
                </a:lnTo>
                <a:close/>
              </a:path>
            </a:pathLst>
          </a:custGeom>
          <a:solidFill>
            <a:srgbClr val="2D83C3"/>
          </a:solidFill>
        </p:spPr>
        <p:txBody>
          <a:bodyPr wrap="square" lIns="0" tIns="0" rIns="0" bIns="0" rtlCol="0"/>
          <a:lstStyle/>
          <a:p>
            <a:endParaRPr/>
          </a:p>
        </p:txBody>
      </p:sp>
      <p:sp>
        <p:nvSpPr>
          <p:cNvPr id="5" name="object 5"/>
          <p:cNvSpPr txBox="1">
            <a:spLocks noGrp="1"/>
          </p:cNvSpPr>
          <p:nvPr>
            <p:ph type="title"/>
          </p:nvPr>
        </p:nvSpPr>
        <p:spPr>
          <a:xfrm>
            <a:off x="607558" y="1729180"/>
            <a:ext cx="7392670" cy="528320"/>
          </a:xfrm>
          <a:prstGeom prst="rect">
            <a:avLst/>
          </a:prstGeom>
        </p:spPr>
        <p:txBody>
          <a:bodyPr vert="horz" wrap="square" lIns="0" tIns="12700" rIns="0" bIns="0" rtlCol="0">
            <a:spAutoFit/>
          </a:bodyPr>
          <a:lstStyle/>
          <a:p>
            <a:pPr marL="12700">
              <a:lnSpc>
                <a:spcPct val="100000"/>
              </a:lnSpc>
              <a:spcBef>
                <a:spcPts val="100"/>
              </a:spcBef>
            </a:pPr>
            <a:r>
              <a:rPr lang="en-US" dirty="0" smtClean="0"/>
              <a:t>FAKE NEWS PREDICTION</a:t>
            </a:r>
            <a:endParaRPr lang="en-US" spc="-10" dirty="0"/>
          </a:p>
        </p:txBody>
      </p:sp>
      <p:grpSp>
        <p:nvGrpSpPr>
          <p:cNvPr id="7" name="object 7"/>
          <p:cNvGrpSpPr/>
          <p:nvPr/>
        </p:nvGrpSpPr>
        <p:grpSpPr>
          <a:xfrm>
            <a:off x="0" y="3886200"/>
            <a:ext cx="10058400" cy="2830830"/>
            <a:chOff x="0" y="3886200"/>
            <a:chExt cx="10058400" cy="2830830"/>
          </a:xfrm>
        </p:grpSpPr>
        <p:sp>
          <p:nvSpPr>
            <p:cNvPr id="8" name="object 8"/>
            <p:cNvSpPr/>
            <p:nvPr/>
          </p:nvSpPr>
          <p:spPr>
            <a:xfrm>
              <a:off x="0" y="3886200"/>
              <a:ext cx="10058400" cy="2830195"/>
            </a:xfrm>
            <a:custGeom>
              <a:avLst/>
              <a:gdLst/>
              <a:ahLst/>
              <a:cxnLst/>
              <a:rect l="l" t="t" r="r" b="b"/>
              <a:pathLst>
                <a:path w="10058400" h="2830195">
                  <a:moveTo>
                    <a:pt x="10058400" y="2830067"/>
                  </a:moveTo>
                  <a:lnTo>
                    <a:pt x="0" y="2830067"/>
                  </a:lnTo>
                  <a:lnTo>
                    <a:pt x="0" y="0"/>
                  </a:lnTo>
                  <a:lnTo>
                    <a:pt x="10058400" y="0"/>
                  </a:lnTo>
                  <a:lnTo>
                    <a:pt x="10058400" y="2830067"/>
                  </a:lnTo>
                  <a:close/>
                </a:path>
              </a:pathLst>
            </a:custGeom>
            <a:solidFill>
              <a:srgbClr val="F0F0F0"/>
            </a:solidFill>
          </p:spPr>
          <p:txBody>
            <a:bodyPr wrap="square" lIns="0" tIns="0" rIns="0" bIns="0" rtlCol="0"/>
            <a:lstStyle/>
            <a:p>
              <a:endParaRPr/>
            </a:p>
          </p:txBody>
        </p:sp>
        <p:sp>
          <p:nvSpPr>
            <p:cNvPr id="9" name="object 9"/>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10" name="object 10"/>
            <p:cNvPicPr/>
            <p:nvPr/>
          </p:nvPicPr>
          <p:blipFill>
            <a:blip r:embed="rId3" cstate="print"/>
            <a:stretch>
              <a:fillRect/>
            </a:stretch>
          </p:blipFill>
          <p:spPr>
            <a:xfrm>
              <a:off x="7641335" y="3886200"/>
              <a:ext cx="2414015" cy="2517648"/>
            </a:xfrm>
            <a:prstGeom prst="rect">
              <a:avLst/>
            </a:prstGeom>
          </p:spPr>
        </p:pic>
        <p:pic>
          <p:nvPicPr>
            <p:cNvPr id="11" name="object 11"/>
            <p:cNvPicPr/>
            <p:nvPr/>
          </p:nvPicPr>
          <p:blipFill>
            <a:blip r:embed="rId4" cstate="print"/>
            <a:stretch>
              <a:fillRect/>
            </a:stretch>
          </p:blipFill>
          <p:spPr>
            <a:xfrm>
              <a:off x="7376159" y="6403848"/>
              <a:ext cx="2679191" cy="310895"/>
            </a:xfrm>
            <a:prstGeom prst="rect">
              <a:avLst/>
            </a:prstGeom>
          </p:spPr>
        </p:pic>
        <p:pic>
          <p:nvPicPr>
            <p:cNvPr id="12" name="object 12"/>
            <p:cNvPicPr/>
            <p:nvPr/>
          </p:nvPicPr>
          <p:blipFill>
            <a:blip r:embed="rId5" cstate="print"/>
            <a:stretch>
              <a:fillRect/>
            </a:stretch>
          </p:blipFill>
          <p:spPr>
            <a:xfrm>
              <a:off x="3047" y="4367783"/>
              <a:ext cx="365760" cy="2346959"/>
            </a:xfrm>
            <a:prstGeom prst="rect">
              <a:avLst/>
            </a:prstGeom>
          </p:spPr>
        </p:pic>
        <p:sp>
          <p:nvSpPr>
            <p:cNvPr id="13" name="object 13"/>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sp>
          <p:nvSpPr>
            <p:cNvPr id="14" name="object 14"/>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15" name="object 15"/>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grpSp>
      <p:sp>
        <p:nvSpPr>
          <p:cNvPr id="16" name="object 16"/>
          <p:cNvSpPr txBox="1"/>
          <p:nvPr/>
        </p:nvSpPr>
        <p:spPr>
          <a:xfrm>
            <a:off x="607557" y="2896104"/>
            <a:ext cx="7901940" cy="2474395"/>
          </a:xfrm>
          <a:prstGeom prst="rect">
            <a:avLst/>
          </a:prstGeom>
        </p:spPr>
        <p:txBody>
          <a:bodyPr vert="horz" wrap="square" lIns="0" tIns="12065" rIns="0" bIns="0" rtlCol="0">
            <a:spAutoFit/>
          </a:bodyPr>
          <a:lstStyle/>
          <a:p>
            <a:r>
              <a:rPr lang="en-US" sz="1600" dirty="0" smtClean="0">
                <a:latin typeface="Calibri" pitchFamily="34" charset="0"/>
                <a:cs typeface="Calibri" pitchFamily="34" charset="0"/>
              </a:rPr>
              <a:t>The fake news prediction project aims to develop a machine learning model that can automatically classify news articles as real or fake. This project is crucial in combating the spread of misinformation, which is increasingly prevalent in today's digital age. By leveraging advanced natural language processing (NLP) techniques and a dataset of labeled news articles, the model can learn to distinguish between factual and false information. The project involves data preprocessing, feature extraction, model selection, training, and evaluation. The ultimate goal is to deploy the model in real-world settings, such as social media platforms or news organizations, to help users identify and filter out fake news articles, thereby promoting media literacy and informed decision-making</a:t>
            </a:r>
            <a:br>
              <a:rPr lang="en-US" sz="1600" dirty="0" smtClean="0">
                <a:latin typeface="Calibri" pitchFamily="34" charset="0"/>
                <a:cs typeface="Calibri" pitchFamily="34" charset="0"/>
              </a:rPr>
            </a:br>
            <a:endParaRPr lang="en-US" sz="1600" dirty="0">
              <a:latin typeface="Calibri" pitchFamily="34" charset="0"/>
              <a:cs typeface="Calibri" pitchFamily="34" charset="0"/>
            </a:endParaRPr>
          </a:p>
        </p:txBody>
      </p:sp>
      <p:grpSp>
        <p:nvGrpSpPr>
          <p:cNvPr id="17" name="object 17"/>
          <p:cNvGrpSpPr/>
          <p:nvPr/>
        </p:nvGrpSpPr>
        <p:grpSpPr>
          <a:xfrm>
            <a:off x="385572" y="6347460"/>
            <a:ext cx="3057525" cy="242570"/>
            <a:chOff x="385572" y="6347460"/>
            <a:chExt cx="3057525" cy="242570"/>
          </a:xfrm>
        </p:grpSpPr>
        <p:pic>
          <p:nvPicPr>
            <p:cNvPr id="18" name="object 18"/>
            <p:cNvPicPr/>
            <p:nvPr/>
          </p:nvPicPr>
          <p:blipFill>
            <a:blip r:embed="rId6" cstate="print"/>
            <a:stretch>
              <a:fillRect/>
            </a:stretch>
          </p:blipFill>
          <p:spPr>
            <a:xfrm>
              <a:off x="559308" y="6394704"/>
              <a:ext cx="1767840" cy="164592"/>
            </a:xfrm>
            <a:prstGeom prst="rect">
              <a:avLst/>
            </a:prstGeom>
          </p:spPr>
        </p:pic>
        <p:pic>
          <p:nvPicPr>
            <p:cNvPr id="19" name="object 19"/>
            <p:cNvPicPr/>
            <p:nvPr/>
          </p:nvPicPr>
          <p:blipFill>
            <a:blip r:embed="rId7" cstate="print"/>
            <a:stretch>
              <a:fillRect/>
            </a:stretch>
          </p:blipFill>
          <p:spPr>
            <a:xfrm>
              <a:off x="385572" y="6347460"/>
              <a:ext cx="3057143" cy="242316"/>
            </a:xfrm>
            <a:prstGeom prst="rect">
              <a:avLst/>
            </a:prstGeom>
          </p:spPr>
        </p:pic>
      </p:grpSp>
      <p:sp>
        <p:nvSpPr>
          <p:cNvPr id="20" name="object 20"/>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2</a:t>
            </a:fld>
            <a:endParaRPr spc="-50" dirty="0"/>
          </a:p>
        </p:txBody>
      </p:sp>
      <p:sp>
        <p:nvSpPr>
          <p:cNvPr id="21" name="object 21"/>
          <p:cNvSpPr txBox="1">
            <a:spLocks noGrp="1"/>
          </p:cNvSpPr>
          <p:nvPr>
            <p:ph type="ftr" sz="quarter" idx="5"/>
          </p:nvPr>
        </p:nvSpPr>
        <p:spPr>
          <a:xfrm>
            <a:off x="375939" y="6402162"/>
            <a:ext cx="1627601" cy="278281"/>
          </a:xfrm>
          <a:prstGeom prst="rect">
            <a:avLst/>
          </a:prstGeom>
        </p:spPr>
        <p:txBody>
          <a:bodyPr vert="horz" wrap="square" lIns="0" tIns="1270" rIns="0" bIns="0" rtlCol="0">
            <a:spAutoFit/>
          </a:bodyPr>
          <a:lstStyle/>
          <a:p>
            <a:pPr marL="55244">
              <a:lnSpc>
                <a:spcPct val="100000"/>
              </a:lnSpc>
              <a:spcBef>
                <a:spcPts val="10"/>
              </a:spcBef>
            </a:pPr>
            <a:r>
              <a:rPr lang="en-US" dirty="0" smtClean="0"/>
              <a:t>REVANTH ROSHAN R</a:t>
            </a:r>
            <a:r>
              <a:rPr spc="250" dirty="0" smtClean="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057655"/>
            <a:ext cx="10058400" cy="2828925"/>
            <a:chOff x="0" y="1057655"/>
            <a:chExt cx="10058400" cy="2828925"/>
          </a:xfrm>
        </p:grpSpPr>
        <p:sp>
          <p:nvSpPr>
            <p:cNvPr id="3" name="object 3"/>
            <p:cNvSpPr/>
            <p:nvPr/>
          </p:nvSpPr>
          <p:spPr>
            <a:xfrm>
              <a:off x="0" y="1057655"/>
              <a:ext cx="10058400" cy="2828925"/>
            </a:xfrm>
            <a:custGeom>
              <a:avLst/>
              <a:gdLst/>
              <a:ahLst/>
              <a:cxnLst/>
              <a:rect l="l" t="t" r="r" b="b"/>
              <a:pathLst>
                <a:path w="10058400" h="2828925">
                  <a:moveTo>
                    <a:pt x="10058400" y="2828543"/>
                  </a:moveTo>
                  <a:lnTo>
                    <a:pt x="0" y="2828543"/>
                  </a:lnTo>
                  <a:lnTo>
                    <a:pt x="0" y="0"/>
                  </a:lnTo>
                  <a:lnTo>
                    <a:pt x="10058400" y="0"/>
                  </a:lnTo>
                  <a:lnTo>
                    <a:pt x="10058400" y="2828543"/>
                  </a:lnTo>
                  <a:close/>
                </a:path>
              </a:pathLst>
            </a:custGeom>
            <a:solidFill>
              <a:srgbClr val="F0F0F0"/>
            </a:solidFill>
          </p:spPr>
          <p:txBody>
            <a:bodyPr wrap="square" lIns="0" tIns="0" rIns="0" bIns="0" rtlCol="0"/>
            <a:lstStyle/>
            <a:p>
              <a:endParaRPr/>
            </a:p>
          </p:txBody>
        </p:sp>
        <p:pic>
          <p:nvPicPr>
            <p:cNvPr id="4" name="object 4"/>
            <p:cNvPicPr/>
            <p:nvPr/>
          </p:nvPicPr>
          <p:blipFill>
            <a:blip r:embed="rId2" cstate="print"/>
            <a:stretch>
              <a:fillRect/>
            </a:stretch>
          </p:blipFill>
          <p:spPr>
            <a:xfrm>
              <a:off x="7367016" y="1057656"/>
              <a:ext cx="2691383" cy="2828543"/>
            </a:xfrm>
            <a:prstGeom prst="rect">
              <a:avLst/>
            </a:prstGeom>
          </p:spPr>
        </p:pic>
        <p:sp>
          <p:nvSpPr>
            <p:cNvPr id="5" name="object 5"/>
            <p:cNvSpPr/>
            <p:nvPr/>
          </p:nvSpPr>
          <p:spPr>
            <a:xfrm>
              <a:off x="6074664" y="1427987"/>
              <a:ext cx="299085" cy="299085"/>
            </a:xfrm>
            <a:custGeom>
              <a:avLst/>
              <a:gdLst/>
              <a:ahLst/>
              <a:cxnLst/>
              <a:rect l="l" t="t" r="r" b="b"/>
              <a:pathLst>
                <a:path w="299085" h="299085">
                  <a:moveTo>
                    <a:pt x="149351" y="298704"/>
                  </a:moveTo>
                  <a:lnTo>
                    <a:pt x="109727" y="292607"/>
                  </a:lnTo>
                  <a:lnTo>
                    <a:pt x="74675" y="277368"/>
                  </a:lnTo>
                  <a:lnTo>
                    <a:pt x="44195" y="254507"/>
                  </a:lnTo>
                  <a:lnTo>
                    <a:pt x="6095" y="188976"/>
                  </a:lnTo>
                  <a:lnTo>
                    <a:pt x="0" y="149352"/>
                  </a:lnTo>
                  <a:lnTo>
                    <a:pt x="6095" y="109728"/>
                  </a:lnTo>
                  <a:lnTo>
                    <a:pt x="21335" y="73152"/>
                  </a:lnTo>
                  <a:lnTo>
                    <a:pt x="74675" y="19812"/>
                  </a:lnTo>
                  <a:lnTo>
                    <a:pt x="109727" y="4572"/>
                  </a:lnTo>
                  <a:lnTo>
                    <a:pt x="149351" y="0"/>
                  </a:lnTo>
                  <a:lnTo>
                    <a:pt x="188975" y="4572"/>
                  </a:lnTo>
                  <a:lnTo>
                    <a:pt x="225551" y="19812"/>
                  </a:lnTo>
                  <a:lnTo>
                    <a:pt x="278891" y="73152"/>
                  </a:lnTo>
                  <a:lnTo>
                    <a:pt x="294131" y="109728"/>
                  </a:lnTo>
                  <a:lnTo>
                    <a:pt x="298703" y="149352"/>
                  </a:lnTo>
                  <a:lnTo>
                    <a:pt x="294131" y="188976"/>
                  </a:lnTo>
                  <a:lnTo>
                    <a:pt x="278891" y="224028"/>
                  </a:lnTo>
                  <a:lnTo>
                    <a:pt x="254507" y="254507"/>
                  </a:lnTo>
                  <a:lnTo>
                    <a:pt x="188975" y="292607"/>
                  </a:lnTo>
                  <a:lnTo>
                    <a:pt x="149351" y="298704"/>
                  </a:lnTo>
                  <a:close/>
                </a:path>
              </a:pathLst>
            </a:custGeom>
            <a:solidFill>
              <a:srgbClr val="EBEBEB"/>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3970" rIns="0" bIns="0" rtlCol="0">
            <a:spAutoFit/>
          </a:bodyPr>
          <a:lstStyle/>
          <a:p>
            <a:pPr marL="833755">
              <a:lnSpc>
                <a:spcPct val="100000"/>
              </a:lnSpc>
              <a:spcBef>
                <a:spcPts val="110"/>
              </a:spcBef>
            </a:pPr>
            <a:r>
              <a:rPr sz="3950" spc="-10" dirty="0"/>
              <a:t>AGENDA</a:t>
            </a:r>
            <a:endParaRPr sz="3950"/>
          </a:p>
        </p:txBody>
      </p:sp>
      <p:grpSp>
        <p:nvGrpSpPr>
          <p:cNvPr id="7" name="object 7"/>
          <p:cNvGrpSpPr/>
          <p:nvPr/>
        </p:nvGrpSpPr>
        <p:grpSpPr>
          <a:xfrm>
            <a:off x="0" y="3886200"/>
            <a:ext cx="10058400" cy="2830830"/>
            <a:chOff x="0" y="3886200"/>
            <a:chExt cx="10058400" cy="2830830"/>
          </a:xfrm>
        </p:grpSpPr>
        <p:sp>
          <p:nvSpPr>
            <p:cNvPr id="8" name="object 8"/>
            <p:cNvSpPr/>
            <p:nvPr/>
          </p:nvSpPr>
          <p:spPr>
            <a:xfrm>
              <a:off x="0" y="3886200"/>
              <a:ext cx="10058400" cy="2830195"/>
            </a:xfrm>
            <a:custGeom>
              <a:avLst/>
              <a:gdLst/>
              <a:ahLst/>
              <a:cxnLst/>
              <a:rect l="l" t="t" r="r" b="b"/>
              <a:pathLst>
                <a:path w="10058400" h="2830195">
                  <a:moveTo>
                    <a:pt x="10058400" y="2830067"/>
                  </a:moveTo>
                  <a:lnTo>
                    <a:pt x="0" y="2830067"/>
                  </a:lnTo>
                  <a:lnTo>
                    <a:pt x="0" y="0"/>
                  </a:lnTo>
                  <a:lnTo>
                    <a:pt x="10058400" y="0"/>
                  </a:lnTo>
                  <a:lnTo>
                    <a:pt x="10058400" y="2830067"/>
                  </a:lnTo>
                  <a:close/>
                </a:path>
              </a:pathLst>
            </a:custGeom>
            <a:solidFill>
              <a:srgbClr val="F0F0F0"/>
            </a:solidFill>
          </p:spPr>
          <p:txBody>
            <a:bodyPr wrap="square" lIns="0" tIns="0" rIns="0" bIns="0" rtlCol="0"/>
            <a:lstStyle/>
            <a:p>
              <a:endParaRPr/>
            </a:p>
          </p:txBody>
        </p:sp>
        <p:sp>
          <p:nvSpPr>
            <p:cNvPr id="9" name="object 9"/>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10" name="object 10"/>
            <p:cNvPicPr/>
            <p:nvPr/>
          </p:nvPicPr>
          <p:blipFill>
            <a:blip r:embed="rId3" cstate="print"/>
            <a:stretch>
              <a:fillRect/>
            </a:stretch>
          </p:blipFill>
          <p:spPr>
            <a:xfrm>
              <a:off x="7641335" y="3886200"/>
              <a:ext cx="2414015" cy="2517648"/>
            </a:xfrm>
            <a:prstGeom prst="rect">
              <a:avLst/>
            </a:prstGeom>
          </p:spPr>
        </p:pic>
        <p:pic>
          <p:nvPicPr>
            <p:cNvPr id="11" name="object 11"/>
            <p:cNvPicPr/>
            <p:nvPr/>
          </p:nvPicPr>
          <p:blipFill>
            <a:blip r:embed="rId4" cstate="print"/>
            <a:stretch>
              <a:fillRect/>
            </a:stretch>
          </p:blipFill>
          <p:spPr>
            <a:xfrm>
              <a:off x="7376159" y="6403848"/>
              <a:ext cx="2679191" cy="310895"/>
            </a:xfrm>
            <a:prstGeom prst="rect">
              <a:avLst/>
            </a:prstGeom>
          </p:spPr>
        </p:pic>
        <p:pic>
          <p:nvPicPr>
            <p:cNvPr id="12" name="object 12"/>
            <p:cNvPicPr/>
            <p:nvPr/>
          </p:nvPicPr>
          <p:blipFill>
            <a:blip r:embed="rId5" cstate="print"/>
            <a:stretch>
              <a:fillRect/>
            </a:stretch>
          </p:blipFill>
          <p:spPr>
            <a:xfrm>
              <a:off x="3047" y="4367783"/>
              <a:ext cx="365760" cy="2346959"/>
            </a:xfrm>
            <a:prstGeom prst="rect">
              <a:avLst/>
            </a:prstGeom>
          </p:spPr>
        </p:pic>
        <p:sp>
          <p:nvSpPr>
            <p:cNvPr id="13" name="object 13"/>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sp>
        <p:nvSpPr>
          <p:cNvPr id="14" name="object 14"/>
          <p:cNvSpPr txBox="1"/>
          <p:nvPr/>
        </p:nvSpPr>
        <p:spPr>
          <a:xfrm>
            <a:off x="620285" y="6409320"/>
            <a:ext cx="1433830" cy="134620"/>
          </a:xfrm>
          <a:prstGeom prst="rect">
            <a:avLst/>
          </a:prstGeom>
        </p:spPr>
        <p:txBody>
          <a:bodyPr vert="horz" wrap="square" lIns="0" tIns="0" rIns="0" bIns="0" rtlCol="0">
            <a:spAutoFit/>
          </a:bodyPr>
          <a:lstStyle/>
          <a:p>
            <a:pPr>
              <a:lnSpc>
                <a:spcPts val="1035"/>
              </a:lnSpc>
            </a:pPr>
            <a:r>
              <a:rPr sz="900" dirty="0">
                <a:solidFill>
                  <a:srgbClr val="2D83C3"/>
                </a:solidFill>
                <a:latin typeface="Trebuchet MS"/>
                <a:cs typeface="Trebuchet MS"/>
              </a:rPr>
              <a:t>3/21/2024</a:t>
            </a:r>
            <a:r>
              <a:rPr sz="900" spc="145" dirty="0">
                <a:solidFill>
                  <a:srgbClr val="2D83C3"/>
                </a:solidFill>
                <a:latin typeface="Trebuchet MS"/>
                <a:cs typeface="Trebuchet MS"/>
              </a:rPr>
              <a:t>  </a:t>
            </a:r>
            <a:r>
              <a:rPr sz="900" b="1" spc="-10" dirty="0">
                <a:solidFill>
                  <a:srgbClr val="2D83C3"/>
                </a:solidFill>
                <a:latin typeface="Trebuchet MS"/>
                <a:cs typeface="Trebuchet MS"/>
              </a:rPr>
              <a:t>Annual</a:t>
            </a:r>
            <a:r>
              <a:rPr sz="900" b="1" spc="-45" dirty="0">
                <a:solidFill>
                  <a:srgbClr val="2D83C3"/>
                </a:solidFill>
                <a:latin typeface="Trebuchet MS"/>
                <a:cs typeface="Trebuchet MS"/>
              </a:rPr>
              <a:t> </a:t>
            </a:r>
            <a:r>
              <a:rPr sz="900" b="1" spc="-10" dirty="0">
                <a:solidFill>
                  <a:srgbClr val="2D83C3"/>
                </a:solidFill>
                <a:latin typeface="Trebuchet MS"/>
                <a:cs typeface="Trebuchet MS"/>
              </a:rPr>
              <a:t>Review</a:t>
            </a:r>
            <a:endParaRPr sz="900">
              <a:latin typeface="Trebuchet MS"/>
              <a:cs typeface="Trebuchet MS"/>
            </a:endParaRPr>
          </a:p>
        </p:txBody>
      </p:sp>
      <p:grpSp>
        <p:nvGrpSpPr>
          <p:cNvPr id="15" name="object 15"/>
          <p:cNvGrpSpPr/>
          <p:nvPr/>
        </p:nvGrpSpPr>
        <p:grpSpPr>
          <a:xfrm>
            <a:off x="0" y="4390644"/>
            <a:ext cx="9619615" cy="2326005"/>
            <a:chOff x="0" y="4390644"/>
            <a:chExt cx="9619615" cy="2326005"/>
          </a:xfrm>
        </p:grpSpPr>
        <p:sp>
          <p:nvSpPr>
            <p:cNvPr id="16" name="object 16"/>
            <p:cNvSpPr/>
            <p:nvPr/>
          </p:nvSpPr>
          <p:spPr>
            <a:xfrm>
              <a:off x="9084564" y="5686044"/>
              <a:ext cx="535305" cy="535305"/>
            </a:xfrm>
            <a:custGeom>
              <a:avLst/>
              <a:gdLst/>
              <a:ahLst/>
              <a:cxnLst/>
              <a:rect l="l" t="t" r="r" b="b"/>
              <a:pathLst>
                <a:path w="535304" h="535304">
                  <a:moveTo>
                    <a:pt x="266700" y="534924"/>
                  </a:moveTo>
                  <a:lnTo>
                    <a:pt x="228600" y="531876"/>
                  </a:lnTo>
                  <a:lnTo>
                    <a:pt x="190500" y="524256"/>
                  </a:lnTo>
                  <a:lnTo>
                    <a:pt x="121920" y="492252"/>
                  </a:lnTo>
                  <a:lnTo>
                    <a:pt x="91440" y="469391"/>
                  </a:lnTo>
                  <a:lnTo>
                    <a:pt x="42671" y="413004"/>
                  </a:lnTo>
                  <a:lnTo>
                    <a:pt x="12192" y="344423"/>
                  </a:lnTo>
                  <a:lnTo>
                    <a:pt x="0" y="268224"/>
                  </a:lnTo>
                  <a:lnTo>
                    <a:pt x="3048" y="228600"/>
                  </a:lnTo>
                  <a:lnTo>
                    <a:pt x="12192" y="190500"/>
                  </a:lnTo>
                  <a:lnTo>
                    <a:pt x="42671" y="121920"/>
                  </a:lnTo>
                  <a:lnTo>
                    <a:pt x="91440" y="67056"/>
                  </a:lnTo>
                  <a:lnTo>
                    <a:pt x="121920" y="44195"/>
                  </a:lnTo>
                  <a:lnTo>
                    <a:pt x="155448" y="25908"/>
                  </a:lnTo>
                  <a:lnTo>
                    <a:pt x="228600" y="3048"/>
                  </a:lnTo>
                  <a:lnTo>
                    <a:pt x="266700" y="0"/>
                  </a:lnTo>
                  <a:lnTo>
                    <a:pt x="306324" y="3048"/>
                  </a:lnTo>
                  <a:lnTo>
                    <a:pt x="344424" y="12192"/>
                  </a:lnTo>
                  <a:lnTo>
                    <a:pt x="413003" y="44195"/>
                  </a:lnTo>
                  <a:lnTo>
                    <a:pt x="469392" y="92964"/>
                  </a:lnTo>
                  <a:lnTo>
                    <a:pt x="509016" y="155448"/>
                  </a:lnTo>
                  <a:lnTo>
                    <a:pt x="531876" y="228600"/>
                  </a:lnTo>
                  <a:lnTo>
                    <a:pt x="534924" y="268224"/>
                  </a:lnTo>
                  <a:lnTo>
                    <a:pt x="531876" y="307848"/>
                  </a:lnTo>
                  <a:lnTo>
                    <a:pt x="509016" y="381000"/>
                  </a:lnTo>
                  <a:lnTo>
                    <a:pt x="469392" y="443484"/>
                  </a:lnTo>
                  <a:lnTo>
                    <a:pt x="413003" y="492252"/>
                  </a:lnTo>
                  <a:lnTo>
                    <a:pt x="379476" y="510539"/>
                  </a:lnTo>
                  <a:lnTo>
                    <a:pt x="306324" y="531876"/>
                  </a:lnTo>
                  <a:lnTo>
                    <a:pt x="266700" y="534924"/>
                  </a:lnTo>
                  <a:close/>
                </a:path>
              </a:pathLst>
            </a:custGeom>
            <a:solidFill>
              <a:srgbClr val="2D83C3"/>
            </a:solidFill>
          </p:spPr>
          <p:txBody>
            <a:bodyPr wrap="square" lIns="0" tIns="0" rIns="0" bIns="0" rtlCol="0"/>
            <a:lstStyle/>
            <a:p>
              <a:endParaRPr/>
            </a:p>
          </p:txBody>
        </p:sp>
        <p:pic>
          <p:nvPicPr>
            <p:cNvPr id="17" name="object 17"/>
            <p:cNvPicPr/>
            <p:nvPr/>
          </p:nvPicPr>
          <p:blipFill>
            <a:blip r:embed="rId6" cstate="print"/>
            <a:stretch>
              <a:fillRect/>
            </a:stretch>
          </p:blipFill>
          <p:spPr>
            <a:xfrm>
              <a:off x="8817864" y="6120384"/>
              <a:ext cx="204216" cy="204216"/>
            </a:xfrm>
            <a:prstGeom prst="rect">
              <a:avLst/>
            </a:prstGeom>
          </p:spPr>
        </p:pic>
        <p:pic>
          <p:nvPicPr>
            <p:cNvPr id="18" name="object 18"/>
            <p:cNvPicPr/>
            <p:nvPr/>
          </p:nvPicPr>
          <p:blipFill>
            <a:blip r:embed="rId7" cstate="print"/>
            <a:stretch>
              <a:fillRect/>
            </a:stretch>
          </p:blipFill>
          <p:spPr>
            <a:xfrm>
              <a:off x="345947" y="6391655"/>
              <a:ext cx="3049524" cy="228600"/>
            </a:xfrm>
            <a:prstGeom prst="rect">
              <a:avLst/>
            </a:prstGeom>
          </p:spPr>
        </p:pic>
        <p:pic>
          <p:nvPicPr>
            <p:cNvPr id="19" name="object 19"/>
            <p:cNvPicPr/>
            <p:nvPr/>
          </p:nvPicPr>
          <p:blipFill>
            <a:blip r:embed="rId8" cstate="print"/>
            <a:stretch>
              <a:fillRect/>
            </a:stretch>
          </p:blipFill>
          <p:spPr>
            <a:xfrm>
              <a:off x="0" y="4390644"/>
              <a:ext cx="1427987" cy="2325624"/>
            </a:xfrm>
            <a:prstGeom prst="rect">
              <a:avLst/>
            </a:prstGeom>
          </p:spPr>
        </p:pic>
      </p:grpSp>
      <p:sp>
        <p:nvSpPr>
          <p:cNvPr id="20" name="object 20"/>
          <p:cNvSpPr txBox="1"/>
          <p:nvPr/>
        </p:nvSpPr>
        <p:spPr>
          <a:xfrm>
            <a:off x="1256745" y="2518723"/>
            <a:ext cx="4909185" cy="2138680"/>
          </a:xfrm>
          <a:prstGeom prst="rect">
            <a:avLst/>
          </a:prstGeom>
        </p:spPr>
        <p:txBody>
          <a:bodyPr vert="horz" wrap="square" lIns="0" tIns="14604" rIns="0" bIns="0" rtlCol="0">
            <a:spAutoFit/>
          </a:bodyPr>
          <a:lstStyle/>
          <a:p>
            <a:pPr marL="314960" indent="-302260">
              <a:lnSpc>
                <a:spcPct val="100000"/>
              </a:lnSpc>
              <a:spcBef>
                <a:spcPts val="114"/>
              </a:spcBef>
              <a:buFont typeface="Wingdings"/>
              <a:buChar char=""/>
              <a:tabLst>
                <a:tab pos="314960" algn="l"/>
              </a:tabLst>
            </a:pPr>
            <a:r>
              <a:rPr sz="2300" dirty="0">
                <a:latin typeface="Times New Roman"/>
                <a:cs typeface="Times New Roman"/>
              </a:rPr>
              <a:t>PROBLEM</a:t>
            </a:r>
            <a:r>
              <a:rPr sz="2300" spc="-75" dirty="0">
                <a:latin typeface="Times New Roman"/>
                <a:cs typeface="Times New Roman"/>
              </a:rPr>
              <a:t> </a:t>
            </a:r>
            <a:r>
              <a:rPr sz="2300" spc="-10" dirty="0">
                <a:latin typeface="Times New Roman"/>
                <a:cs typeface="Times New Roman"/>
              </a:rPr>
              <a:t>STATEMENT</a:t>
            </a:r>
            <a:endParaRPr sz="2300" dirty="0">
              <a:latin typeface="Times New Roman"/>
              <a:cs typeface="Times New Roman"/>
            </a:endParaRPr>
          </a:p>
          <a:p>
            <a:pPr marL="314960" indent="-302260">
              <a:lnSpc>
                <a:spcPct val="100000"/>
              </a:lnSpc>
              <a:spcBef>
                <a:spcPts val="10"/>
              </a:spcBef>
              <a:buFont typeface="Wingdings"/>
              <a:buChar char=""/>
              <a:tabLst>
                <a:tab pos="314960" algn="l"/>
              </a:tabLst>
            </a:pPr>
            <a:r>
              <a:rPr sz="2300" dirty="0">
                <a:latin typeface="Times New Roman"/>
                <a:cs typeface="Times New Roman"/>
              </a:rPr>
              <a:t>PROJECT</a:t>
            </a:r>
            <a:r>
              <a:rPr sz="2300" spc="-50" dirty="0">
                <a:latin typeface="Times New Roman"/>
                <a:cs typeface="Times New Roman"/>
              </a:rPr>
              <a:t> </a:t>
            </a:r>
            <a:r>
              <a:rPr sz="2300" spc="-10" dirty="0">
                <a:latin typeface="Times New Roman"/>
                <a:cs typeface="Times New Roman"/>
              </a:rPr>
              <a:t>OVERVIEW</a:t>
            </a:r>
            <a:endParaRPr sz="2300" dirty="0">
              <a:latin typeface="Times New Roman"/>
              <a:cs typeface="Times New Roman"/>
            </a:endParaRPr>
          </a:p>
          <a:p>
            <a:pPr marL="314960" indent="-302260">
              <a:lnSpc>
                <a:spcPct val="100000"/>
              </a:lnSpc>
              <a:spcBef>
                <a:spcPts val="15"/>
              </a:spcBef>
              <a:buFont typeface="Wingdings"/>
              <a:buChar char=""/>
              <a:tabLst>
                <a:tab pos="314960" algn="l"/>
              </a:tabLst>
            </a:pPr>
            <a:r>
              <a:rPr sz="2300" dirty="0">
                <a:latin typeface="Times New Roman"/>
                <a:cs typeface="Times New Roman"/>
              </a:rPr>
              <a:t>END</a:t>
            </a:r>
            <a:r>
              <a:rPr sz="2300" spc="-30" dirty="0">
                <a:latin typeface="Times New Roman"/>
                <a:cs typeface="Times New Roman"/>
              </a:rPr>
              <a:t> </a:t>
            </a:r>
            <a:r>
              <a:rPr sz="2300" spc="-20" dirty="0">
                <a:latin typeface="Times New Roman"/>
                <a:cs typeface="Times New Roman"/>
              </a:rPr>
              <a:t>USERS</a:t>
            </a:r>
            <a:endParaRPr sz="2300" dirty="0">
              <a:latin typeface="Times New Roman"/>
              <a:cs typeface="Times New Roman"/>
            </a:endParaRPr>
          </a:p>
          <a:p>
            <a:pPr marL="314960" indent="-302260">
              <a:lnSpc>
                <a:spcPct val="100000"/>
              </a:lnSpc>
              <a:spcBef>
                <a:spcPts val="10"/>
              </a:spcBef>
              <a:buFont typeface="Wingdings"/>
              <a:buChar char=""/>
              <a:tabLst>
                <a:tab pos="314960" algn="l"/>
              </a:tabLst>
            </a:pPr>
            <a:r>
              <a:rPr sz="2300" dirty="0">
                <a:latin typeface="Times New Roman"/>
                <a:cs typeface="Times New Roman"/>
              </a:rPr>
              <a:t>SOLUTION AND</a:t>
            </a:r>
            <a:r>
              <a:rPr sz="2300" spc="-40" dirty="0">
                <a:latin typeface="Times New Roman"/>
                <a:cs typeface="Times New Roman"/>
              </a:rPr>
              <a:t> </a:t>
            </a:r>
            <a:r>
              <a:rPr sz="2300" dirty="0">
                <a:latin typeface="Times New Roman"/>
                <a:cs typeface="Times New Roman"/>
              </a:rPr>
              <a:t>ITS</a:t>
            </a:r>
            <a:r>
              <a:rPr sz="2300" spc="-55" dirty="0">
                <a:latin typeface="Times New Roman"/>
                <a:cs typeface="Times New Roman"/>
              </a:rPr>
              <a:t> </a:t>
            </a:r>
            <a:r>
              <a:rPr sz="2300" spc="-10" dirty="0">
                <a:latin typeface="Times New Roman"/>
                <a:cs typeface="Times New Roman"/>
              </a:rPr>
              <a:t>PROPORTION</a:t>
            </a:r>
            <a:endParaRPr sz="2300" dirty="0">
              <a:latin typeface="Times New Roman"/>
              <a:cs typeface="Times New Roman"/>
            </a:endParaRPr>
          </a:p>
          <a:p>
            <a:pPr marL="314960" indent="-302260">
              <a:lnSpc>
                <a:spcPct val="100000"/>
              </a:lnSpc>
              <a:spcBef>
                <a:spcPts val="10"/>
              </a:spcBef>
              <a:buFont typeface="Wingdings"/>
              <a:buChar char=""/>
              <a:tabLst>
                <a:tab pos="314960" algn="l"/>
              </a:tabLst>
            </a:pPr>
            <a:r>
              <a:rPr sz="2300" spc="-10" dirty="0">
                <a:latin typeface="Times New Roman"/>
                <a:cs typeface="Times New Roman"/>
              </a:rPr>
              <a:t>MODELLING</a:t>
            </a:r>
            <a:endParaRPr sz="2300" dirty="0">
              <a:latin typeface="Times New Roman"/>
              <a:cs typeface="Times New Roman"/>
            </a:endParaRPr>
          </a:p>
          <a:p>
            <a:pPr marL="314960" indent="-302260">
              <a:lnSpc>
                <a:spcPct val="100000"/>
              </a:lnSpc>
              <a:spcBef>
                <a:spcPts val="15"/>
              </a:spcBef>
              <a:buFont typeface="Wingdings"/>
              <a:buChar char=""/>
              <a:tabLst>
                <a:tab pos="314960" algn="l"/>
              </a:tabLst>
            </a:pPr>
            <a:r>
              <a:rPr sz="2300" spc="-10" dirty="0">
                <a:latin typeface="Times New Roman"/>
                <a:cs typeface="Times New Roman"/>
              </a:rPr>
              <a:t>RESULTS</a:t>
            </a:r>
            <a:endParaRPr sz="2300" dirty="0">
              <a:latin typeface="Times New Roman"/>
              <a:cs typeface="Times New Roman"/>
            </a:endParaRPr>
          </a:p>
        </p:txBody>
      </p:sp>
      <p:sp>
        <p:nvSpPr>
          <p:cNvPr id="21" name="object 21"/>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89776" y="1057656"/>
            <a:ext cx="3468623" cy="2828543"/>
          </a:xfrm>
          <a:prstGeom prst="rect">
            <a:avLst/>
          </a:prstGeom>
        </p:spPr>
      </p:pic>
      <p:sp>
        <p:nvSpPr>
          <p:cNvPr id="3" name="object 3"/>
          <p:cNvSpPr/>
          <p:nvPr/>
        </p:nvSpPr>
        <p:spPr>
          <a:xfrm>
            <a:off x="6224015" y="2127504"/>
            <a:ext cx="259079" cy="266700"/>
          </a:xfrm>
          <a:custGeom>
            <a:avLst/>
            <a:gdLst/>
            <a:ahLst/>
            <a:cxnLst/>
            <a:rect l="l" t="t" r="r" b="b"/>
            <a:pathLst>
              <a:path w="259079" h="266700">
                <a:moveTo>
                  <a:pt x="259080" y="266700"/>
                </a:moveTo>
                <a:lnTo>
                  <a:pt x="0" y="266700"/>
                </a:lnTo>
                <a:lnTo>
                  <a:pt x="0" y="0"/>
                </a:lnTo>
                <a:lnTo>
                  <a:pt x="259080" y="0"/>
                </a:lnTo>
                <a:lnTo>
                  <a:pt x="259080" y="266700"/>
                </a:lnTo>
                <a:close/>
              </a:path>
            </a:pathLst>
          </a:custGeom>
          <a:solidFill>
            <a:srgbClr val="2D83C3"/>
          </a:solidFill>
        </p:spPr>
        <p:txBody>
          <a:bodyPr wrap="square" lIns="0" tIns="0" rIns="0" bIns="0" rtlCol="0"/>
          <a:lstStyle/>
          <a:p>
            <a:endParaRPr/>
          </a:p>
        </p:txBody>
      </p:sp>
      <p:sp>
        <p:nvSpPr>
          <p:cNvPr id="4" name="object 4"/>
          <p:cNvSpPr txBox="1">
            <a:spLocks noGrp="1"/>
          </p:cNvSpPr>
          <p:nvPr>
            <p:ph type="title"/>
          </p:nvPr>
        </p:nvSpPr>
        <p:spPr>
          <a:xfrm>
            <a:off x="686753" y="1519016"/>
            <a:ext cx="4940300" cy="528320"/>
          </a:xfrm>
          <a:prstGeom prst="rect">
            <a:avLst/>
          </a:prstGeom>
        </p:spPr>
        <p:txBody>
          <a:bodyPr vert="horz" wrap="square" lIns="0" tIns="12700" rIns="0" bIns="0" rtlCol="0">
            <a:spAutoFit/>
          </a:bodyPr>
          <a:lstStyle/>
          <a:p>
            <a:pPr marL="12700">
              <a:lnSpc>
                <a:spcPct val="100000"/>
              </a:lnSpc>
              <a:spcBef>
                <a:spcPts val="100"/>
              </a:spcBef>
              <a:tabLst>
                <a:tab pos="2355215" algn="l"/>
              </a:tabLst>
            </a:pPr>
            <a:r>
              <a:rPr spc="-10" dirty="0"/>
              <a:t>PROBLEM</a:t>
            </a:r>
            <a:r>
              <a:rPr dirty="0"/>
              <a:t>	</a:t>
            </a:r>
            <a:r>
              <a:rPr spc="-55" dirty="0"/>
              <a:t>STATEMENT</a:t>
            </a:r>
          </a:p>
        </p:txBody>
      </p:sp>
      <p:grpSp>
        <p:nvGrpSpPr>
          <p:cNvPr id="5" name="object 5"/>
          <p:cNvGrpSpPr/>
          <p:nvPr/>
        </p:nvGrpSpPr>
        <p:grpSpPr>
          <a:xfrm>
            <a:off x="6143244" y="3886200"/>
            <a:ext cx="3915410" cy="2830195"/>
            <a:chOff x="6143244" y="3886200"/>
            <a:chExt cx="3915410" cy="2830195"/>
          </a:xfrm>
        </p:grpSpPr>
        <p:sp>
          <p:nvSpPr>
            <p:cNvPr id="6" name="object 6"/>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7" name="object 7"/>
            <p:cNvPicPr/>
            <p:nvPr/>
          </p:nvPicPr>
          <p:blipFill>
            <a:blip r:embed="rId3" cstate="print"/>
            <a:stretch>
              <a:fillRect/>
            </a:stretch>
          </p:blipFill>
          <p:spPr>
            <a:xfrm>
              <a:off x="7641335" y="3886200"/>
              <a:ext cx="2414015" cy="2517648"/>
            </a:xfrm>
            <a:prstGeom prst="rect">
              <a:avLst/>
            </a:prstGeom>
          </p:spPr>
        </p:pic>
        <p:pic>
          <p:nvPicPr>
            <p:cNvPr id="8" name="object 8"/>
            <p:cNvPicPr/>
            <p:nvPr/>
          </p:nvPicPr>
          <p:blipFill>
            <a:blip r:embed="rId4" cstate="print"/>
            <a:stretch>
              <a:fillRect/>
            </a:stretch>
          </p:blipFill>
          <p:spPr>
            <a:xfrm>
              <a:off x="7376160" y="6403848"/>
              <a:ext cx="2679191" cy="310895"/>
            </a:xfrm>
            <a:prstGeom prst="rect">
              <a:avLst/>
            </a:prstGeom>
          </p:spPr>
        </p:pic>
        <p:sp>
          <p:nvSpPr>
            <p:cNvPr id="9" name="object 9"/>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10" name="object 10"/>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pic>
          <p:nvPicPr>
            <p:cNvPr id="11" name="object 11"/>
            <p:cNvPicPr/>
            <p:nvPr/>
          </p:nvPicPr>
          <p:blipFill>
            <a:blip r:embed="rId5" cstate="print"/>
            <a:stretch>
              <a:fillRect/>
            </a:stretch>
          </p:blipFill>
          <p:spPr>
            <a:xfrm>
              <a:off x="7037831" y="3886200"/>
              <a:ext cx="1222248" cy="176783"/>
            </a:xfrm>
            <a:prstGeom prst="rect">
              <a:avLst/>
            </a:prstGeom>
          </p:spPr>
        </p:pic>
        <p:pic>
          <p:nvPicPr>
            <p:cNvPr id="12" name="object 12"/>
            <p:cNvPicPr/>
            <p:nvPr/>
          </p:nvPicPr>
          <p:blipFill>
            <a:blip r:embed="rId6" cstate="print"/>
            <a:stretch>
              <a:fillRect/>
            </a:stretch>
          </p:blipFill>
          <p:spPr>
            <a:xfrm>
              <a:off x="6644639" y="4075175"/>
              <a:ext cx="2185416" cy="2057399"/>
            </a:xfrm>
            <a:prstGeom prst="rect">
              <a:avLst/>
            </a:prstGeom>
          </p:spPr>
        </p:pic>
      </p:grpSp>
      <p:sp>
        <p:nvSpPr>
          <p:cNvPr id="13" name="object 13"/>
          <p:cNvSpPr txBox="1"/>
          <p:nvPr/>
        </p:nvSpPr>
        <p:spPr>
          <a:xfrm>
            <a:off x="566370" y="2770056"/>
            <a:ext cx="5699125" cy="3060453"/>
          </a:xfrm>
          <a:prstGeom prst="rect">
            <a:avLst/>
          </a:prstGeom>
        </p:spPr>
        <p:txBody>
          <a:bodyPr vert="horz" wrap="square" lIns="0" tIns="13335" rIns="0" bIns="0" rtlCol="0">
            <a:spAutoFit/>
          </a:bodyPr>
          <a:lstStyle/>
          <a:p>
            <a:r>
              <a:rPr lang="en-US" dirty="0" smtClean="0">
                <a:latin typeface="Calibri" pitchFamily="34" charset="0"/>
                <a:cs typeface="Calibri" pitchFamily="34" charset="0"/>
              </a:rPr>
              <a:t>The problem statement for a fake news prediction project involves developing a machine learning model that can classify news articles as either real or fake. The goal is to create a system that can automatically flag potentially false information, helping to combat the spread of misinformation. The project would typically involve collecting a dataset of news articles labeled as real or fake, then training a model, such as a natural language processing (NLP) model, to classify new articles. The model's performance would be evaluated based on metrics like accuracy, precision, recall, and F1 score.</a:t>
            </a:r>
            <a:endParaRPr lang="en-US" dirty="0">
              <a:latin typeface="Calibri" pitchFamily="34" charset="0"/>
              <a:cs typeface="Calibri" pitchFamily="34" charset="0"/>
            </a:endParaRPr>
          </a:p>
        </p:txBody>
      </p:sp>
      <p:grpSp>
        <p:nvGrpSpPr>
          <p:cNvPr id="14" name="object 14"/>
          <p:cNvGrpSpPr/>
          <p:nvPr/>
        </p:nvGrpSpPr>
        <p:grpSpPr>
          <a:xfrm>
            <a:off x="3047" y="4367784"/>
            <a:ext cx="368935" cy="2348865"/>
            <a:chOff x="3047" y="4367784"/>
            <a:chExt cx="368935" cy="2348865"/>
          </a:xfrm>
        </p:grpSpPr>
        <p:pic>
          <p:nvPicPr>
            <p:cNvPr id="15" name="object 15"/>
            <p:cNvPicPr/>
            <p:nvPr/>
          </p:nvPicPr>
          <p:blipFill>
            <a:blip r:embed="rId7" cstate="print"/>
            <a:stretch>
              <a:fillRect/>
            </a:stretch>
          </p:blipFill>
          <p:spPr>
            <a:xfrm>
              <a:off x="3047" y="4367784"/>
              <a:ext cx="365760" cy="2346959"/>
            </a:xfrm>
            <a:prstGeom prst="rect">
              <a:avLst/>
            </a:prstGeom>
          </p:spPr>
        </p:pic>
        <p:sp>
          <p:nvSpPr>
            <p:cNvPr id="16" name="object 16"/>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pic>
        <p:nvPicPr>
          <p:cNvPr id="17" name="object 17"/>
          <p:cNvPicPr/>
          <p:nvPr/>
        </p:nvPicPr>
        <p:blipFill>
          <a:blip r:embed="rId8" cstate="print"/>
          <a:stretch>
            <a:fillRect/>
          </a:stretch>
        </p:blipFill>
        <p:spPr>
          <a:xfrm>
            <a:off x="1376442" y="6394704"/>
            <a:ext cx="62856" cy="146304"/>
          </a:xfrm>
          <a:prstGeom prst="rect">
            <a:avLst/>
          </a:prstGeom>
        </p:spPr>
      </p:pic>
      <p:sp>
        <p:nvSpPr>
          <p:cNvPr id="18" name="object 18"/>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4</a:t>
            </a:fld>
            <a:endParaRPr spc="-50" dirty="0"/>
          </a:p>
        </p:txBody>
      </p:sp>
      <p:sp>
        <p:nvSpPr>
          <p:cNvPr id="19" name="object 19"/>
          <p:cNvSpPr txBox="1">
            <a:spLocks noGrp="1"/>
          </p:cNvSpPr>
          <p:nvPr>
            <p:ph type="ftr" sz="quarter" idx="5"/>
          </p:nvPr>
        </p:nvSpPr>
        <p:spPr>
          <a:xfrm>
            <a:off x="375939" y="6402162"/>
            <a:ext cx="1627601" cy="278281"/>
          </a:xfrm>
          <a:prstGeom prst="rect">
            <a:avLst/>
          </a:prstGeom>
        </p:spPr>
        <p:txBody>
          <a:bodyPr vert="horz" wrap="square" lIns="0" tIns="1270" rIns="0" bIns="0" rtlCol="0">
            <a:spAutoFit/>
          </a:bodyPr>
          <a:lstStyle/>
          <a:p>
            <a:pPr marL="12700">
              <a:lnSpc>
                <a:spcPct val="100000"/>
              </a:lnSpc>
              <a:spcBef>
                <a:spcPts val="10"/>
              </a:spcBef>
            </a:pPr>
            <a:r>
              <a:rPr lang="en-US" dirty="0" smtClean="0"/>
              <a:t>REVANTH ROSHAN R</a:t>
            </a:r>
            <a:r>
              <a:rPr spc="245" dirty="0" smtClean="0"/>
              <a:t>  </a:t>
            </a:r>
            <a:r>
              <a:rPr dirty="0"/>
              <a:t>F</a:t>
            </a:r>
            <a:r>
              <a:rPr spc="-75" dirty="0"/>
              <a:t> </a:t>
            </a:r>
            <a:r>
              <a:rPr dirty="0"/>
              <a:t>i</a:t>
            </a:r>
            <a:r>
              <a:rPr spc="-75" dirty="0"/>
              <a:t> </a:t>
            </a:r>
            <a:r>
              <a:rPr dirty="0"/>
              <a:t>n</a:t>
            </a:r>
            <a:r>
              <a:rPr spc="-90" dirty="0"/>
              <a:t> </a:t>
            </a:r>
            <a:r>
              <a:rPr dirty="0"/>
              <a:t>a</a:t>
            </a:r>
            <a:r>
              <a:rPr spc="-70" dirty="0"/>
              <a:t> </a:t>
            </a:r>
            <a:r>
              <a:rPr dirty="0"/>
              <a:t>l</a:t>
            </a:r>
            <a:r>
              <a:rPr spc="295" dirty="0"/>
              <a:t> </a:t>
            </a:r>
            <a:r>
              <a:rPr dirty="0"/>
              <a:t>R</a:t>
            </a:r>
            <a:r>
              <a:rPr spc="-75" dirty="0"/>
              <a:t> </a:t>
            </a:r>
            <a:r>
              <a:rPr dirty="0"/>
              <a:t>e</a:t>
            </a:r>
            <a:r>
              <a:rPr spc="-75" dirty="0"/>
              <a:t> </a:t>
            </a:r>
            <a:r>
              <a:rPr dirty="0"/>
              <a:t>v</a:t>
            </a:r>
            <a:r>
              <a:rPr spc="-95" dirty="0"/>
              <a:t> </a:t>
            </a:r>
            <a:r>
              <a:rPr dirty="0"/>
              <a:t>i</a:t>
            </a:r>
            <a:r>
              <a:rPr spc="-85" dirty="0"/>
              <a:t> </a:t>
            </a:r>
            <a:r>
              <a:rPr dirty="0"/>
              <a:t>e</a:t>
            </a:r>
            <a:r>
              <a:rPr spc="-75" dirty="0"/>
              <a:t> </a:t>
            </a:r>
            <a:r>
              <a:rPr spc="-50" dirty="0"/>
              <a:t>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524500" y="2456688"/>
            <a:ext cx="259079" cy="268605"/>
          </a:xfrm>
          <a:custGeom>
            <a:avLst/>
            <a:gdLst/>
            <a:ahLst/>
            <a:cxnLst/>
            <a:rect l="l" t="t" r="r" b="b"/>
            <a:pathLst>
              <a:path w="259079" h="268605">
                <a:moveTo>
                  <a:pt x="259080" y="268223"/>
                </a:moveTo>
                <a:lnTo>
                  <a:pt x="0" y="268223"/>
                </a:lnTo>
                <a:lnTo>
                  <a:pt x="0" y="0"/>
                </a:lnTo>
                <a:lnTo>
                  <a:pt x="259080" y="0"/>
                </a:lnTo>
                <a:lnTo>
                  <a:pt x="259080" y="268223"/>
                </a:lnTo>
                <a:close/>
              </a:path>
            </a:pathLst>
          </a:custGeom>
          <a:solidFill>
            <a:srgbClr val="2D83C3"/>
          </a:solidFill>
        </p:spPr>
        <p:txBody>
          <a:bodyPr wrap="square" lIns="0" tIns="0" rIns="0" bIns="0" rtlCol="0"/>
          <a:lstStyle/>
          <a:p>
            <a:endParaRPr/>
          </a:p>
        </p:txBody>
      </p:sp>
      <p:sp>
        <p:nvSpPr>
          <p:cNvPr id="3" name="object 3"/>
          <p:cNvSpPr txBox="1">
            <a:spLocks noGrp="1"/>
          </p:cNvSpPr>
          <p:nvPr>
            <p:ph type="title"/>
          </p:nvPr>
        </p:nvSpPr>
        <p:spPr>
          <a:xfrm>
            <a:off x="608990" y="1729180"/>
            <a:ext cx="4560570" cy="528320"/>
          </a:xfrm>
          <a:prstGeom prst="rect">
            <a:avLst/>
          </a:prstGeom>
        </p:spPr>
        <p:txBody>
          <a:bodyPr vert="horz" wrap="square" lIns="0" tIns="12700" rIns="0" bIns="0" rtlCol="0">
            <a:spAutoFit/>
          </a:bodyPr>
          <a:lstStyle/>
          <a:p>
            <a:pPr marL="12700">
              <a:lnSpc>
                <a:spcPct val="100000"/>
              </a:lnSpc>
              <a:spcBef>
                <a:spcPts val="100"/>
              </a:spcBef>
              <a:tabLst>
                <a:tab pos="2183130" algn="l"/>
              </a:tabLst>
            </a:pPr>
            <a:r>
              <a:rPr spc="-10" dirty="0"/>
              <a:t>PROJECT</a:t>
            </a:r>
            <a:r>
              <a:rPr dirty="0"/>
              <a:t>	</a:t>
            </a:r>
            <a:r>
              <a:rPr spc="-10" dirty="0"/>
              <a:t>OVERVIEW</a:t>
            </a:r>
          </a:p>
        </p:txBody>
      </p:sp>
      <p:grpSp>
        <p:nvGrpSpPr>
          <p:cNvPr id="4" name="object 4"/>
          <p:cNvGrpSpPr/>
          <p:nvPr/>
        </p:nvGrpSpPr>
        <p:grpSpPr>
          <a:xfrm>
            <a:off x="6143244" y="3886200"/>
            <a:ext cx="3915410" cy="2830195"/>
            <a:chOff x="6143244" y="3886200"/>
            <a:chExt cx="3915410" cy="2830195"/>
          </a:xfrm>
        </p:grpSpPr>
        <p:sp>
          <p:nvSpPr>
            <p:cNvPr id="5" name="object 5"/>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6" name="object 6"/>
            <p:cNvPicPr/>
            <p:nvPr/>
          </p:nvPicPr>
          <p:blipFill>
            <a:blip r:embed="rId2" cstate="print"/>
            <a:stretch>
              <a:fillRect/>
            </a:stretch>
          </p:blipFill>
          <p:spPr>
            <a:xfrm>
              <a:off x="7641335" y="3886200"/>
              <a:ext cx="2414015" cy="2517648"/>
            </a:xfrm>
            <a:prstGeom prst="rect">
              <a:avLst/>
            </a:prstGeom>
          </p:spPr>
        </p:pic>
        <p:pic>
          <p:nvPicPr>
            <p:cNvPr id="7" name="object 7"/>
            <p:cNvPicPr/>
            <p:nvPr/>
          </p:nvPicPr>
          <p:blipFill>
            <a:blip r:embed="rId3" cstate="print"/>
            <a:stretch>
              <a:fillRect/>
            </a:stretch>
          </p:blipFill>
          <p:spPr>
            <a:xfrm>
              <a:off x="7376160" y="6403848"/>
              <a:ext cx="2679191" cy="310895"/>
            </a:xfrm>
            <a:prstGeom prst="rect">
              <a:avLst/>
            </a:prstGeom>
          </p:spPr>
        </p:pic>
        <p:sp>
          <p:nvSpPr>
            <p:cNvPr id="8" name="object 8"/>
            <p:cNvSpPr/>
            <p:nvPr/>
          </p:nvSpPr>
          <p:spPr>
            <a:xfrm>
              <a:off x="8292083" y="5980176"/>
              <a:ext cx="245745" cy="306705"/>
            </a:xfrm>
            <a:custGeom>
              <a:avLst/>
              <a:gdLst/>
              <a:ahLst/>
              <a:cxnLst/>
              <a:rect l="l" t="t" r="r" b="b"/>
              <a:pathLst>
                <a:path w="245745" h="306704">
                  <a:moveTo>
                    <a:pt x="245364" y="306323"/>
                  </a:moveTo>
                  <a:lnTo>
                    <a:pt x="0" y="306323"/>
                  </a:lnTo>
                  <a:lnTo>
                    <a:pt x="0" y="0"/>
                  </a:lnTo>
                  <a:lnTo>
                    <a:pt x="245364" y="0"/>
                  </a:lnTo>
                  <a:lnTo>
                    <a:pt x="245364" y="306323"/>
                  </a:lnTo>
                  <a:close/>
                </a:path>
              </a:pathLst>
            </a:custGeom>
            <a:solidFill>
              <a:srgbClr val="42AF50"/>
            </a:solidFill>
          </p:spPr>
          <p:txBody>
            <a:bodyPr wrap="square" lIns="0" tIns="0" rIns="0" bIns="0" rtlCol="0"/>
            <a:lstStyle/>
            <a:p>
              <a:endParaRPr/>
            </a:p>
          </p:txBody>
        </p:sp>
        <p:sp>
          <p:nvSpPr>
            <p:cNvPr id="9" name="object 9"/>
            <p:cNvSpPr/>
            <p:nvPr/>
          </p:nvSpPr>
          <p:spPr>
            <a:xfrm>
              <a:off x="8292083" y="6338316"/>
              <a:ext cx="97790" cy="121920"/>
            </a:xfrm>
            <a:custGeom>
              <a:avLst/>
              <a:gdLst/>
              <a:ahLst/>
              <a:cxnLst/>
              <a:rect l="l" t="t" r="r" b="b"/>
              <a:pathLst>
                <a:path w="97790" h="121920">
                  <a:moveTo>
                    <a:pt x="97535" y="121919"/>
                  </a:moveTo>
                  <a:lnTo>
                    <a:pt x="0" y="121919"/>
                  </a:lnTo>
                  <a:lnTo>
                    <a:pt x="0" y="0"/>
                  </a:lnTo>
                  <a:lnTo>
                    <a:pt x="97535" y="0"/>
                  </a:lnTo>
                  <a:lnTo>
                    <a:pt x="97535" y="121919"/>
                  </a:lnTo>
                  <a:close/>
                </a:path>
              </a:pathLst>
            </a:custGeom>
            <a:solidFill>
              <a:srgbClr val="2D936B"/>
            </a:solidFill>
          </p:spPr>
          <p:txBody>
            <a:bodyPr wrap="square" lIns="0" tIns="0" rIns="0" bIns="0" rtlCol="0"/>
            <a:lstStyle/>
            <a:p>
              <a:endParaRPr/>
            </a:p>
          </p:txBody>
        </p:sp>
        <p:pic>
          <p:nvPicPr>
            <p:cNvPr id="10" name="object 10"/>
            <p:cNvPicPr/>
            <p:nvPr/>
          </p:nvPicPr>
          <p:blipFill>
            <a:blip r:embed="rId4" cstate="print"/>
            <a:stretch>
              <a:fillRect/>
            </a:stretch>
          </p:blipFill>
          <p:spPr>
            <a:xfrm>
              <a:off x="8223503" y="4337303"/>
              <a:ext cx="1368551" cy="2203703"/>
            </a:xfrm>
            <a:prstGeom prst="rect">
              <a:avLst/>
            </a:prstGeom>
          </p:spPr>
        </p:pic>
      </p:grpSp>
      <p:sp>
        <p:nvSpPr>
          <p:cNvPr id="11" name="object 11"/>
          <p:cNvSpPr txBox="1"/>
          <p:nvPr/>
        </p:nvSpPr>
        <p:spPr>
          <a:xfrm>
            <a:off x="628844" y="3021532"/>
            <a:ext cx="7302500" cy="3060453"/>
          </a:xfrm>
          <a:prstGeom prst="rect">
            <a:avLst/>
          </a:prstGeom>
        </p:spPr>
        <p:txBody>
          <a:bodyPr vert="horz" wrap="square" lIns="0" tIns="13335" rIns="0" bIns="0" rtlCol="0">
            <a:spAutoFit/>
          </a:bodyPr>
          <a:lstStyle/>
          <a:p>
            <a:r>
              <a:rPr lang="en-US" b="1" dirty="0" smtClean="0">
                <a:latin typeface="Calibri" pitchFamily="34" charset="0"/>
                <a:cs typeface="Calibri" pitchFamily="34" charset="0"/>
              </a:rPr>
              <a:t>Problem Statement</a:t>
            </a:r>
            <a:r>
              <a:rPr lang="en-US" dirty="0" smtClean="0">
                <a:latin typeface="Calibri" pitchFamily="34" charset="0"/>
                <a:cs typeface="Calibri" pitchFamily="34" charset="0"/>
              </a:rPr>
              <a:t>: Develop a machine learning model to classify news articles as real or fake to combat the spread of misinformation.</a:t>
            </a:r>
          </a:p>
          <a:p>
            <a:r>
              <a:rPr lang="en-US" b="1" dirty="0" smtClean="0">
                <a:latin typeface="Calibri" pitchFamily="34" charset="0"/>
                <a:cs typeface="Calibri" pitchFamily="34" charset="0"/>
              </a:rPr>
              <a:t>Dataset</a:t>
            </a:r>
            <a:r>
              <a:rPr lang="en-US" dirty="0" smtClean="0">
                <a:latin typeface="Calibri" pitchFamily="34" charset="0"/>
                <a:cs typeface="Calibri" pitchFamily="34" charset="0"/>
              </a:rPr>
              <a:t>: Collect a dataset of news articles labeled as real or fake. This dataset will be used to train and evaluate the model.</a:t>
            </a:r>
          </a:p>
          <a:p>
            <a:r>
              <a:rPr lang="en-US" b="1" dirty="0" smtClean="0">
                <a:latin typeface="Calibri" pitchFamily="34" charset="0"/>
                <a:cs typeface="Calibri" pitchFamily="34" charset="0"/>
              </a:rPr>
              <a:t>Data Preprocessing</a:t>
            </a:r>
            <a:r>
              <a:rPr lang="en-US" dirty="0" smtClean="0">
                <a:latin typeface="Calibri" pitchFamily="34" charset="0"/>
                <a:cs typeface="Calibri" pitchFamily="34" charset="0"/>
              </a:rPr>
              <a:t>: Clean and preprocess the text data, including tokenization, removing stop words, and possibly using techniques like lemmatization or stemming.</a:t>
            </a:r>
          </a:p>
          <a:p>
            <a:r>
              <a:rPr lang="en-US" b="1" dirty="0" smtClean="0">
                <a:latin typeface="Calibri" pitchFamily="34" charset="0"/>
                <a:cs typeface="Calibri" pitchFamily="34" charset="0"/>
              </a:rPr>
              <a:t>Feature Engineering</a:t>
            </a:r>
            <a:r>
              <a:rPr lang="en-US" dirty="0" smtClean="0">
                <a:latin typeface="Calibri" pitchFamily="34" charset="0"/>
                <a:cs typeface="Calibri" pitchFamily="34" charset="0"/>
              </a:rPr>
              <a:t>: Extract features from the text data that can help the model distinguish between real and fake news. This may include word frequency, n-grams, or other text-based features.</a:t>
            </a:r>
          </a:p>
          <a:p>
            <a:endParaRPr lang="en-US" dirty="0"/>
          </a:p>
        </p:txBody>
      </p:sp>
      <p:grpSp>
        <p:nvGrpSpPr>
          <p:cNvPr id="12" name="object 12"/>
          <p:cNvGrpSpPr/>
          <p:nvPr/>
        </p:nvGrpSpPr>
        <p:grpSpPr>
          <a:xfrm>
            <a:off x="3047" y="4367784"/>
            <a:ext cx="368935" cy="2348865"/>
            <a:chOff x="3047" y="4367784"/>
            <a:chExt cx="368935" cy="2348865"/>
          </a:xfrm>
        </p:grpSpPr>
        <p:pic>
          <p:nvPicPr>
            <p:cNvPr id="13" name="object 13"/>
            <p:cNvPicPr/>
            <p:nvPr/>
          </p:nvPicPr>
          <p:blipFill>
            <a:blip r:embed="rId5" cstate="print"/>
            <a:stretch>
              <a:fillRect/>
            </a:stretch>
          </p:blipFill>
          <p:spPr>
            <a:xfrm>
              <a:off x="3047" y="4367784"/>
              <a:ext cx="365760" cy="2346959"/>
            </a:xfrm>
            <a:prstGeom prst="rect">
              <a:avLst/>
            </a:prstGeom>
          </p:spPr>
        </p:pic>
        <p:sp>
          <p:nvSpPr>
            <p:cNvPr id="14" name="object 14"/>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pic>
        <p:nvPicPr>
          <p:cNvPr id="15" name="object 15"/>
          <p:cNvPicPr/>
          <p:nvPr/>
        </p:nvPicPr>
        <p:blipFill>
          <a:blip r:embed="rId6" cstate="print"/>
          <a:stretch>
            <a:fillRect/>
          </a:stretch>
        </p:blipFill>
        <p:spPr>
          <a:xfrm>
            <a:off x="1376442" y="6394704"/>
            <a:ext cx="62856" cy="146304"/>
          </a:xfrm>
          <a:prstGeom prst="rect">
            <a:avLst/>
          </a:prstGeom>
        </p:spPr>
      </p:pic>
      <p:sp>
        <p:nvSpPr>
          <p:cNvPr id="16" name="object 16"/>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5</a:t>
            </a:fld>
            <a:endParaRPr spc="-50" dirty="0"/>
          </a:p>
        </p:txBody>
      </p:sp>
      <p:sp>
        <p:nvSpPr>
          <p:cNvPr id="17" name="object 17"/>
          <p:cNvSpPr txBox="1">
            <a:spLocks noGrp="1"/>
          </p:cNvSpPr>
          <p:nvPr>
            <p:ph type="ftr" sz="quarter" idx="5"/>
          </p:nvPr>
        </p:nvSpPr>
        <p:spPr>
          <a:xfrm>
            <a:off x="375939" y="6402162"/>
            <a:ext cx="1627601" cy="278281"/>
          </a:xfrm>
          <a:prstGeom prst="rect">
            <a:avLst/>
          </a:prstGeom>
        </p:spPr>
        <p:txBody>
          <a:bodyPr vert="horz" wrap="square" lIns="0" tIns="1270" rIns="0" bIns="0" rtlCol="0">
            <a:spAutoFit/>
          </a:bodyPr>
          <a:lstStyle/>
          <a:p>
            <a:pPr marL="12700">
              <a:lnSpc>
                <a:spcPct val="100000"/>
              </a:lnSpc>
              <a:spcBef>
                <a:spcPts val="10"/>
              </a:spcBef>
            </a:pPr>
            <a:r>
              <a:rPr lang="en-US" dirty="0" smtClean="0"/>
              <a:t>REVANTH ROOSHAN R</a:t>
            </a:r>
            <a:r>
              <a:rPr spc="245" dirty="0" smtClean="0"/>
              <a:t>  </a:t>
            </a:r>
            <a:r>
              <a:rPr dirty="0"/>
              <a:t>F</a:t>
            </a:r>
            <a:r>
              <a:rPr spc="-75" dirty="0"/>
              <a:t> </a:t>
            </a:r>
            <a:r>
              <a:rPr dirty="0"/>
              <a:t>i</a:t>
            </a:r>
            <a:r>
              <a:rPr spc="-75" dirty="0"/>
              <a:t> </a:t>
            </a:r>
            <a:r>
              <a:rPr dirty="0"/>
              <a:t>n</a:t>
            </a:r>
            <a:r>
              <a:rPr spc="-90" dirty="0"/>
              <a:t> </a:t>
            </a:r>
            <a:r>
              <a:rPr dirty="0"/>
              <a:t>a</a:t>
            </a:r>
            <a:r>
              <a:rPr spc="-70" dirty="0"/>
              <a:t> </a:t>
            </a:r>
            <a:r>
              <a:rPr dirty="0"/>
              <a:t>l</a:t>
            </a:r>
            <a:r>
              <a:rPr spc="295" dirty="0"/>
              <a:t> </a:t>
            </a:r>
            <a:r>
              <a:rPr dirty="0"/>
              <a:t>R</a:t>
            </a:r>
            <a:r>
              <a:rPr spc="-75" dirty="0"/>
              <a:t> </a:t>
            </a:r>
            <a:r>
              <a:rPr dirty="0"/>
              <a:t>e</a:t>
            </a:r>
            <a:r>
              <a:rPr spc="-75" dirty="0"/>
              <a:t> </a:t>
            </a:r>
            <a:r>
              <a:rPr dirty="0"/>
              <a:t>v</a:t>
            </a:r>
            <a:r>
              <a:rPr spc="-95" dirty="0"/>
              <a:t> </a:t>
            </a:r>
            <a:r>
              <a:rPr dirty="0"/>
              <a:t>i</a:t>
            </a:r>
            <a:r>
              <a:rPr spc="-85" dirty="0"/>
              <a:t> </a:t>
            </a:r>
            <a:r>
              <a:rPr dirty="0"/>
              <a:t>e</a:t>
            </a:r>
            <a:r>
              <a:rPr spc="-75" dirty="0"/>
              <a:t> </a:t>
            </a:r>
            <a:r>
              <a:rPr spc="-50" dirty="0"/>
              <a:t>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29855" y="1812036"/>
            <a:ext cx="259079" cy="268605"/>
          </a:xfrm>
          <a:custGeom>
            <a:avLst/>
            <a:gdLst/>
            <a:ahLst/>
            <a:cxnLst/>
            <a:rect l="l" t="t" r="r" b="b"/>
            <a:pathLst>
              <a:path w="259079" h="268605">
                <a:moveTo>
                  <a:pt x="259080" y="268223"/>
                </a:moveTo>
                <a:lnTo>
                  <a:pt x="0" y="268223"/>
                </a:lnTo>
                <a:lnTo>
                  <a:pt x="0" y="0"/>
                </a:lnTo>
                <a:lnTo>
                  <a:pt x="259080" y="0"/>
                </a:lnTo>
                <a:lnTo>
                  <a:pt x="259080" y="268223"/>
                </a:lnTo>
                <a:close/>
              </a:path>
            </a:pathLst>
          </a:custGeom>
          <a:solidFill>
            <a:srgbClr val="2D83C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323499" rIns="0" bIns="0" rtlCol="0">
            <a:spAutoFit/>
          </a:bodyPr>
          <a:lstStyle/>
          <a:p>
            <a:pPr marL="170815">
              <a:lnSpc>
                <a:spcPct val="100000"/>
              </a:lnSpc>
              <a:spcBef>
                <a:spcPts val="100"/>
              </a:spcBef>
            </a:pPr>
            <a:r>
              <a:rPr dirty="0"/>
              <a:t>WHO</a:t>
            </a:r>
            <a:r>
              <a:rPr spc="-225" dirty="0"/>
              <a:t> </a:t>
            </a:r>
            <a:r>
              <a:rPr dirty="0"/>
              <a:t>ARE</a:t>
            </a:r>
            <a:r>
              <a:rPr spc="-125" dirty="0"/>
              <a:t> </a:t>
            </a:r>
            <a:r>
              <a:rPr dirty="0"/>
              <a:t>THE</a:t>
            </a:r>
            <a:r>
              <a:rPr spc="-75" dirty="0"/>
              <a:t> </a:t>
            </a:r>
            <a:r>
              <a:rPr dirty="0"/>
              <a:t>END</a:t>
            </a:r>
            <a:r>
              <a:rPr spc="-95" dirty="0"/>
              <a:t> </a:t>
            </a:r>
            <a:r>
              <a:rPr spc="-10" dirty="0"/>
              <a:t>USERS?</a:t>
            </a:r>
          </a:p>
        </p:txBody>
      </p:sp>
      <p:grpSp>
        <p:nvGrpSpPr>
          <p:cNvPr id="4" name="object 4"/>
          <p:cNvGrpSpPr/>
          <p:nvPr/>
        </p:nvGrpSpPr>
        <p:grpSpPr>
          <a:xfrm>
            <a:off x="0" y="3886200"/>
            <a:ext cx="10058400" cy="2830195"/>
            <a:chOff x="0" y="3886200"/>
            <a:chExt cx="10058400" cy="2830195"/>
          </a:xfrm>
        </p:grpSpPr>
        <p:sp>
          <p:nvSpPr>
            <p:cNvPr id="5" name="object 5"/>
            <p:cNvSpPr/>
            <p:nvPr/>
          </p:nvSpPr>
          <p:spPr>
            <a:xfrm>
              <a:off x="0" y="3886200"/>
              <a:ext cx="10058400" cy="2830195"/>
            </a:xfrm>
            <a:custGeom>
              <a:avLst/>
              <a:gdLst/>
              <a:ahLst/>
              <a:cxnLst/>
              <a:rect l="l" t="t" r="r" b="b"/>
              <a:pathLst>
                <a:path w="10058400" h="2830195">
                  <a:moveTo>
                    <a:pt x="10058400" y="2830067"/>
                  </a:moveTo>
                  <a:lnTo>
                    <a:pt x="0" y="2830067"/>
                  </a:lnTo>
                  <a:lnTo>
                    <a:pt x="0" y="0"/>
                  </a:lnTo>
                  <a:lnTo>
                    <a:pt x="10058400" y="0"/>
                  </a:lnTo>
                  <a:lnTo>
                    <a:pt x="10058400" y="2830067"/>
                  </a:lnTo>
                  <a:close/>
                </a:path>
              </a:pathLst>
            </a:custGeom>
            <a:solidFill>
              <a:srgbClr val="FFFFFF"/>
            </a:solidFill>
          </p:spPr>
          <p:txBody>
            <a:bodyPr wrap="square" lIns="0" tIns="0" rIns="0" bIns="0" rtlCol="0"/>
            <a:lstStyle/>
            <a:p>
              <a:endParaRPr/>
            </a:p>
          </p:txBody>
        </p:sp>
        <p:sp>
          <p:nvSpPr>
            <p:cNvPr id="6" name="object 6"/>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7" name="object 7"/>
            <p:cNvPicPr/>
            <p:nvPr/>
          </p:nvPicPr>
          <p:blipFill>
            <a:blip r:embed="rId2" cstate="print"/>
            <a:stretch>
              <a:fillRect/>
            </a:stretch>
          </p:blipFill>
          <p:spPr>
            <a:xfrm>
              <a:off x="7641335" y="3886200"/>
              <a:ext cx="2414015" cy="2517648"/>
            </a:xfrm>
            <a:prstGeom prst="rect">
              <a:avLst/>
            </a:prstGeom>
          </p:spPr>
        </p:pic>
        <p:pic>
          <p:nvPicPr>
            <p:cNvPr id="8" name="object 8"/>
            <p:cNvPicPr/>
            <p:nvPr/>
          </p:nvPicPr>
          <p:blipFill>
            <a:blip r:embed="rId3" cstate="print"/>
            <a:stretch>
              <a:fillRect/>
            </a:stretch>
          </p:blipFill>
          <p:spPr>
            <a:xfrm>
              <a:off x="7376159" y="6403848"/>
              <a:ext cx="2679191" cy="310895"/>
            </a:xfrm>
            <a:prstGeom prst="rect">
              <a:avLst/>
            </a:prstGeom>
          </p:spPr>
        </p:pic>
        <p:pic>
          <p:nvPicPr>
            <p:cNvPr id="9" name="object 9"/>
            <p:cNvPicPr/>
            <p:nvPr/>
          </p:nvPicPr>
          <p:blipFill>
            <a:blip r:embed="rId4" cstate="print"/>
            <a:stretch>
              <a:fillRect/>
            </a:stretch>
          </p:blipFill>
          <p:spPr>
            <a:xfrm>
              <a:off x="3047" y="4367783"/>
              <a:ext cx="365760" cy="2346959"/>
            </a:xfrm>
            <a:prstGeom prst="rect">
              <a:avLst/>
            </a:prstGeom>
          </p:spPr>
        </p:pic>
        <p:sp>
          <p:nvSpPr>
            <p:cNvPr id="10" name="object 10"/>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sp>
          <p:nvSpPr>
            <p:cNvPr id="11" name="object 11"/>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pic>
          <p:nvPicPr>
            <p:cNvPr id="12" name="object 12"/>
            <p:cNvPicPr/>
            <p:nvPr/>
          </p:nvPicPr>
          <p:blipFill>
            <a:blip r:embed="rId5" cstate="print"/>
            <a:stretch>
              <a:fillRect/>
            </a:stretch>
          </p:blipFill>
          <p:spPr>
            <a:xfrm>
              <a:off x="597408" y="6150864"/>
              <a:ext cx="1799843" cy="400812"/>
            </a:xfrm>
            <a:prstGeom prst="rect">
              <a:avLst/>
            </a:prstGeom>
          </p:spPr>
        </p:pic>
      </p:grpSp>
      <p:sp>
        <p:nvSpPr>
          <p:cNvPr id="13" name="object 13"/>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sp>
        <p:nvSpPr>
          <p:cNvPr id="14" name="object 14"/>
          <p:cNvSpPr txBox="1"/>
          <p:nvPr/>
        </p:nvSpPr>
        <p:spPr>
          <a:xfrm>
            <a:off x="566378" y="2395214"/>
            <a:ext cx="7037705" cy="3060453"/>
          </a:xfrm>
          <a:prstGeom prst="rect">
            <a:avLst/>
          </a:prstGeom>
        </p:spPr>
        <p:txBody>
          <a:bodyPr vert="horz" wrap="square" lIns="0" tIns="13335" rIns="0" bIns="0" rtlCol="0">
            <a:spAutoFit/>
          </a:bodyPr>
          <a:lstStyle/>
          <a:p>
            <a:r>
              <a:rPr lang="en-US" sz="1600" b="1" dirty="0" smtClean="0">
                <a:latin typeface="Calibri" pitchFamily="34" charset="0"/>
                <a:cs typeface="Calibri" pitchFamily="34" charset="0"/>
              </a:rPr>
              <a:t>News Consumers</a:t>
            </a:r>
            <a:r>
              <a:rPr lang="en-US" sz="1600" dirty="0" smtClean="0">
                <a:latin typeface="Calibri" pitchFamily="34" charset="0"/>
                <a:cs typeface="Calibri" pitchFamily="34" charset="0"/>
              </a:rPr>
              <a:t>: Individuals who consume news online or through other media platforms. They could use the tool to help them identify potentially false information and make more informed decisions about the news they consume.</a:t>
            </a:r>
          </a:p>
          <a:p>
            <a:r>
              <a:rPr lang="en-US" sz="1600" b="1" dirty="0" smtClean="0">
                <a:latin typeface="Calibri" pitchFamily="34" charset="0"/>
                <a:cs typeface="Calibri" pitchFamily="34" charset="0"/>
              </a:rPr>
              <a:t>Social Media Platforms</a:t>
            </a:r>
            <a:r>
              <a:rPr lang="en-US" sz="1600" dirty="0" smtClean="0">
                <a:latin typeface="Calibri" pitchFamily="34" charset="0"/>
                <a:cs typeface="Calibri" pitchFamily="34" charset="0"/>
              </a:rPr>
              <a:t>: Companies like Facebook, Twitter, and </a:t>
            </a:r>
            <a:r>
              <a:rPr lang="en-US" sz="1600" dirty="0" err="1" smtClean="0">
                <a:latin typeface="Calibri" pitchFamily="34" charset="0"/>
                <a:cs typeface="Calibri" pitchFamily="34" charset="0"/>
              </a:rPr>
              <a:t>Reddit</a:t>
            </a:r>
            <a:r>
              <a:rPr lang="en-US" sz="1600" dirty="0" smtClean="0">
                <a:latin typeface="Calibri" pitchFamily="34" charset="0"/>
                <a:cs typeface="Calibri" pitchFamily="34" charset="0"/>
              </a:rPr>
              <a:t> could use the tool to automatically flag or remove fake news articles shared on their platforms, helping to reduce the spread of misinformation.</a:t>
            </a:r>
          </a:p>
          <a:p>
            <a:r>
              <a:rPr lang="en-US" sz="1600" b="1" dirty="0" smtClean="0">
                <a:latin typeface="Calibri" pitchFamily="34" charset="0"/>
                <a:cs typeface="Calibri" pitchFamily="34" charset="0"/>
              </a:rPr>
              <a:t>News Organizations</a:t>
            </a:r>
            <a:r>
              <a:rPr lang="en-US" sz="1600" dirty="0" smtClean="0">
                <a:latin typeface="Calibri" pitchFamily="34" charset="0"/>
                <a:cs typeface="Calibri" pitchFamily="34" charset="0"/>
              </a:rPr>
              <a:t>: Media outlets could use the tool to verify the accuracy of news stories before publishing them, ensuring that they are providing their audiences with reliable information.</a:t>
            </a:r>
          </a:p>
          <a:p>
            <a:r>
              <a:rPr lang="en-US" sz="1600" b="1" dirty="0" smtClean="0">
                <a:latin typeface="Calibri" pitchFamily="34" charset="0"/>
                <a:cs typeface="Calibri" pitchFamily="34" charset="0"/>
              </a:rPr>
              <a:t>Fact-Checking Organizations</a:t>
            </a:r>
            <a:r>
              <a:rPr lang="en-US" sz="1600" dirty="0" smtClean="0">
                <a:latin typeface="Calibri" pitchFamily="34" charset="0"/>
                <a:cs typeface="Calibri" pitchFamily="34" charset="0"/>
              </a:rPr>
              <a:t>: Organizations dedicated to fact-checking could use the tool to automate part of the fact-checking process, allowing them to more efficiently identify and debunk fake news stories.</a:t>
            </a:r>
            <a:endParaRPr lang="en-US" sz="1600" dirty="0" smtClean="0">
              <a:latin typeface="Calibri" pitchFamily="34" charset="0"/>
              <a:cs typeface="Calibri" pitchFamily="34" charset="0"/>
            </a:endParaRPr>
          </a:p>
        </p:txBody>
      </p:sp>
      <p:sp>
        <p:nvSpPr>
          <p:cNvPr id="15" name="object 15"/>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6</a:t>
            </a:fld>
            <a:endParaRPr spc="-50" dirty="0"/>
          </a:p>
        </p:txBody>
      </p:sp>
      <p:sp>
        <p:nvSpPr>
          <p:cNvPr id="16" name="object 16"/>
          <p:cNvSpPr txBox="1">
            <a:spLocks noGrp="1"/>
          </p:cNvSpPr>
          <p:nvPr>
            <p:ph type="ftr" sz="quarter" idx="5"/>
          </p:nvPr>
        </p:nvSpPr>
        <p:spPr>
          <a:xfrm>
            <a:off x="375939" y="6402162"/>
            <a:ext cx="1627601" cy="278281"/>
          </a:xfrm>
          <a:prstGeom prst="rect">
            <a:avLst/>
          </a:prstGeom>
        </p:spPr>
        <p:txBody>
          <a:bodyPr vert="horz" wrap="square" lIns="0" tIns="1270" rIns="0" bIns="0" rtlCol="0">
            <a:spAutoFit/>
          </a:bodyPr>
          <a:lstStyle/>
          <a:p>
            <a:pPr marL="12700">
              <a:lnSpc>
                <a:spcPct val="100000"/>
              </a:lnSpc>
              <a:spcBef>
                <a:spcPts val="10"/>
              </a:spcBef>
            </a:pPr>
            <a:r>
              <a:rPr lang="en-US" dirty="0" smtClean="0"/>
              <a:t>REVVANTH ROSHAN R</a:t>
            </a:r>
            <a:r>
              <a:rPr spc="245" dirty="0" smtClean="0"/>
              <a:t>  </a:t>
            </a:r>
            <a:r>
              <a:rPr dirty="0"/>
              <a:t>F</a:t>
            </a:r>
            <a:r>
              <a:rPr spc="-75" dirty="0"/>
              <a:t> </a:t>
            </a:r>
            <a:r>
              <a:rPr dirty="0"/>
              <a:t>i</a:t>
            </a:r>
            <a:r>
              <a:rPr spc="-75" dirty="0"/>
              <a:t> </a:t>
            </a:r>
            <a:r>
              <a:rPr dirty="0"/>
              <a:t>n</a:t>
            </a:r>
            <a:r>
              <a:rPr spc="-90" dirty="0"/>
              <a:t> </a:t>
            </a:r>
            <a:r>
              <a:rPr dirty="0"/>
              <a:t>a</a:t>
            </a:r>
            <a:r>
              <a:rPr spc="-70" dirty="0"/>
              <a:t> </a:t>
            </a:r>
            <a:r>
              <a:rPr dirty="0"/>
              <a:t>l</a:t>
            </a:r>
            <a:r>
              <a:rPr spc="295" dirty="0"/>
              <a:t> </a:t>
            </a:r>
            <a:r>
              <a:rPr dirty="0"/>
              <a:t>R</a:t>
            </a:r>
            <a:r>
              <a:rPr spc="-75" dirty="0"/>
              <a:t> </a:t>
            </a:r>
            <a:r>
              <a:rPr dirty="0"/>
              <a:t>e</a:t>
            </a:r>
            <a:r>
              <a:rPr spc="-75" dirty="0"/>
              <a:t> </a:t>
            </a:r>
            <a:r>
              <a:rPr dirty="0"/>
              <a:t>v</a:t>
            </a:r>
            <a:r>
              <a:rPr spc="-95" dirty="0"/>
              <a:t> </a:t>
            </a:r>
            <a:r>
              <a:rPr dirty="0"/>
              <a:t>i</a:t>
            </a:r>
            <a:r>
              <a:rPr spc="-85" dirty="0"/>
              <a:t> </a:t>
            </a:r>
            <a:r>
              <a:rPr dirty="0"/>
              <a:t>e</a:t>
            </a:r>
            <a:r>
              <a:rPr spc="-75" dirty="0"/>
              <a:t> </a:t>
            </a:r>
            <a:r>
              <a:rPr spc="-50" dirty="0"/>
              <a:t>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524500" y="2456688"/>
            <a:ext cx="259079" cy="268605"/>
          </a:xfrm>
          <a:custGeom>
            <a:avLst/>
            <a:gdLst/>
            <a:ahLst/>
            <a:cxnLst/>
            <a:rect l="l" t="t" r="r" b="b"/>
            <a:pathLst>
              <a:path w="259079" h="268605">
                <a:moveTo>
                  <a:pt x="259080" y="268223"/>
                </a:moveTo>
                <a:lnTo>
                  <a:pt x="0" y="268223"/>
                </a:lnTo>
                <a:lnTo>
                  <a:pt x="0" y="0"/>
                </a:lnTo>
                <a:lnTo>
                  <a:pt x="259080" y="0"/>
                </a:lnTo>
                <a:lnTo>
                  <a:pt x="259080" y="268223"/>
                </a:lnTo>
                <a:close/>
              </a:path>
            </a:pathLst>
          </a:custGeom>
          <a:solidFill>
            <a:srgbClr val="2D83C3"/>
          </a:solidFill>
        </p:spPr>
        <p:txBody>
          <a:bodyPr wrap="square" lIns="0" tIns="0" rIns="0" bIns="0" rtlCol="0"/>
          <a:lstStyle/>
          <a:p>
            <a:endParaRPr/>
          </a:p>
        </p:txBody>
      </p:sp>
      <p:sp>
        <p:nvSpPr>
          <p:cNvPr id="3" name="object 3"/>
          <p:cNvSpPr txBox="1">
            <a:spLocks noGrp="1"/>
          </p:cNvSpPr>
          <p:nvPr>
            <p:ph type="title"/>
          </p:nvPr>
        </p:nvSpPr>
        <p:spPr>
          <a:xfrm>
            <a:off x="458172" y="1750462"/>
            <a:ext cx="5547995" cy="528320"/>
          </a:xfrm>
          <a:prstGeom prst="rect">
            <a:avLst/>
          </a:prstGeom>
        </p:spPr>
        <p:txBody>
          <a:bodyPr vert="horz" wrap="square" lIns="0" tIns="12700" rIns="0" bIns="0" rtlCol="0">
            <a:spAutoFit/>
          </a:bodyPr>
          <a:lstStyle/>
          <a:p>
            <a:pPr marL="12700">
              <a:lnSpc>
                <a:spcPct val="100000"/>
              </a:lnSpc>
              <a:spcBef>
                <a:spcPts val="100"/>
              </a:spcBef>
            </a:pPr>
            <a:r>
              <a:rPr spc="-30" dirty="0"/>
              <a:t>SOLUTION</a:t>
            </a:r>
            <a:r>
              <a:rPr spc="-275" dirty="0"/>
              <a:t> </a:t>
            </a:r>
            <a:r>
              <a:rPr dirty="0"/>
              <a:t>AND</a:t>
            </a:r>
            <a:r>
              <a:rPr spc="-85" dirty="0"/>
              <a:t> </a:t>
            </a:r>
            <a:r>
              <a:rPr dirty="0"/>
              <a:t>ITS</a:t>
            </a:r>
            <a:r>
              <a:rPr spc="-15" dirty="0"/>
              <a:t> </a:t>
            </a:r>
            <a:r>
              <a:rPr spc="-10" dirty="0"/>
              <a:t>VALUE</a:t>
            </a:r>
          </a:p>
        </p:txBody>
      </p:sp>
      <p:sp>
        <p:nvSpPr>
          <p:cNvPr id="4" name="object 4"/>
          <p:cNvSpPr txBox="1"/>
          <p:nvPr/>
        </p:nvSpPr>
        <p:spPr>
          <a:xfrm>
            <a:off x="458172" y="2253462"/>
            <a:ext cx="2943860" cy="528320"/>
          </a:xfrm>
          <a:prstGeom prst="rect">
            <a:avLst/>
          </a:prstGeom>
        </p:spPr>
        <p:txBody>
          <a:bodyPr vert="horz" wrap="square" lIns="0" tIns="12700" rIns="0" bIns="0" rtlCol="0">
            <a:spAutoFit/>
          </a:bodyPr>
          <a:lstStyle/>
          <a:p>
            <a:pPr marL="12700">
              <a:lnSpc>
                <a:spcPct val="100000"/>
              </a:lnSpc>
              <a:spcBef>
                <a:spcPts val="100"/>
              </a:spcBef>
            </a:pPr>
            <a:r>
              <a:rPr sz="3300" b="1" spc="-10" dirty="0">
                <a:solidFill>
                  <a:srgbClr val="FF0000"/>
                </a:solidFill>
                <a:latin typeface="Times New Roman"/>
                <a:cs typeface="Times New Roman"/>
              </a:rPr>
              <a:t>PROPOSITION</a:t>
            </a:r>
            <a:endParaRPr sz="3300">
              <a:latin typeface="Times New Roman"/>
              <a:cs typeface="Times New Roman"/>
            </a:endParaRPr>
          </a:p>
        </p:txBody>
      </p:sp>
      <p:grpSp>
        <p:nvGrpSpPr>
          <p:cNvPr id="5" name="object 5"/>
          <p:cNvGrpSpPr/>
          <p:nvPr/>
        </p:nvGrpSpPr>
        <p:grpSpPr>
          <a:xfrm>
            <a:off x="6143244" y="3886200"/>
            <a:ext cx="3915410" cy="2830195"/>
            <a:chOff x="6143244" y="3886200"/>
            <a:chExt cx="3915410" cy="2830195"/>
          </a:xfrm>
        </p:grpSpPr>
        <p:sp>
          <p:nvSpPr>
            <p:cNvPr id="6" name="object 6"/>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7" name="object 7"/>
            <p:cNvPicPr/>
            <p:nvPr/>
          </p:nvPicPr>
          <p:blipFill>
            <a:blip r:embed="rId2" cstate="print"/>
            <a:stretch>
              <a:fillRect/>
            </a:stretch>
          </p:blipFill>
          <p:spPr>
            <a:xfrm>
              <a:off x="7641335" y="3886200"/>
              <a:ext cx="2414015" cy="2517648"/>
            </a:xfrm>
            <a:prstGeom prst="rect">
              <a:avLst/>
            </a:prstGeom>
          </p:spPr>
        </p:pic>
        <p:pic>
          <p:nvPicPr>
            <p:cNvPr id="8" name="object 8"/>
            <p:cNvPicPr/>
            <p:nvPr/>
          </p:nvPicPr>
          <p:blipFill>
            <a:blip r:embed="rId3" cstate="print"/>
            <a:stretch>
              <a:fillRect/>
            </a:stretch>
          </p:blipFill>
          <p:spPr>
            <a:xfrm>
              <a:off x="7376160" y="6403848"/>
              <a:ext cx="2679191" cy="310895"/>
            </a:xfrm>
            <a:prstGeom prst="rect">
              <a:avLst/>
            </a:prstGeom>
          </p:spPr>
        </p:pic>
        <p:sp>
          <p:nvSpPr>
            <p:cNvPr id="9" name="object 9"/>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10" name="object 10"/>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grpSp>
      <p:sp>
        <p:nvSpPr>
          <p:cNvPr id="11" name="object 11"/>
          <p:cNvSpPr txBox="1"/>
          <p:nvPr/>
        </p:nvSpPr>
        <p:spPr>
          <a:xfrm>
            <a:off x="566465" y="3210588"/>
            <a:ext cx="7376795" cy="2228174"/>
          </a:xfrm>
          <a:prstGeom prst="rect">
            <a:avLst/>
          </a:prstGeom>
        </p:spPr>
        <p:txBody>
          <a:bodyPr vert="horz" wrap="square" lIns="0" tIns="12065" rIns="0" bIns="0" rtlCol="0">
            <a:spAutoFit/>
          </a:bodyPr>
          <a:lstStyle/>
          <a:p>
            <a:r>
              <a:rPr lang="en-US" sz="1600" b="1" dirty="0" smtClean="0">
                <a:latin typeface="Calibri" pitchFamily="34" charset="0"/>
                <a:cs typeface="Calibri" pitchFamily="34" charset="0"/>
              </a:rPr>
              <a:t>Combat Misinformation</a:t>
            </a:r>
            <a:r>
              <a:rPr lang="en-US" sz="1600" dirty="0" smtClean="0">
                <a:latin typeface="Calibri" pitchFamily="34" charset="0"/>
                <a:cs typeface="Calibri" pitchFamily="34" charset="0"/>
              </a:rPr>
              <a:t>: By automatically flagging potentially false information, the solution helps combat the spread of misinformation, which is a growing concern in the digital age.</a:t>
            </a:r>
          </a:p>
          <a:p>
            <a:r>
              <a:rPr lang="en-US" sz="1600" b="1" dirty="0" smtClean="0">
                <a:latin typeface="Calibri" pitchFamily="34" charset="0"/>
                <a:cs typeface="Calibri" pitchFamily="34" charset="0"/>
              </a:rPr>
              <a:t>Enhance Media Literacy</a:t>
            </a:r>
            <a:r>
              <a:rPr lang="en-US" sz="1600" dirty="0" smtClean="0">
                <a:latin typeface="Calibri" pitchFamily="34" charset="0"/>
                <a:cs typeface="Calibri" pitchFamily="34" charset="0"/>
              </a:rPr>
              <a:t>: By providing users with a tool to identify fake news, the solution can help enhance media literacy and critical thinking skills, empowering individuals to make more informed decisions about the news they consume.</a:t>
            </a:r>
          </a:p>
          <a:p>
            <a:r>
              <a:rPr lang="en-US" sz="1600" b="1" dirty="0" smtClean="0">
                <a:latin typeface="Calibri" pitchFamily="34" charset="0"/>
                <a:cs typeface="Calibri" pitchFamily="34" charset="0"/>
              </a:rPr>
              <a:t>Improve Decision-Making</a:t>
            </a:r>
            <a:r>
              <a:rPr lang="en-US" sz="1600" dirty="0" smtClean="0">
                <a:latin typeface="Calibri" pitchFamily="34" charset="0"/>
                <a:cs typeface="Calibri" pitchFamily="34" charset="0"/>
              </a:rPr>
              <a:t>: News consumers, social media platforms, and other stakeholders can use the solution to improve their decision-making processes, ensuring that they are not misled by false information.</a:t>
            </a:r>
            <a:endParaRPr lang="en-US" sz="1600" dirty="0" smtClean="0">
              <a:latin typeface="Calibri" pitchFamily="34" charset="0"/>
              <a:cs typeface="Calibri" pitchFamily="34" charset="0"/>
            </a:endParaRPr>
          </a:p>
        </p:txBody>
      </p:sp>
      <p:grpSp>
        <p:nvGrpSpPr>
          <p:cNvPr id="12" name="object 12"/>
          <p:cNvGrpSpPr/>
          <p:nvPr/>
        </p:nvGrpSpPr>
        <p:grpSpPr>
          <a:xfrm>
            <a:off x="3047" y="4367784"/>
            <a:ext cx="368935" cy="2348865"/>
            <a:chOff x="3047" y="4367784"/>
            <a:chExt cx="368935" cy="2348865"/>
          </a:xfrm>
        </p:grpSpPr>
        <p:pic>
          <p:nvPicPr>
            <p:cNvPr id="13" name="object 13"/>
            <p:cNvPicPr/>
            <p:nvPr/>
          </p:nvPicPr>
          <p:blipFill>
            <a:blip r:embed="rId4" cstate="print"/>
            <a:stretch>
              <a:fillRect/>
            </a:stretch>
          </p:blipFill>
          <p:spPr>
            <a:xfrm>
              <a:off x="3047" y="4367784"/>
              <a:ext cx="365760" cy="2346959"/>
            </a:xfrm>
            <a:prstGeom prst="rect">
              <a:avLst/>
            </a:prstGeom>
          </p:spPr>
        </p:pic>
        <p:sp>
          <p:nvSpPr>
            <p:cNvPr id="14" name="object 14"/>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pic>
        <p:nvPicPr>
          <p:cNvPr id="15" name="object 15"/>
          <p:cNvPicPr/>
          <p:nvPr/>
        </p:nvPicPr>
        <p:blipFill>
          <a:blip r:embed="rId5" cstate="print"/>
          <a:stretch>
            <a:fillRect/>
          </a:stretch>
        </p:blipFill>
        <p:spPr>
          <a:xfrm>
            <a:off x="1376442" y="6394704"/>
            <a:ext cx="62856" cy="146304"/>
          </a:xfrm>
          <a:prstGeom prst="rect">
            <a:avLst/>
          </a:prstGeom>
        </p:spPr>
      </p:pic>
      <p:sp>
        <p:nvSpPr>
          <p:cNvPr id="16" name="object 16"/>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7</a:t>
            </a:fld>
            <a:endParaRPr spc="-50" dirty="0"/>
          </a:p>
        </p:txBody>
      </p:sp>
      <p:sp>
        <p:nvSpPr>
          <p:cNvPr id="17" name="object 17"/>
          <p:cNvSpPr txBox="1">
            <a:spLocks noGrp="1"/>
          </p:cNvSpPr>
          <p:nvPr>
            <p:ph type="ftr" sz="quarter" idx="5"/>
          </p:nvPr>
        </p:nvSpPr>
        <p:spPr>
          <a:xfrm>
            <a:off x="375939" y="6402162"/>
            <a:ext cx="1627601" cy="278281"/>
          </a:xfrm>
          <a:prstGeom prst="rect">
            <a:avLst/>
          </a:prstGeom>
        </p:spPr>
        <p:txBody>
          <a:bodyPr vert="horz" wrap="square" lIns="0" tIns="1270" rIns="0" bIns="0" rtlCol="0">
            <a:spAutoFit/>
          </a:bodyPr>
          <a:lstStyle/>
          <a:p>
            <a:pPr marL="12700">
              <a:lnSpc>
                <a:spcPct val="100000"/>
              </a:lnSpc>
              <a:spcBef>
                <a:spcPts val="10"/>
              </a:spcBef>
            </a:pPr>
            <a:r>
              <a:rPr lang="en-US" dirty="0" smtClean="0"/>
              <a:t>REVANTH ROSHAN R</a:t>
            </a:r>
            <a:r>
              <a:rPr spc="245" dirty="0" smtClean="0"/>
              <a:t>  </a:t>
            </a:r>
            <a:r>
              <a:rPr dirty="0"/>
              <a:t>F</a:t>
            </a:r>
            <a:r>
              <a:rPr spc="-75" dirty="0"/>
              <a:t> </a:t>
            </a:r>
            <a:r>
              <a:rPr dirty="0"/>
              <a:t>i</a:t>
            </a:r>
            <a:r>
              <a:rPr spc="-75" dirty="0"/>
              <a:t> </a:t>
            </a:r>
            <a:r>
              <a:rPr dirty="0"/>
              <a:t>n</a:t>
            </a:r>
            <a:r>
              <a:rPr spc="-90" dirty="0"/>
              <a:t> </a:t>
            </a:r>
            <a:r>
              <a:rPr dirty="0"/>
              <a:t>a</a:t>
            </a:r>
            <a:r>
              <a:rPr spc="-70" dirty="0"/>
              <a:t> </a:t>
            </a:r>
            <a:r>
              <a:rPr dirty="0"/>
              <a:t>l</a:t>
            </a:r>
            <a:r>
              <a:rPr spc="295" dirty="0"/>
              <a:t> </a:t>
            </a:r>
            <a:r>
              <a:rPr dirty="0"/>
              <a:t>R</a:t>
            </a:r>
            <a:r>
              <a:rPr spc="-75" dirty="0"/>
              <a:t> </a:t>
            </a:r>
            <a:r>
              <a:rPr dirty="0"/>
              <a:t>e</a:t>
            </a:r>
            <a:r>
              <a:rPr spc="-75" dirty="0"/>
              <a:t> </a:t>
            </a:r>
            <a:r>
              <a:rPr dirty="0"/>
              <a:t>v</a:t>
            </a:r>
            <a:r>
              <a:rPr spc="-95" dirty="0"/>
              <a:t> </a:t>
            </a:r>
            <a:r>
              <a:rPr dirty="0"/>
              <a:t>i</a:t>
            </a:r>
            <a:r>
              <a:rPr spc="-85" dirty="0"/>
              <a:t> </a:t>
            </a:r>
            <a:r>
              <a:rPr dirty="0"/>
              <a:t>e</a:t>
            </a:r>
            <a:r>
              <a:rPr spc="-75" dirty="0"/>
              <a:t> </a:t>
            </a:r>
            <a:r>
              <a:rPr spc="-50" dirty="0"/>
              <a:t>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07807" y="3069335"/>
            <a:ext cx="259079" cy="268605"/>
          </a:xfrm>
          <a:custGeom>
            <a:avLst/>
            <a:gdLst/>
            <a:ahLst/>
            <a:cxnLst/>
            <a:rect l="l" t="t" r="r" b="b"/>
            <a:pathLst>
              <a:path w="259079" h="268604">
                <a:moveTo>
                  <a:pt x="259080" y="268224"/>
                </a:moveTo>
                <a:lnTo>
                  <a:pt x="0" y="268224"/>
                </a:lnTo>
                <a:lnTo>
                  <a:pt x="0" y="0"/>
                </a:lnTo>
                <a:lnTo>
                  <a:pt x="259080" y="0"/>
                </a:lnTo>
                <a:lnTo>
                  <a:pt x="259080" y="268224"/>
                </a:lnTo>
                <a:close/>
              </a:path>
            </a:pathLst>
          </a:custGeom>
          <a:solidFill>
            <a:srgbClr val="2D83C3"/>
          </a:solidFill>
        </p:spPr>
        <p:txBody>
          <a:bodyPr wrap="square" lIns="0" tIns="0" rIns="0" bIns="0" rtlCol="0"/>
          <a:lstStyle/>
          <a:p>
            <a:endParaRPr/>
          </a:p>
        </p:txBody>
      </p:sp>
      <p:pic>
        <p:nvPicPr>
          <p:cNvPr id="3" name="object 3"/>
          <p:cNvPicPr/>
          <p:nvPr/>
        </p:nvPicPr>
        <p:blipFill>
          <a:blip r:embed="rId2" cstate="print"/>
          <a:stretch>
            <a:fillRect/>
          </a:stretch>
        </p:blipFill>
        <p:spPr>
          <a:xfrm>
            <a:off x="7481316" y="1057656"/>
            <a:ext cx="1202435" cy="1839467"/>
          </a:xfrm>
          <a:prstGeom prst="rect">
            <a:avLst/>
          </a:prstGeom>
        </p:spPr>
      </p:pic>
      <p:sp>
        <p:nvSpPr>
          <p:cNvPr id="4" name="object 4"/>
          <p:cNvSpPr txBox="1">
            <a:spLocks noGrp="1"/>
          </p:cNvSpPr>
          <p:nvPr>
            <p:ph type="title"/>
          </p:nvPr>
        </p:nvSpPr>
        <p:spPr>
          <a:xfrm>
            <a:off x="650327" y="1456397"/>
            <a:ext cx="6405245" cy="528320"/>
          </a:xfrm>
          <a:prstGeom prst="rect">
            <a:avLst/>
          </a:prstGeom>
        </p:spPr>
        <p:txBody>
          <a:bodyPr vert="horz" wrap="square" lIns="0" tIns="12700" rIns="0" bIns="0" rtlCol="0">
            <a:spAutoFit/>
          </a:bodyPr>
          <a:lstStyle/>
          <a:p>
            <a:pPr marL="12700">
              <a:lnSpc>
                <a:spcPct val="100000"/>
              </a:lnSpc>
              <a:spcBef>
                <a:spcPts val="100"/>
              </a:spcBef>
            </a:pPr>
            <a:r>
              <a:rPr dirty="0"/>
              <a:t>THE</a:t>
            </a:r>
            <a:r>
              <a:rPr spc="-25" dirty="0"/>
              <a:t> </a:t>
            </a:r>
            <a:r>
              <a:rPr dirty="0"/>
              <a:t>WOW</a:t>
            </a:r>
            <a:r>
              <a:rPr spc="35" dirty="0"/>
              <a:t> </a:t>
            </a:r>
            <a:r>
              <a:rPr dirty="0"/>
              <a:t>IN</a:t>
            </a:r>
            <a:r>
              <a:rPr spc="-35" dirty="0"/>
              <a:t> </a:t>
            </a:r>
            <a:r>
              <a:rPr dirty="0"/>
              <a:t>YOUR</a:t>
            </a:r>
            <a:r>
              <a:rPr spc="-35" dirty="0"/>
              <a:t> </a:t>
            </a:r>
            <a:r>
              <a:rPr spc="-10" dirty="0"/>
              <a:t>SOLUTION</a:t>
            </a:r>
          </a:p>
        </p:txBody>
      </p:sp>
      <p:grpSp>
        <p:nvGrpSpPr>
          <p:cNvPr id="5" name="object 5"/>
          <p:cNvGrpSpPr/>
          <p:nvPr/>
        </p:nvGrpSpPr>
        <p:grpSpPr>
          <a:xfrm>
            <a:off x="6143244" y="3886200"/>
            <a:ext cx="3915410" cy="2830195"/>
            <a:chOff x="6143244" y="3886200"/>
            <a:chExt cx="3915410" cy="2830195"/>
          </a:xfrm>
        </p:grpSpPr>
        <p:sp>
          <p:nvSpPr>
            <p:cNvPr id="6" name="object 6"/>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7" name="object 7"/>
            <p:cNvPicPr/>
            <p:nvPr/>
          </p:nvPicPr>
          <p:blipFill>
            <a:blip r:embed="rId3" cstate="print"/>
            <a:stretch>
              <a:fillRect/>
            </a:stretch>
          </p:blipFill>
          <p:spPr>
            <a:xfrm>
              <a:off x="7641335" y="3886200"/>
              <a:ext cx="2414015" cy="2517648"/>
            </a:xfrm>
            <a:prstGeom prst="rect">
              <a:avLst/>
            </a:prstGeom>
          </p:spPr>
        </p:pic>
        <p:pic>
          <p:nvPicPr>
            <p:cNvPr id="8" name="object 8"/>
            <p:cNvPicPr/>
            <p:nvPr/>
          </p:nvPicPr>
          <p:blipFill>
            <a:blip r:embed="rId4" cstate="print"/>
            <a:stretch>
              <a:fillRect/>
            </a:stretch>
          </p:blipFill>
          <p:spPr>
            <a:xfrm>
              <a:off x="7376160" y="6403848"/>
              <a:ext cx="2679191" cy="310895"/>
            </a:xfrm>
            <a:prstGeom prst="rect">
              <a:avLst/>
            </a:prstGeom>
          </p:spPr>
        </p:pic>
        <p:sp>
          <p:nvSpPr>
            <p:cNvPr id="9" name="object 9"/>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10" name="object 10"/>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grpSp>
      <p:sp>
        <p:nvSpPr>
          <p:cNvPr id="11" name="object 11"/>
          <p:cNvSpPr txBox="1"/>
          <p:nvPr/>
        </p:nvSpPr>
        <p:spPr>
          <a:xfrm>
            <a:off x="628878" y="2206204"/>
            <a:ext cx="6748780" cy="2228174"/>
          </a:xfrm>
          <a:prstGeom prst="rect">
            <a:avLst/>
          </a:prstGeom>
        </p:spPr>
        <p:txBody>
          <a:bodyPr vert="horz" wrap="square" lIns="0" tIns="12065" rIns="0" bIns="0" rtlCol="0">
            <a:spAutoFit/>
          </a:bodyPr>
          <a:lstStyle/>
          <a:p>
            <a:r>
              <a:rPr lang="en-US" sz="1600" b="1" dirty="0" smtClean="0">
                <a:latin typeface="Calibri" pitchFamily="34" charset="0"/>
                <a:cs typeface="Calibri" pitchFamily="34" charset="0"/>
              </a:rPr>
              <a:t>Advanced Technology</a:t>
            </a:r>
            <a:r>
              <a:rPr lang="en-US" sz="1600" dirty="0" smtClean="0">
                <a:latin typeface="Calibri" pitchFamily="34" charset="0"/>
                <a:cs typeface="Calibri" pitchFamily="34" charset="0"/>
              </a:rPr>
              <a:t>: The project leverages cutting-edge machine learning and natural language processing techniques to automatically detect fake news. This showcases the power of technology in addressing complex societal issues.</a:t>
            </a:r>
          </a:p>
          <a:p>
            <a:r>
              <a:rPr lang="en-US" sz="1600" b="1" dirty="0" smtClean="0">
                <a:latin typeface="Calibri" pitchFamily="34" charset="0"/>
                <a:cs typeface="Calibri" pitchFamily="34" charset="0"/>
              </a:rPr>
              <a:t>Real-Time Detection</a:t>
            </a:r>
            <a:r>
              <a:rPr lang="en-US" sz="1600" dirty="0" smtClean="0">
                <a:latin typeface="Calibri" pitchFamily="34" charset="0"/>
                <a:cs typeface="Calibri" pitchFamily="34" charset="0"/>
              </a:rPr>
              <a:t>: The solution can be deployed in real-time, allowing for the immediate identification and flagging of fake news articles as they are published. This real-time aspect adds a sense of urgency and relevance to the project.</a:t>
            </a:r>
          </a:p>
          <a:p>
            <a:r>
              <a:rPr lang="en-US" sz="1600" b="1" dirty="0" smtClean="0">
                <a:latin typeface="Calibri" pitchFamily="34" charset="0"/>
                <a:cs typeface="Calibri" pitchFamily="34" charset="0"/>
              </a:rPr>
              <a:t>Impactful Social Change</a:t>
            </a:r>
            <a:r>
              <a:rPr lang="en-US" sz="1600" dirty="0" smtClean="0">
                <a:latin typeface="Calibri" pitchFamily="34" charset="0"/>
                <a:cs typeface="Calibri" pitchFamily="34" charset="0"/>
              </a:rPr>
              <a:t>: By combatting the spread of misinformation, the project has a direct and positive impact on society, promoting truthfulness, transparency, and informed decision-making.</a:t>
            </a:r>
            <a:endParaRPr lang="en-US" sz="1600" dirty="0" smtClean="0">
              <a:latin typeface="Calibri" pitchFamily="34" charset="0"/>
              <a:cs typeface="Calibri" pitchFamily="34" charset="0"/>
            </a:endParaRPr>
          </a:p>
        </p:txBody>
      </p:sp>
      <p:grpSp>
        <p:nvGrpSpPr>
          <p:cNvPr id="12" name="object 12"/>
          <p:cNvGrpSpPr/>
          <p:nvPr/>
        </p:nvGrpSpPr>
        <p:grpSpPr>
          <a:xfrm>
            <a:off x="3047" y="4367784"/>
            <a:ext cx="368935" cy="2348865"/>
            <a:chOff x="3047" y="4367784"/>
            <a:chExt cx="368935" cy="2348865"/>
          </a:xfrm>
        </p:grpSpPr>
        <p:pic>
          <p:nvPicPr>
            <p:cNvPr id="13" name="object 13"/>
            <p:cNvPicPr/>
            <p:nvPr/>
          </p:nvPicPr>
          <p:blipFill>
            <a:blip r:embed="rId5" cstate="print"/>
            <a:stretch>
              <a:fillRect/>
            </a:stretch>
          </p:blipFill>
          <p:spPr>
            <a:xfrm>
              <a:off x="3047" y="4367784"/>
              <a:ext cx="365760" cy="2346959"/>
            </a:xfrm>
            <a:prstGeom prst="rect">
              <a:avLst/>
            </a:prstGeom>
          </p:spPr>
        </p:pic>
        <p:sp>
          <p:nvSpPr>
            <p:cNvPr id="14" name="object 14"/>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sp>
        <p:nvSpPr>
          <p:cNvPr id="15" name="object 15"/>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8</a:t>
            </a:fld>
            <a:endParaRPr spc="-50" dirty="0"/>
          </a:p>
        </p:txBody>
      </p:sp>
      <p:sp>
        <p:nvSpPr>
          <p:cNvPr id="16" name="object 16"/>
          <p:cNvSpPr txBox="1">
            <a:spLocks noGrp="1"/>
          </p:cNvSpPr>
          <p:nvPr>
            <p:ph type="ftr" sz="quarter" idx="5"/>
          </p:nvPr>
        </p:nvSpPr>
        <p:spPr>
          <a:xfrm>
            <a:off x="375939" y="6402162"/>
            <a:ext cx="1627601" cy="278281"/>
          </a:xfrm>
          <a:prstGeom prst="rect">
            <a:avLst/>
          </a:prstGeom>
        </p:spPr>
        <p:txBody>
          <a:bodyPr vert="horz" wrap="square" lIns="0" tIns="1270" rIns="0" bIns="0" rtlCol="0">
            <a:spAutoFit/>
          </a:bodyPr>
          <a:lstStyle/>
          <a:p>
            <a:pPr marL="12700">
              <a:lnSpc>
                <a:spcPct val="100000"/>
              </a:lnSpc>
              <a:spcBef>
                <a:spcPts val="10"/>
              </a:spcBef>
            </a:pPr>
            <a:r>
              <a:rPr lang="en-US" dirty="0" smtClean="0"/>
              <a:t>REVANTH ROSHAN R</a:t>
            </a:r>
            <a:r>
              <a:rPr spc="245" dirty="0" smtClean="0"/>
              <a:t>  </a:t>
            </a:r>
            <a:r>
              <a:rPr dirty="0"/>
              <a:t>F</a:t>
            </a:r>
            <a:r>
              <a:rPr spc="-75" dirty="0"/>
              <a:t> </a:t>
            </a:r>
            <a:r>
              <a:rPr dirty="0"/>
              <a:t>i</a:t>
            </a:r>
            <a:r>
              <a:rPr spc="-75" dirty="0"/>
              <a:t> </a:t>
            </a:r>
            <a:r>
              <a:rPr dirty="0"/>
              <a:t>n</a:t>
            </a:r>
            <a:r>
              <a:rPr spc="-90" dirty="0"/>
              <a:t> </a:t>
            </a:r>
            <a:r>
              <a:rPr dirty="0"/>
              <a:t>a</a:t>
            </a:r>
            <a:r>
              <a:rPr spc="-70" dirty="0"/>
              <a:t> </a:t>
            </a:r>
            <a:r>
              <a:rPr dirty="0"/>
              <a:t>l</a:t>
            </a:r>
            <a:r>
              <a:rPr spc="295" dirty="0"/>
              <a:t> </a:t>
            </a:r>
            <a:r>
              <a:rPr dirty="0"/>
              <a:t>R</a:t>
            </a:r>
            <a:r>
              <a:rPr spc="-75" dirty="0"/>
              <a:t> </a:t>
            </a:r>
            <a:r>
              <a:rPr dirty="0"/>
              <a:t>e</a:t>
            </a:r>
            <a:r>
              <a:rPr spc="-75" dirty="0"/>
              <a:t> </a:t>
            </a:r>
            <a:r>
              <a:rPr dirty="0"/>
              <a:t>v</a:t>
            </a:r>
            <a:r>
              <a:rPr spc="-95" dirty="0"/>
              <a:t> </a:t>
            </a:r>
            <a:r>
              <a:rPr dirty="0"/>
              <a:t>i</a:t>
            </a:r>
            <a:r>
              <a:rPr spc="-85" dirty="0"/>
              <a:t> </a:t>
            </a:r>
            <a:r>
              <a:rPr dirty="0"/>
              <a:t>e</a:t>
            </a:r>
            <a:r>
              <a:rPr spc="-75" dirty="0"/>
              <a:t> </a:t>
            </a:r>
            <a:r>
              <a:rPr spc="-50" dirty="0"/>
              <a:t>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29855" y="1749551"/>
            <a:ext cx="259079" cy="268605"/>
          </a:xfrm>
          <a:custGeom>
            <a:avLst/>
            <a:gdLst/>
            <a:ahLst/>
            <a:cxnLst/>
            <a:rect l="l" t="t" r="r" b="b"/>
            <a:pathLst>
              <a:path w="259079" h="268605">
                <a:moveTo>
                  <a:pt x="259080" y="268224"/>
                </a:moveTo>
                <a:lnTo>
                  <a:pt x="0" y="268224"/>
                </a:lnTo>
                <a:lnTo>
                  <a:pt x="0" y="0"/>
                </a:lnTo>
                <a:lnTo>
                  <a:pt x="259080" y="0"/>
                </a:lnTo>
                <a:lnTo>
                  <a:pt x="259080" y="268224"/>
                </a:lnTo>
                <a:close/>
              </a:path>
            </a:pathLst>
          </a:custGeom>
          <a:solidFill>
            <a:srgbClr val="2D83C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91849" rIns="0" bIns="0" rtlCol="0">
            <a:spAutoFit/>
          </a:bodyPr>
          <a:lstStyle/>
          <a:p>
            <a:pPr marL="181610">
              <a:lnSpc>
                <a:spcPct val="100000"/>
              </a:lnSpc>
              <a:spcBef>
                <a:spcPts val="100"/>
              </a:spcBef>
            </a:pPr>
            <a:r>
              <a:rPr spc="-10" dirty="0"/>
              <a:t>MODELLING</a:t>
            </a:r>
          </a:p>
        </p:txBody>
      </p:sp>
      <p:grpSp>
        <p:nvGrpSpPr>
          <p:cNvPr id="4" name="object 4"/>
          <p:cNvGrpSpPr/>
          <p:nvPr/>
        </p:nvGrpSpPr>
        <p:grpSpPr>
          <a:xfrm>
            <a:off x="0" y="3886200"/>
            <a:ext cx="10058400" cy="2830195"/>
            <a:chOff x="0" y="3886200"/>
            <a:chExt cx="10058400" cy="2830195"/>
          </a:xfrm>
        </p:grpSpPr>
        <p:sp>
          <p:nvSpPr>
            <p:cNvPr id="5" name="object 5"/>
            <p:cNvSpPr/>
            <p:nvPr/>
          </p:nvSpPr>
          <p:spPr>
            <a:xfrm>
              <a:off x="0" y="3886200"/>
              <a:ext cx="10058400" cy="2830195"/>
            </a:xfrm>
            <a:custGeom>
              <a:avLst/>
              <a:gdLst/>
              <a:ahLst/>
              <a:cxnLst/>
              <a:rect l="l" t="t" r="r" b="b"/>
              <a:pathLst>
                <a:path w="10058400" h="2830195">
                  <a:moveTo>
                    <a:pt x="10058400" y="2830067"/>
                  </a:moveTo>
                  <a:lnTo>
                    <a:pt x="0" y="2830067"/>
                  </a:lnTo>
                  <a:lnTo>
                    <a:pt x="0" y="0"/>
                  </a:lnTo>
                  <a:lnTo>
                    <a:pt x="10058400" y="0"/>
                  </a:lnTo>
                  <a:lnTo>
                    <a:pt x="10058400" y="2830067"/>
                  </a:lnTo>
                  <a:close/>
                </a:path>
              </a:pathLst>
            </a:custGeom>
            <a:solidFill>
              <a:srgbClr val="FFFFFF"/>
            </a:solidFill>
          </p:spPr>
          <p:txBody>
            <a:bodyPr wrap="square" lIns="0" tIns="0" rIns="0" bIns="0" rtlCol="0"/>
            <a:lstStyle/>
            <a:p>
              <a:endParaRPr/>
            </a:p>
          </p:txBody>
        </p:sp>
        <p:sp>
          <p:nvSpPr>
            <p:cNvPr id="6" name="object 6"/>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7" name="object 7"/>
            <p:cNvPicPr/>
            <p:nvPr/>
          </p:nvPicPr>
          <p:blipFill>
            <a:blip r:embed="rId2" cstate="print"/>
            <a:stretch>
              <a:fillRect/>
            </a:stretch>
          </p:blipFill>
          <p:spPr>
            <a:xfrm>
              <a:off x="7641335" y="3886200"/>
              <a:ext cx="2414015" cy="2517648"/>
            </a:xfrm>
            <a:prstGeom prst="rect">
              <a:avLst/>
            </a:prstGeom>
          </p:spPr>
        </p:pic>
        <p:pic>
          <p:nvPicPr>
            <p:cNvPr id="8" name="object 8"/>
            <p:cNvPicPr/>
            <p:nvPr/>
          </p:nvPicPr>
          <p:blipFill>
            <a:blip r:embed="rId3" cstate="print"/>
            <a:stretch>
              <a:fillRect/>
            </a:stretch>
          </p:blipFill>
          <p:spPr>
            <a:xfrm>
              <a:off x="7376159" y="6403848"/>
              <a:ext cx="2679191" cy="310895"/>
            </a:xfrm>
            <a:prstGeom prst="rect">
              <a:avLst/>
            </a:prstGeom>
          </p:spPr>
        </p:pic>
        <p:pic>
          <p:nvPicPr>
            <p:cNvPr id="9" name="object 9"/>
            <p:cNvPicPr/>
            <p:nvPr/>
          </p:nvPicPr>
          <p:blipFill>
            <a:blip r:embed="rId4" cstate="print"/>
            <a:stretch>
              <a:fillRect/>
            </a:stretch>
          </p:blipFill>
          <p:spPr>
            <a:xfrm>
              <a:off x="3047" y="4367783"/>
              <a:ext cx="365760" cy="2346959"/>
            </a:xfrm>
            <a:prstGeom prst="rect">
              <a:avLst/>
            </a:prstGeom>
          </p:spPr>
        </p:pic>
        <p:sp>
          <p:nvSpPr>
            <p:cNvPr id="10" name="object 10"/>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sp>
          <p:nvSpPr>
            <p:cNvPr id="11" name="object 11"/>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12" name="object 12"/>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pic>
          <p:nvPicPr>
            <p:cNvPr id="13" name="object 13"/>
            <p:cNvPicPr/>
            <p:nvPr/>
          </p:nvPicPr>
          <p:blipFill>
            <a:blip r:embed="rId5" cstate="print"/>
            <a:stretch>
              <a:fillRect/>
            </a:stretch>
          </p:blipFill>
          <p:spPr>
            <a:xfrm>
              <a:off x="1376172" y="6394703"/>
              <a:ext cx="62483" cy="146303"/>
            </a:xfrm>
            <a:prstGeom prst="rect">
              <a:avLst/>
            </a:prstGeom>
          </p:spPr>
        </p:pic>
      </p:grpSp>
      <p:sp>
        <p:nvSpPr>
          <p:cNvPr id="14" name="object 14"/>
          <p:cNvSpPr txBox="1"/>
          <p:nvPr/>
        </p:nvSpPr>
        <p:spPr>
          <a:xfrm>
            <a:off x="628917" y="2442453"/>
            <a:ext cx="6944995" cy="3460563"/>
          </a:xfrm>
          <a:prstGeom prst="rect">
            <a:avLst/>
          </a:prstGeom>
        </p:spPr>
        <p:txBody>
          <a:bodyPr vert="horz" wrap="square" lIns="0" tIns="13335" rIns="0" bIns="0" rtlCol="0">
            <a:spAutoFit/>
          </a:bodyPr>
          <a:lstStyle/>
          <a:p>
            <a:r>
              <a:rPr lang="en-US" sz="1400" b="1" dirty="0" smtClean="0">
                <a:latin typeface="Calibri" pitchFamily="34" charset="0"/>
                <a:cs typeface="Calibri" pitchFamily="34" charset="0"/>
              </a:rPr>
              <a:t>Model Selection</a:t>
            </a:r>
            <a:r>
              <a:rPr lang="en-US" sz="1400" dirty="0" smtClean="0">
                <a:latin typeface="Calibri" pitchFamily="34" charset="0"/>
                <a:cs typeface="Calibri" pitchFamily="34" charset="0"/>
              </a:rPr>
              <a:t>: Choose a machine learning model suitable for text classification tasks. Common models include:</a:t>
            </a:r>
          </a:p>
          <a:p>
            <a:pPr lvl="1"/>
            <a:r>
              <a:rPr lang="en-US" sz="1400" dirty="0" smtClean="0">
                <a:latin typeface="Calibri" pitchFamily="34" charset="0"/>
                <a:cs typeface="Calibri" pitchFamily="34" charset="0"/>
              </a:rPr>
              <a:t>Logistic Regression</a:t>
            </a:r>
          </a:p>
          <a:p>
            <a:pPr lvl="1"/>
            <a:r>
              <a:rPr lang="en-US" sz="1400" dirty="0" smtClean="0">
                <a:latin typeface="Calibri" pitchFamily="34" charset="0"/>
                <a:cs typeface="Calibri" pitchFamily="34" charset="0"/>
              </a:rPr>
              <a:t>Naive Bayes</a:t>
            </a:r>
          </a:p>
          <a:p>
            <a:pPr lvl="1"/>
            <a:r>
              <a:rPr lang="en-US" sz="1400" dirty="0" smtClean="0">
                <a:latin typeface="Calibri" pitchFamily="34" charset="0"/>
                <a:cs typeface="Calibri" pitchFamily="34" charset="0"/>
              </a:rPr>
              <a:t>Support Vector Machines (SVM)</a:t>
            </a:r>
          </a:p>
          <a:p>
            <a:pPr lvl="1"/>
            <a:r>
              <a:rPr lang="en-US" sz="1400" dirty="0" smtClean="0">
                <a:latin typeface="Calibri" pitchFamily="34" charset="0"/>
                <a:cs typeface="Calibri" pitchFamily="34" charset="0"/>
              </a:rPr>
              <a:t>Random Forest</a:t>
            </a:r>
          </a:p>
          <a:p>
            <a:pPr lvl="1"/>
            <a:r>
              <a:rPr lang="en-US" sz="1400" dirty="0" smtClean="0">
                <a:latin typeface="Calibri" pitchFamily="34" charset="0"/>
                <a:cs typeface="Calibri" pitchFamily="34" charset="0"/>
              </a:rPr>
              <a:t>Gradient Boosting Machines (GBM)</a:t>
            </a:r>
          </a:p>
          <a:p>
            <a:pPr lvl="1"/>
            <a:r>
              <a:rPr lang="en-US" sz="1400" dirty="0" smtClean="0">
                <a:latin typeface="Calibri" pitchFamily="34" charset="0"/>
                <a:cs typeface="Calibri" pitchFamily="34" charset="0"/>
              </a:rPr>
              <a:t>Deep Learning Models (e.g., LSTM, GRU)</a:t>
            </a:r>
          </a:p>
          <a:p>
            <a:r>
              <a:rPr lang="en-US" sz="1400" b="1" dirty="0" smtClean="0">
                <a:latin typeface="Calibri" pitchFamily="34" charset="0"/>
                <a:cs typeface="Calibri" pitchFamily="34" charset="0"/>
              </a:rPr>
              <a:t>Feature Extraction</a:t>
            </a:r>
            <a:r>
              <a:rPr lang="en-US" sz="1400" dirty="0" smtClean="0">
                <a:latin typeface="Calibri" pitchFamily="34" charset="0"/>
                <a:cs typeface="Calibri" pitchFamily="34" charset="0"/>
              </a:rPr>
              <a:t>: Extract features from the text data that can be used by the model. Common techniques include:</a:t>
            </a:r>
          </a:p>
          <a:p>
            <a:pPr lvl="1"/>
            <a:r>
              <a:rPr lang="en-US" sz="1400" dirty="0" smtClean="0">
                <a:latin typeface="Calibri" pitchFamily="34" charset="0"/>
                <a:cs typeface="Calibri" pitchFamily="34" charset="0"/>
              </a:rPr>
              <a:t>Bag-of-Words (</a:t>
            </a:r>
            <a:r>
              <a:rPr lang="en-US" sz="1400" dirty="0" err="1" smtClean="0">
                <a:latin typeface="Calibri" pitchFamily="34" charset="0"/>
                <a:cs typeface="Calibri" pitchFamily="34" charset="0"/>
              </a:rPr>
              <a:t>BoW</a:t>
            </a:r>
            <a:r>
              <a:rPr lang="en-US" sz="1400" dirty="0" smtClean="0">
                <a:latin typeface="Calibri" pitchFamily="34" charset="0"/>
                <a:cs typeface="Calibri" pitchFamily="34" charset="0"/>
              </a:rPr>
              <a:t>): Represents text as a bag of its words, disregarding grammar and word order.</a:t>
            </a:r>
          </a:p>
          <a:p>
            <a:pPr lvl="1"/>
            <a:r>
              <a:rPr lang="en-US" sz="1400" dirty="0" smtClean="0">
                <a:latin typeface="Calibri" pitchFamily="34" charset="0"/>
                <a:cs typeface="Calibri" pitchFamily="34" charset="0"/>
              </a:rPr>
              <a:t>TF-IDF (Term Frequency-Inverse Document Frequency): Weighs the importance of each word in the document based on its frequency in the document and across all documents.</a:t>
            </a:r>
          </a:p>
          <a:p>
            <a:pPr lvl="1"/>
            <a:r>
              <a:rPr lang="en-US" sz="1400" dirty="0" smtClean="0">
                <a:latin typeface="Calibri" pitchFamily="34" charset="0"/>
                <a:cs typeface="Calibri" pitchFamily="34" charset="0"/>
              </a:rPr>
              <a:t>Word </a:t>
            </a:r>
            <a:r>
              <a:rPr lang="en-US" sz="1400" dirty="0" err="1" smtClean="0">
                <a:latin typeface="Calibri" pitchFamily="34" charset="0"/>
                <a:cs typeface="Calibri" pitchFamily="34" charset="0"/>
              </a:rPr>
              <a:t>Embeddings</a:t>
            </a:r>
            <a:r>
              <a:rPr lang="en-US" sz="1400" dirty="0" smtClean="0">
                <a:latin typeface="Calibri" pitchFamily="34" charset="0"/>
                <a:cs typeface="Calibri" pitchFamily="34" charset="0"/>
              </a:rPr>
              <a:t>: Represent words as dense vectors in a continuous vector space, capturing semantic relationships between words.</a:t>
            </a:r>
            <a:endParaRPr lang="en-US" sz="1400" dirty="0" smtClean="0">
              <a:latin typeface="Calibri" pitchFamily="34" charset="0"/>
              <a:cs typeface="Calibri" pitchFamily="34" charset="0"/>
            </a:endParaRPr>
          </a:p>
        </p:txBody>
      </p:sp>
      <p:sp>
        <p:nvSpPr>
          <p:cNvPr id="15" name="object 15"/>
          <p:cNvSpPr txBox="1"/>
          <p:nvPr/>
        </p:nvSpPr>
        <p:spPr>
          <a:xfrm>
            <a:off x="1391400" y="6407227"/>
            <a:ext cx="32384" cy="128270"/>
          </a:xfrm>
          <a:prstGeom prst="rect">
            <a:avLst/>
          </a:prstGeom>
        </p:spPr>
        <p:txBody>
          <a:bodyPr vert="horz" wrap="square" lIns="0" tIns="0" rIns="0" bIns="0" rtlCol="0">
            <a:spAutoFit/>
          </a:bodyPr>
          <a:lstStyle/>
          <a:p>
            <a:pPr>
              <a:lnSpc>
                <a:spcPts val="994"/>
              </a:lnSpc>
            </a:pPr>
            <a:r>
              <a:rPr sz="900" spc="-50" dirty="0">
                <a:solidFill>
                  <a:srgbClr val="2D83C3"/>
                </a:solidFill>
                <a:latin typeface="Times New Roman"/>
                <a:cs typeface="Times New Roman"/>
              </a:rPr>
              <a:t>l</a:t>
            </a:r>
            <a:endParaRPr sz="900">
              <a:latin typeface="Times New Roman"/>
              <a:cs typeface="Times New Roman"/>
            </a:endParaRPr>
          </a:p>
        </p:txBody>
      </p:sp>
      <p:sp>
        <p:nvSpPr>
          <p:cNvPr id="16" name="object 16"/>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50" dirty="0"/>
              <a:t>9</a:t>
            </a:fld>
            <a:endParaRPr spc="-50" dirty="0"/>
          </a:p>
        </p:txBody>
      </p:sp>
      <p:sp>
        <p:nvSpPr>
          <p:cNvPr id="17" name="object 17"/>
          <p:cNvSpPr txBox="1"/>
          <p:nvPr/>
        </p:nvSpPr>
        <p:spPr>
          <a:xfrm>
            <a:off x="365251" y="6394527"/>
            <a:ext cx="1581150" cy="278281"/>
          </a:xfrm>
          <a:prstGeom prst="rect">
            <a:avLst/>
          </a:prstGeom>
        </p:spPr>
        <p:txBody>
          <a:bodyPr vert="horz" wrap="square" lIns="0" tIns="1270" rIns="0" bIns="0" rtlCol="0">
            <a:spAutoFit/>
          </a:bodyPr>
          <a:lstStyle/>
          <a:p>
            <a:pPr marL="12700">
              <a:lnSpc>
                <a:spcPct val="100000"/>
              </a:lnSpc>
              <a:spcBef>
                <a:spcPts val="10"/>
              </a:spcBef>
            </a:pPr>
            <a:r>
              <a:rPr lang="en-US" sz="900" dirty="0" smtClean="0">
                <a:solidFill>
                  <a:srgbClr val="2D83C3"/>
                </a:solidFill>
                <a:latin typeface="Times New Roman"/>
                <a:cs typeface="Times New Roman"/>
              </a:rPr>
              <a:t>REVANTH ROSHAN R</a:t>
            </a:r>
            <a:r>
              <a:rPr sz="900" spc="240" dirty="0" smtClean="0">
                <a:solidFill>
                  <a:srgbClr val="2D83C3"/>
                </a:solidFill>
                <a:latin typeface="Times New Roman"/>
                <a:cs typeface="Times New Roman"/>
              </a:rPr>
              <a:t> </a:t>
            </a:r>
            <a:r>
              <a:rPr sz="900" dirty="0">
                <a:solidFill>
                  <a:srgbClr val="2D83C3"/>
                </a:solidFill>
                <a:latin typeface="Times New Roman"/>
                <a:cs typeface="Times New Roman"/>
              </a:rPr>
              <a:t>F</a:t>
            </a:r>
            <a:r>
              <a:rPr sz="900" spc="-80" dirty="0">
                <a:solidFill>
                  <a:srgbClr val="2D83C3"/>
                </a:solidFill>
                <a:latin typeface="Times New Roman"/>
                <a:cs typeface="Times New Roman"/>
              </a:rPr>
              <a:t> </a:t>
            </a:r>
            <a:r>
              <a:rPr sz="900" dirty="0">
                <a:solidFill>
                  <a:srgbClr val="2D83C3"/>
                </a:solidFill>
                <a:latin typeface="Times New Roman"/>
                <a:cs typeface="Times New Roman"/>
              </a:rPr>
              <a:t>i</a:t>
            </a:r>
            <a:r>
              <a:rPr sz="900" spc="-75" dirty="0">
                <a:solidFill>
                  <a:srgbClr val="2D83C3"/>
                </a:solidFill>
                <a:latin typeface="Times New Roman"/>
                <a:cs typeface="Times New Roman"/>
              </a:rPr>
              <a:t> </a:t>
            </a:r>
            <a:r>
              <a:rPr sz="900" dirty="0">
                <a:solidFill>
                  <a:srgbClr val="2D83C3"/>
                </a:solidFill>
                <a:latin typeface="Times New Roman"/>
                <a:cs typeface="Times New Roman"/>
              </a:rPr>
              <a:t>n</a:t>
            </a:r>
            <a:r>
              <a:rPr sz="900" spc="-90" dirty="0">
                <a:solidFill>
                  <a:srgbClr val="2D83C3"/>
                </a:solidFill>
                <a:latin typeface="Times New Roman"/>
                <a:cs typeface="Times New Roman"/>
              </a:rPr>
              <a:t> </a:t>
            </a:r>
            <a:r>
              <a:rPr sz="900" dirty="0">
                <a:solidFill>
                  <a:srgbClr val="2D83C3"/>
                </a:solidFill>
                <a:latin typeface="Times New Roman"/>
                <a:cs typeface="Times New Roman"/>
              </a:rPr>
              <a:t>a</a:t>
            </a:r>
            <a:r>
              <a:rPr sz="900" spc="240" dirty="0">
                <a:solidFill>
                  <a:srgbClr val="2D83C3"/>
                </a:solidFill>
                <a:latin typeface="Times New Roman"/>
                <a:cs typeface="Times New Roman"/>
              </a:rPr>
              <a:t>  </a:t>
            </a:r>
            <a:r>
              <a:rPr sz="900" dirty="0">
                <a:solidFill>
                  <a:srgbClr val="2D83C3"/>
                </a:solidFill>
                <a:latin typeface="Times New Roman"/>
                <a:cs typeface="Times New Roman"/>
              </a:rPr>
              <a:t>R</a:t>
            </a:r>
            <a:r>
              <a:rPr sz="900" spc="-70" dirty="0">
                <a:solidFill>
                  <a:srgbClr val="2D83C3"/>
                </a:solidFill>
                <a:latin typeface="Times New Roman"/>
                <a:cs typeface="Times New Roman"/>
              </a:rPr>
              <a:t> </a:t>
            </a:r>
            <a:r>
              <a:rPr sz="900" dirty="0">
                <a:solidFill>
                  <a:srgbClr val="2D83C3"/>
                </a:solidFill>
                <a:latin typeface="Times New Roman"/>
                <a:cs typeface="Times New Roman"/>
              </a:rPr>
              <a:t>e</a:t>
            </a:r>
            <a:r>
              <a:rPr sz="900" spc="-75" dirty="0">
                <a:solidFill>
                  <a:srgbClr val="2D83C3"/>
                </a:solidFill>
                <a:latin typeface="Times New Roman"/>
                <a:cs typeface="Times New Roman"/>
              </a:rPr>
              <a:t> </a:t>
            </a:r>
            <a:r>
              <a:rPr sz="900" dirty="0">
                <a:solidFill>
                  <a:srgbClr val="2D83C3"/>
                </a:solidFill>
                <a:latin typeface="Times New Roman"/>
                <a:cs typeface="Times New Roman"/>
              </a:rPr>
              <a:t>v</a:t>
            </a:r>
            <a:r>
              <a:rPr sz="900" spc="-95" dirty="0">
                <a:solidFill>
                  <a:srgbClr val="2D83C3"/>
                </a:solidFill>
                <a:latin typeface="Times New Roman"/>
                <a:cs typeface="Times New Roman"/>
              </a:rPr>
              <a:t> </a:t>
            </a:r>
            <a:r>
              <a:rPr sz="900" dirty="0">
                <a:solidFill>
                  <a:srgbClr val="2D83C3"/>
                </a:solidFill>
                <a:latin typeface="Times New Roman"/>
                <a:cs typeface="Times New Roman"/>
              </a:rPr>
              <a:t>i</a:t>
            </a:r>
            <a:r>
              <a:rPr sz="900" spc="-80" dirty="0">
                <a:solidFill>
                  <a:srgbClr val="2D83C3"/>
                </a:solidFill>
                <a:latin typeface="Times New Roman"/>
                <a:cs typeface="Times New Roman"/>
              </a:rPr>
              <a:t> </a:t>
            </a:r>
            <a:r>
              <a:rPr sz="900" dirty="0">
                <a:solidFill>
                  <a:srgbClr val="2D83C3"/>
                </a:solidFill>
                <a:latin typeface="Times New Roman"/>
                <a:cs typeface="Times New Roman"/>
              </a:rPr>
              <a:t>e</a:t>
            </a:r>
            <a:r>
              <a:rPr sz="900" spc="-80" dirty="0">
                <a:solidFill>
                  <a:srgbClr val="2D83C3"/>
                </a:solidFill>
                <a:latin typeface="Times New Roman"/>
                <a:cs typeface="Times New Roman"/>
              </a:rPr>
              <a:t> </a:t>
            </a:r>
            <a:r>
              <a:rPr sz="900" spc="-50" dirty="0">
                <a:solidFill>
                  <a:srgbClr val="2D83C3"/>
                </a:solidFill>
                <a:latin typeface="Times New Roman"/>
                <a:cs typeface="Times New Roman"/>
              </a:rPr>
              <a:t>w</a:t>
            </a:r>
            <a:endParaRPr sz="9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TotalTime>
  <Words>1037</Words>
  <Application>Microsoft Office PowerPoint</Application>
  <PresentationFormat>Custom</PresentationFormat>
  <Paragraphs>66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REVANTH ROSHAN R</vt:lpstr>
      <vt:lpstr>FAKE NEWS PREDICTION</vt:lpstr>
      <vt:lpstr>AGENDA</vt:lpstr>
      <vt:lpstr>PROBLEM STATEMENT</vt:lpstr>
      <vt:lpstr>PROJECT OVERVIEW</vt:lpstr>
      <vt:lpstr>WHO ARE THE END USERS?</vt:lpstr>
      <vt:lpstr>SOLUTION AND ITS VALUE</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IBM_GEN_AI_PROJECT.pptx</dc:title>
  <dc:creator>Ranganathan</dc:creator>
  <cp:lastModifiedBy>Ranganathan</cp:lastModifiedBy>
  <cp:revision>4</cp:revision>
  <dcterms:created xsi:type="dcterms:W3CDTF">2024-04-01T15:21:13Z</dcterms:created>
  <dcterms:modified xsi:type="dcterms:W3CDTF">2024-04-01T16:33:00Z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LastSaved">
    <vt:filetime>2024-04-01T00:00:00Z</vt:filetime>
  </property>
  <property fmtid="{D5CDD505-2E9C-101B-9397-08002B2CF9AE}" pid="4" name="Producer">
    <vt:lpwstr>Microsoft: Print To PDF</vt:lpwstr>
  </property>
</Properties>
</file>