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74" r:id="rId5"/>
    <p:sldId id="259" r:id="rId6"/>
    <p:sldId id="260" r:id="rId7"/>
    <p:sldId id="261" r:id="rId8"/>
    <p:sldId id="262" r:id="rId9"/>
    <p:sldId id="263" r:id="rId10"/>
    <p:sldId id="264" r:id="rId11"/>
    <p:sldId id="265" r:id="rId12"/>
    <p:sldId id="266" r:id="rId13"/>
    <p:sldId id="276" r:id="rId14"/>
    <p:sldId id="267" r:id="rId15"/>
    <p:sldId id="268" r:id="rId16"/>
    <p:sldId id="269" r:id="rId17"/>
    <p:sldId id="270" r:id="rId18"/>
    <p:sldId id="271" r:id="rId19"/>
    <p:sldId id="272" r:id="rId20"/>
    <p:sldId id="273"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6335637-B8B4-46D4-97DC-FCBF908D5F7E}" type="datetimeFigureOut">
              <a:rPr lang="en-IN" smtClean="0"/>
              <a:pPr/>
              <a:t>30-09-2022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913E27E9-8B03-4534-82EA-61DF746C8E2B}" type="slidenum">
              <a:rPr lang="en-IN" smtClean="0"/>
              <a:pPr/>
              <a:t>‹#›</a:t>
            </a:fld>
            <a:endParaRPr lang="en-IN"/>
          </a:p>
        </p:txBody>
      </p:sp>
    </p:spTree>
    <p:extLst>
      <p:ext uri="{BB962C8B-B14F-4D97-AF65-F5344CB8AC3E}">
        <p14:creationId xmlns="" xmlns:p14="http://schemas.microsoft.com/office/powerpoint/2010/main" val="1499270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335637-B8B4-46D4-97DC-FCBF908D5F7E}" type="datetimeFigureOut">
              <a:rPr lang="en-IN" smtClean="0"/>
              <a:pPr/>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E27E9-8B03-4534-82EA-61DF746C8E2B}" type="slidenum">
              <a:rPr lang="en-IN" smtClean="0"/>
              <a:pPr/>
              <a:t>‹#›</a:t>
            </a:fld>
            <a:endParaRPr lang="en-IN"/>
          </a:p>
        </p:txBody>
      </p:sp>
    </p:spTree>
    <p:extLst>
      <p:ext uri="{BB962C8B-B14F-4D97-AF65-F5344CB8AC3E}">
        <p14:creationId xmlns="" xmlns:p14="http://schemas.microsoft.com/office/powerpoint/2010/main" val="3172367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6335637-B8B4-46D4-97DC-FCBF908D5F7E}" type="datetimeFigureOut">
              <a:rPr lang="en-IN" smtClean="0"/>
              <a:pPr/>
              <a:t>30-09-2022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13E27E9-8B03-4534-82EA-61DF746C8E2B}" type="slidenum">
              <a:rPr lang="en-IN" smtClean="0"/>
              <a:pPr/>
              <a:t>‹#›</a:t>
            </a:fld>
            <a:endParaRPr lang="en-IN"/>
          </a:p>
        </p:txBody>
      </p:sp>
    </p:spTree>
    <p:extLst>
      <p:ext uri="{BB962C8B-B14F-4D97-AF65-F5344CB8AC3E}">
        <p14:creationId xmlns="" xmlns:p14="http://schemas.microsoft.com/office/powerpoint/2010/main" val="3358165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6335637-B8B4-46D4-97DC-FCBF908D5F7E}" type="datetimeFigureOut">
              <a:rPr lang="en-IN" smtClean="0"/>
              <a:pPr/>
              <a:t>30-09-2022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13E27E9-8B03-4534-82EA-61DF746C8E2B}" type="slidenum">
              <a:rPr lang="en-IN" smtClean="0"/>
              <a:pPr/>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 xmlns:p14="http://schemas.microsoft.com/office/powerpoint/2010/main" val="2553148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6335637-B8B4-46D4-97DC-FCBF908D5F7E}" type="datetimeFigureOut">
              <a:rPr lang="en-IN" smtClean="0"/>
              <a:pPr/>
              <a:t>30-09-2022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13E27E9-8B03-4534-82EA-61DF746C8E2B}" type="slidenum">
              <a:rPr lang="en-IN" smtClean="0"/>
              <a:pPr/>
              <a:t>‹#›</a:t>
            </a:fld>
            <a:endParaRPr lang="en-IN"/>
          </a:p>
        </p:txBody>
      </p:sp>
    </p:spTree>
    <p:extLst>
      <p:ext uri="{BB962C8B-B14F-4D97-AF65-F5344CB8AC3E}">
        <p14:creationId xmlns="" xmlns:p14="http://schemas.microsoft.com/office/powerpoint/2010/main" val="4067314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335637-B8B4-46D4-97DC-FCBF908D5F7E}" type="datetimeFigureOut">
              <a:rPr lang="en-IN" smtClean="0"/>
              <a:pPr/>
              <a:t>30-09-2022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3E27E9-8B03-4534-82EA-61DF746C8E2B}" type="slidenum">
              <a:rPr lang="en-IN" smtClean="0"/>
              <a:pPr/>
              <a:t>‹#›</a:t>
            </a:fld>
            <a:endParaRPr lang="en-IN"/>
          </a:p>
        </p:txBody>
      </p:sp>
    </p:spTree>
    <p:extLst>
      <p:ext uri="{BB962C8B-B14F-4D97-AF65-F5344CB8AC3E}">
        <p14:creationId xmlns="" xmlns:p14="http://schemas.microsoft.com/office/powerpoint/2010/main" val="3590871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335637-B8B4-46D4-97DC-FCBF908D5F7E}" type="datetimeFigureOut">
              <a:rPr lang="en-IN" smtClean="0"/>
              <a:pPr/>
              <a:t>30-09-2022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3E27E9-8B03-4534-82EA-61DF746C8E2B}" type="slidenum">
              <a:rPr lang="en-IN" smtClean="0"/>
              <a:pPr/>
              <a:t>‹#›</a:t>
            </a:fld>
            <a:endParaRPr lang="en-IN"/>
          </a:p>
        </p:txBody>
      </p:sp>
    </p:spTree>
    <p:extLst>
      <p:ext uri="{BB962C8B-B14F-4D97-AF65-F5344CB8AC3E}">
        <p14:creationId xmlns="" xmlns:p14="http://schemas.microsoft.com/office/powerpoint/2010/main" val="2885716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335637-B8B4-46D4-97DC-FCBF908D5F7E}" type="datetimeFigureOut">
              <a:rPr lang="en-IN" smtClean="0"/>
              <a:pPr/>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E27E9-8B03-4534-82EA-61DF746C8E2B}" type="slidenum">
              <a:rPr lang="en-IN" smtClean="0"/>
              <a:pPr/>
              <a:t>‹#›</a:t>
            </a:fld>
            <a:endParaRPr lang="en-IN"/>
          </a:p>
        </p:txBody>
      </p:sp>
    </p:spTree>
    <p:extLst>
      <p:ext uri="{BB962C8B-B14F-4D97-AF65-F5344CB8AC3E}">
        <p14:creationId xmlns="" xmlns:p14="http://schemas.microsoft.com/office/powerpoint/2010/main" val="2475643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6335637-B8B4-46D4-97DC-FCBF908D5F7E}" type="datetimeFigureOut">
              <a:rPr lang="en-IN" smtClean="0"/>
              <a:pPr/>
              <a:t>30-09-2022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13E27E9-8B03-4534-82EA-61DF746C8E2B}" type="slidenum">
              <a:rPr lang="en-IN" smtClean="0"/>
              <a:pPr/>
              <a:t>‹#›</a:t>
            </a:fld>
            <a:endParaRPr lang="en-IN"/>
          </a:p>
        </p:txBody>
      </p:sp>
    </p:spTree>
    <p:extLst>
      <p:ext uri="{BB962C8B-B14F-4D97-AF65-F5344CB8AC3E}">
        <p14:creationId xmlns="" xmlns:p14="http://schemas.microsoft.com/office/powerpoint/2010/main" val="1671384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335637-B8B4-46D4-97DC-FCBF908D5F7E}" type="datetimeFigureOut">
              <a:rPr lang="en-IN" smtClean="0"/>
              <a:pPr/>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E27E9-8B03-4534-82EA-61DF746C8E2B}" type="slidenum">
              <a:rPr lang="en-IN" smtClean="0"/>
              <a:pPr/>
              <a:t>‹#›</a:t>
            </a:fld>
            <a:endParaRPr lang="en-IN"/>
          </a:p>
        </p:txBody>
      </p:sp>
    </p:spTree>
    <p:extLst>
      <p:ext uri="{BB962C8B-B14F-4D97-AF65-F5344CB8AC3E}">
        <p14:creationId xmlns="" xmlns:p14="http://schemas.microsoft.com/office/powerpoint/2010/main" val="416812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6335637-B8B4-46D4-97DC-FCBF908D5F7E}" type="datetimeFigureOut">
              <a:rPr lang="en-IN" smtClean="0"/>
              <a:pPr/>
              <a:t>30-09-2022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13E27E9-8B03-4534-82EA-61DF746C8E2B}" type="slidenum">
              <a:rPr lang="en-IN" smtClean="0"/>
              <a:pPr/>
              <a:t>‹#›</a:t>
            </a:fld>
            <a:endParaRPr lang="en-IN"/>
          </a:p>
        </p:txBody>
      </p:sp>
    </p:spTree>
    <p:extLst>
      <p:ext uri="{BB962C8B-B14F-4D97-AF65-F5344CB8AC3E}">
        <p14:creationId xmlns="" xmlns:p14="http://schemas.microsoft.com/office/powerpoint/2010/main" val="2807828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335637-B8B4-46D4-97DC-FCBF908D5F7E}" type="datetimeFigureOut">
              <a:rPr lang="en-IN" smtClean="0"/>
              <a:pPr/>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E27E9-8B03-4534-82EA-61DF746C8E2B}" type="slidenum">
              <a:rPr lang="en-IN" smtClean="0"/>
              <a:pPr/>
              <a:t>‹#›</a:t>
            </a:fld>
            <a:endParaRPr lang="en-IN"/>
          </a:p>
        </p:txBody>
      </p:sp>
    </p:spTree>
    <p:extLst>
      <p:ext uri="{BB962C8B-B14F-4D97-AF65-F5344CB8AC3E}">
        <p14:creationId xmlns="" xmlns:p14="http://schemas.microsoft.com/office/powerpoint/2010/main" val="3515372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335637-B8B4-46D4-97DC-FCBF908D5F7E}" type="datetimeFigureOut">
              <a:rPr lang="en-IN" smtClean="0"/>
              <a:pPr/>
              <a:t>30-09-2022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3E27E9-8B03-4534-82EA-61DF746C8E2B}" type="slidenum">
              <a:rPr lang="en-IN" smtClean="0"/>
              <a:pPr/>
              <a:t>‹#›</a:t>
            </a:fld>
            <a:endParaRPr lang="en-IN"/>
          </a:p>
        </p:txBody>
      </p:sp>
    </p:spTree>
    <p:extLst>
      <p:ext uri="{BB962C8B-B14F-4D97-AF65-F5344CB8AC3E}">
        <p14:creationId xmlns="" xmlns:p14="http://schemas.microsoft.com/office/powerpoint/2010/main" val="227077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335637-B8B4-46D4-97DC-FCBF908D5F7E}" type="datetimeFigureOut">
              <a:rPr lang="en-IN" smtClean="0"/>
              <a:pPr/>
              <a:t>30-09-2022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3E27E9-8B03-4534-82EA-61DF746C8E2B}" type="slidenum">
              <a:rPr lang="en-IN" smtClean="0"/>
              <a:pPr/>
              <a:t>‹#›</a:t>
            </a:fld>
            <a:endParaRPr lang="en-IN"/>
          </a:p>
        </p:txBody>
      </p:sp>
    </p:spTree>
    <p:extLst>
      <p:ext uri="{BB962C8B-B14F-4D97-AF65-F5344CB8AC3E}">
        <p14:creationId xmlns="" xmlns:p14="http://schemas.microsoft.com/office/powerpoint/2010/main" val="219835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335637-B8B4-46D4-97DC-FCBF908D5F7E}" type="datetimeFigureOut">
              <a:rPr lang="en-IN" smtClean="0"/>
              <a:pPr/>
              <a:t>30-09-2022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3E27E9-8B03-4534-82EA-61DF746C8E2B}" type="slidenum">
              <a:rPr lang="en-IN" smtClean="0"/>
              <a:pPr/>
              <a:t>‹#›</a:t>
            </a:fld>
            <a:endParaRPr lang="en-IN"/>
          </a:p>
        </p:txBody>
      </p:sp>
    </p:spTree>
    <p:extLst>
      <p:ext uri="{BB962C8B-B14F-4D97-AF65-F5344CB8AC3E}">
        <p14:creationId xmlns="" xmlns:p14="http://schemas.microsoft.com/office/powerpoint/2010/main" val="2102518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335637-B8B4-46D4-97DC-FCBF908D5F7E}" type="datetimeFigureOut">
              <a:rPr lang="en-IN" smtClean="0"/>
              <a:pPr/>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E27E9-8B03-4534-82EA-61DF746C8E2B}" type="slidenum">
              <a:rPr lang="en-IN" smtClean="0"/>
              <a:pPr/>
              <a:t>‹#›</a:t>
            </a:fld>
            <a:endParaRPr lang="en-IN"/>
          </a:p>
        </p:txBody>
      </p:sp>
    </p:spTree>
    <p:extLst>
      <p:ext uri="{BB962C8B-B14F-4D97-AF65-F5344CB8AC3E}">
        <p14:creationId xmlns="" xmlns:p14="http://schemas.microsoft.com/office/powerpoint/2010/main" val="215495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335637-B8B4-46D4-97DC-FCBF908D5F7E}" type="datetimeFigureOut">
              <a:rPr lang="en-IN" smtClean="0"/>
              <a:pPr/>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E27E9-8B03-4534-82EA-61DF746C8E2B}" type="slidenum">
              <a:rPr lang="en-IN" smtClean="0"/>
              <a:pPr/>
              <a:t>‹#›</a:t>
            </a:fld>
            <a:endParaRPr lang="en-IN"/>
          </a:p>
        </p:txBody>
      </p:sp>
    </p:spTree>
    <p:extLst>
      <p:ext uri="{BB962C8B-B14F-4D97-AF65-F5344CB8AC3E}">
        <p14:creationId xmlns="" xmlns:p14="http://schemas.microsoft.com/office/powerpoint/2010/main" val="388531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335637-B8B4-46D4-97DC-FCBF908D5F7E}" type="datetimeFigureOut">
              <a:rPr lang="en-IN" smtClean="0"/>
              <a:pPr/>
              <a:t>30-09-2022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3E27E9-8B03-4534-82EA-61DF746C8E2B}" type="slidenum">
              <a:rPr lang="en-IN" smtClean="0"/>
              <a:pPr/>
              <a:t>‹#›</a:t>
            </a:fld>
            <a:endParaRPr lang="en-IN"/>
          </a:p>
        </p:txBody>
      </p:sp>
    </p:spTree>
    <p:extLst>
      <p:ext uri="{BB962C8B-B14F-4D97-AF65-F5344CB8AC3E}">
        <p14:creationId xmlns="" xmlns:p14="http://schemas.microsoft.com/office/powerpoint/2010/main" val="327801619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21325F35-E696-43D5-53E5-7EE96F26E16D}"/>
              </a:ext>
            </a:extLst>
          </p:cNvPr>
          <p:cNvSpPr>
            <a:spLocks noGrp="1"/>
          </p:cNvSpPr>
          <p:nvPr>
            <p:ph type="subTitle" idx="1"/>
          </p:nvPr>
        </p:nvSpPr>
        <p:spPr>
          <a:xfrm>
            <a:off x="1193533" y="3576805"/>
            <a:ext cx="10013482" cy="1264702"/>
          </a:xfrm>
        </p:spPr>
        <p:txBody>
          <a:bodyPr>
            <a:normAutofit/>
          </a:bodyPr>
          <a:lstStyle/>
          <a:p>
            <a:r>
              <a:rPr lang="en-IN" sz="5400" dirty="0">
                <a:latin typeface="Algerian" panose="04020705040A02060702" pitchFamily="82" charset="0"/>
              </a:rPr>
              <a:t>PRINCIPLES OF MANAGEMENT</a:t>
            </a:r>
          </a:p>
        </p:txBody>
      </p:sp>
      <p:pic>
        <p:nvPicPr>
          <p:cNvPr id="5" name="Picture 4">
            <a:extLst>
              <a:ext uri="{FF2B5EF4-FFF2-40B4-BE49-F238E27FC236}">
                <a16:creationId xmlns="" xmlns:a16="http://schemas.microsoft.com/office/drawing/2014/main" id="{E4D664A6-40CD-21AC-AC5A-F658CB5275C6}"/>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93533" y="1517366"/>
            <a:ext cx="9410299" cy="1763829"/>
          </a:xfrm>
          <a:prstGeom prst="rect">
            <a:avLst/>
          </a:prstGeom>
        </p:spPr>
      </p:pic>
    </p:spTree>
    <p:extLst>
      <p:ext uri="{BB962C8B-B14F-4D97-AF65-F5344CB8AC3E}">
        <p14:creationId xmlns="" xmlns:p14="http://schemas.microsoft.com/office/powerpoint/2010/main" val="3243081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485B57-5552-E6D2-34B5-F4362CCE4917}"/>
              </a:ext>
            </a:extLst>
          </p:cNvPr>
          <p:cNvSpPr>
            <a:spLocks noGrp="1"/>
          </p:cNvSpPr>
          <p:nvPr>
            <p:ph type="title"/>
          </p:nvPr>
        </p:nvSpPr>
        <p:spPr>
          <a:xfrm>
            <a:off x="4336473" y="332509"/>
            <a:ext cx="7169726" cy="1724892"/>
          </a:xfrm>
        </p:spPr>
        <p:txBody>
          <a:bodyPr>
            <a:noAutofit/>
          </a:bodyPr>
          <a:lstStyle/>
          <a:p>
            <a:pPr algn="l"/>
            <a:r>
              <a:rPr lang="en-IN" sz="4400" dirty="0">
                <a:latin typeface="Algerian" panose="04020705040A02060702" pitchFamily="82" charset="0"/>
              </a:rPr>
              <a:t>IMPACT OF SOCIAL MEDIA ON SOCIETY</a:t>
            </a:r>
          </a:p>
        </p:txBody>
      </p:sp>
      <p:sp>
        <p:nvSpPr>
          <p:cNvPr id="3" name="Content Placeholder 2">
            <a:extLst>
              <a:ext uri="{FF2B5EF4-FFF2-40B4-BE49-F238E27FC236}">
                <a16:creationId xmlns="" xmlns:a16="http://schemas.microsoft.com/office/drawing/2014/main" id="{04897B1F-AF45-6033-9D05-CE7B71E53811}"/>
              </a:ext>
            </a:extLst>
          </p:cNvPr>
          <p:cNvSpPr>
            <a:spLocks noGrp="1"/>
          </p:cNvSpPr>
          <p:nvPr>
            <p:ph idx="1"/>
          </p:nvPr>
        </p:nvSpPr>
        <p:spPr>
          <a:xfrm>
            <a:off x="685800" y="2194560"/>
            <a:ext cx="5091545" cy="4024125"/>
          </a:xfrm>
        </p:spPr>
        <p:txBody>
          <a:bodyPr>
            <a:normAutofit/>
          </a:bodyPr>
          <a:lstStyle/>
          <a:p>
            <a:r>
              <a:rPr lang="en-IN" sz="2400" dirty="0" smtClean="0"/>
              <a:t>Communications are reduced due to social media platforms.</a:t>
            </a:r>
          </a:p>
          <a:p>
            <a:r>
              <a:rPr lang="en-IN" sz="2400" dirty="0" smtClean="0"/>
              <a:t>Technology </a:t>
            </a:r>
            <a:r>
              <a:rPr lang="en-IN" sz="2400" dirty="0"/>
              <a:t>has come a long way from its existence.</a:t>
            </a:r>
          </a:p>
          <a:p>
            <a:r>
              <a:rPr lang="en-IN" sz="2400" dirty="0"/>
              <a:t>Social media make lives of many easier </a:t>
            </a:r>
          </a:p>
          <a:p>
            <a:r>
              <a:rPr lang="en-IN" sz="2400" dirty="0"/>
              <a:t>With social media any person has ability to be a big deal and can influence other</a:t>
            </a:r>
          </a:p>
        </p:txBody>
      </p:sp>
      <p:pic>
        <p:nvPicPr>
          <p:cNvPr id="5" name="Picture 4">
            <a:extLst>
              <a:ext uri="{FF2B5EF4-FFF2-40B4-BE49-F238E27FC236}">
                <a16:creationId xmlns="" xmlns:a16="http://schemas.microsoft.com/office/drawing/2014/main" id="{F558CC33-358D-F6B1-ECAE-952508DB5421}"/>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777345" y="2290813"/>
            <a:ext cx="5945203" cy="3484345"/>
          </a:xfrm>
          <a:prstGeom prst="rect">
            <a:avLst/>
          </a:prstGeom>
        </p:spPr>
      </p:pic>
    </p:spTree>
    <p:extLst>
      <p:ext uri="{BB962C8B-B14F-4D97-AF65-F5344CB8AC3E}">
        <p14:creationId xmlns="" xmlns:p14="http://schemas.microsoft.com/office/powerpoint/2010/main" val="5273874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A092FE-02B0-FF4A-90EE-2C10E61A4C7E}"/>
              </a:ext>
            </a:extLst>
          </p:cNvPr>
          <p:cNvSpPr>
            <a:spLocks noGrp="1"/>
          </p:cNvSpPr>
          <p:nvPr>
            <p:ph type="title"/>
          </p:nvPr>
        </p:nvSpPr>
        <p:spPr>
          <a:xfrm>
            <a:off x="4953000" y="307173"/>
            <a:ext cx="7239000" cy="1293028"/>
          </a:xfrm>
        </p:spPr>
        <p:txBody>
          <a:bodyPr>
            <a:normAutofit/>
          </a:bodyPr>
          <a:lstStyle/>
          <a:p>
            <a:pPr algn="l"/>
            <a:r>
              <a:rPr lang="en-IN" dirty="0">
                <a:latin typeface="Algerian" panose="04020705040A02060702" pitchFamily="82" charset="0"/>
              </a:rPr>
              <a:t>IMPACT OF SOCIAL MEDIA ON POLITICS</a:t>
            </a:r>
          </a:p>
        </p:txBody>
      </p:sp>
      <p:sp>
        <p:nvSpPr>
          <p:cNvPr id="3" name="Content Placeholder 2">
            <a:extLst>
              <a:ext uri="{FF2B5EF4-FFF2-40B4-BE49-F238E27FC236}">
                <a16:creationId xmlns="" xmlns:a16="http://schemas.microsoft.com/office/drawing/2014/main" id="{41A5D3E2-4934-9E1A-D241-D688738E85B7}"/>
              </a:ext>
            </a:extLst>
          </p:cNvPr>
          <p:cNvSpPr>
            <a:spLocks noGrp="1"/>
          </p:cNvSpPr>
          <p:nvPr>
            <p:ph idx="1"/>
          </p:nvPr>
        </p:nvSpPr>
        <p:spPr>
          <a:xfrm>
            <a:off x="685801" y="2194560"/>
            <a:ext cx="5133108" cy="4024125"/>
          </a:xfrm>
        </p:spPr>
        <p:txBody>
          <a:bodyPr>
            <a:normAutofit/>
          </a:bodyPr>
          <a:lstStyle/>
          <a:p>
            <a:r>
              <a:rPr lang="en-IN" sz="2400" dirty="0"/>
              <a:t>Voter participation is increased. Facebook users are said  they are more likely to vote if they see that their online friends did.</a:t>
            </a:r>
          </a:p>
          <a:p>
            <a:r>
              <a:rPr lang="en-IN" sz="2400" dirty="0"/>
              <a:t>Online networks give social movements a quick, cheap method of disseminating information and mobilizing people.</a:t>
            </a:r>
          </a:p>
        </p:txBody>
      </p:sp>
      <p:pic>
        <p:nvPicPr>
          <p:cNvPr id="5" name="Picture 4">
            <a:extLst>
              <a:ext uri="{FF2B5EF4-FFF2-40B4-BE49-F238E27FC236}">
                <a16:creationId xmlns="" xmlns:a16="http://schemas.microsoft.com/office/drawing/2014/main" id="{E4C9C364-336E-8420-22AC-008EE83CF698}"/>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217919" y="1600201"/>
            <a:ext cx="4687503" cy="3770695"/>
          </a:xfrm>
          <a:prstGeom prst="rect">
            <a:avLst/>
          </a:prstGeom>
        </p:spPr>
      </p:pic>
    </p:spTree>
    <p:extLst>
      <p:ext uri="{BB962C8B-B14F-4D97-AF65-F5344CB8AC3E}">
        <p14:creationId xmlns="" xmlns:p14="http://schemas.microsoft.com/office/powerpoint/2010/main" val="16863347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F98317-450B-1040-80DA-06EBD6FDB4D2}"/>
              </a:ext>
            </a:extLst>
          </p:cNvPr>
          <p:cNvSpPr>
            <a:spLocks noGrp="1"/>
          </p:cNvSpPr>
          <p:nvPr>
            <p:ph type="title"/>
          </p:nvPr>
        </p:nvSpPr>
        <p:spPr>
          <a:xfrm>
            <a:off x="4965906" y="639315"/>
            <a:ext cx="7357712" cy="1293028"/>
          </a:xfrm>
        </p:spPr>
        <p:txBody>
          <a:bodyPr>
            <a:noAutofit/>
          </a:bodyPr>
          <a:lstStyle/>
          <a:p>
            <a:pPr algn="l"/>
            <a:r>
              <a:rPr lang="en-IN" sz="4400" dirty="0">
                <a:latin typeface="Algerian" panose="04020705040A02060702" pitchFamily="82" charset="0"/>
              </a:rPr>
              <a:t>IMPACT OF SOCIAL MEDIA ON HEALTH</a:t>
            </a:r>
          </a:p>
        </p:txBody>
      </p:sp>
      <p:sp>
        <p:nvSpPr>
          <p:cNvPr id="3" name="Content Placeholder 2">
            <a:extLst>
              <a:ext uri="{FF2B5EF4-FFF2-40B4-BE49-F238E27FC236}">
                <a16:creationId xmlns="" xmlns:a16="http://schemas.microsoft.com/office/drawing/2014/main" id="{D2E5AAC1-72DD-C2B8-1CA2-980FC2576093}"/>
              </a:ext>
            </a:extLst>
          </p:cNvPr>
          <p:cNvSpPr>
            <a:spLocks noGrp="1"/>
          </p:cNvSpPr>
          <p:nvPr>
            <p:ph idx="1"/>
          </p:nvPr>
        </p:nvSpPr>
        <p:spPr>
          <a:xfrm>
            <a:off x="7987145" y="2078966"/>
            <a:ext cx="3872345" cy="4389101"/>
          </a:xfrm>
        </p:spPr>
        <p:txBody>
          <a:bodyPr>
            <a:normAutofit lnSpcReduction="10000"/>
          </a:bodyPr>
          <a:lstStyle/>
          <a:p>
            <a:endParaRPr lang="en-IN" sz="2800" dirty="0" smtClean="0"/>
          </a:p>
          <a:p>
            <a:r>
              <a:rPr lang="en-IN" sz="2800" dirty="0" smtClean="0"/>
              <a:t>As we know social media is destroying our mental health conditions like</a:t>
            </a:r>
          </a:p>
          <a:p>
            <a:r>
              <a:rPr lang="en-IN" sz="2800" dirty="0" smtClean="0"/>
              <a:t>Stress </a:t>
            </a:r>
            <a:endParaRPr lang="en-IN" sz="2800" dirty="0"/>
          </a:p>
          <a:p>
            <a:r>
              <a:rPr lang="en-IN" sz="2800" dirty="0"/>
              <a:t>Emotional connection</a:t>
            </a:r>
          </a:p>
          <a:p>
            <a:r>
              <a:rPr lang="en-IN" sz="2800" dirty="0"/>
              <a:t>Addiction to social </a:t>
            </a:r>
            <a:r>
              <a:rPr lang="en-IN" sz="2800" dirty="0" smtClean="0"/>
              <a:t>media.</a:t>
            </a:r>
            <a:endParaRPr lang="en-IN" sz="2800" dirty="0"/>
          </a:p>
        </p:txBody>
      </p:sp>
      <p:pic>
        <p:nvPicPr>
          <p:cNvPr id="5" name="Picture 4">
            <a:extLst>
              <a:ext uri="{FF2B5EF4-FFF2-40B4-BE49-F238E27FC236}">
                <a16:creationId xmlns="" xmlns:a16="http://schemas.microsoft.com/office/drawing/2014/main" id="{D87D7749-07F8-E851-241C-FD02F6EA838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74619" y="2244437"/>
            <a:ext cx="5860473" cy="3477490"/>
          </a:xfrm>
          <a:prstGeom prst="rect">
            <a:avLst/>
          </a:prstGeom>
        </p:spPr>
      </p:pic>
    </p:spTree>
    <p:extLst>
      <p:ext uri="{BB962C8B-B14F-4D97-AF65-F5344CB8AC3E}">
        <p14:creationId xmlns="" xmlns:p14="http://schemas.microsoft.com/office/powerpoint/2010/main" val="18147480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279" y="362309"/>
            <a:ext cx="6149196" cy="996352"/>
          </a:xfrm>
        </p:spPr>
        <p:txBody>
          <a:bodyPr/>
          <a:lstStyle/>
          <a:p>
            <a:r>
              <a:rPr lang="en-US" dirty="0" smtClean="0">
                <a:latin typeface="Algerian" pitchFamily="82" charset="0"/>
              </a:rPr>
              <a:t>LITERATURE SURVEY</a:t>
            </a:r>
            <a:endParaRPr lang="en-US" dirty="0">
              <a:latin typeface="Algerian" pitchFamily="82" charset="0"/>
            </a:endParaRPr>
          </a:p>
        </p:txBody>
      </p:sp>
      <p:sp>
        <p:nvSpPr>
          <p:cNvPr id="3" name="Content Placeholder 2"/>
          <p:cNvSpPr>
            <a:spLocks noGrp="1"/>
          </p:cNvSpPr>
          <p:nvPr>
            <p:ph idx="1"/>
          </p:nvPr>
        </p:nvSpPr>
        <p:spPr>
          <a:xfrm>
            <a:off x="685800" y="2194560"/>
            <a:ext cx="5154283" cy="4024125"/>
          </a:xfrm>
        </p:spPr>
        <p:txBody>
          <a:bodyPr/>
          <a:lstStyle/>
          <a:p>
            <a:pPr>
              <a:buFont typeface="Wingdings" pitchFamily="2" charset="2"/>
              <a:buChar char="§"/>
            </a:pPr>
            <a:r>
              <a:rPr lang="en-US" dirty="0" smtClean="0"/>
              <a:t>SABITA MAHAPATRA(2016)</a:t>
            </a:r>
          </a:p>
          <a:p>
            <a:pPr>
              <a:buFont typeface="Wingdings" pitchFamily="2" charset="2"/>
              <a:buChar char="§"/>
            </a:pPr>
            <a:r>
              <a:rPr lang="en-US" dirty="0" smtClean="0"/>
              <a:t>RAVI PRAKASH SINGH(2016)</a:t>
            </a:r>
          </a:p>
          <a:p>
            <a:pPr>
              <a:buFont typeface="Wingdings" pitchFamily="2" charset="2"/>
              <a:buChar char="§"/>
            </a:pPr>
            <a:r>
              <a:rPr lang="en-US" dirty="0" smtClean="0"/>
              <a:t>NOOR AZUAN HASHIM ET AL (2016)</a:t>
            </a:r>
          </a:p>
          <a:p>
            <a:pPr>
              <a:buFont typeface="Wingdings" pitchFamily="2" charset="2"/>
              <a:buChar char="§"/>
            </a:pPr>
            <a:r>
              <a:rPr lang="en-US" dirty="0" smtClean="0"/>
              <a:t>THOMS, ERYILMAZ </a:t>
            </a:r>
          </a:p>
          <a:p>
            <a:pPr>
              <a:buFont typeface="Wingdings" pitchFamily="2" charset="2"/>
              <a:buChar char="§"/>
            </a:pPr>
            <a:r>
              <a:rPr lang="en-US" dirty="0" smtClean="0"/>
              <a:t>GERBINO</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F07B4C-7E86-AD97-E978-DBC47F9F5954}"/>
              </a:ext>
            </a:extLst>
          </p:cNvPr>
          <p:cNvSpPr>
            <a:spLocks noGrp="1"/>
          </p:cNvSpPr>
          <p:nvPr>
            <p:ph type="title"/>
          </p:nvPr>
        </p:nvSpPr>
        <p:spPr>
          <a:xfrm>
            <a:off x="6954982" y="237534"/>
            <a:ext cx="3879273" cy="1099432"/>
          </a:xfrm>
        </p:spPr>
        <p:txBody>
          <a:bodyPr>
            <a:noAutofit/>
          </a:bodyPr>
          <a:lstStyle/>
          <a:p>
            <a:pPr algn="l"/>
            <a:r>
              <a:rPr lang="en-IN" sz="4400" dirty="0">
                <a:latin typeface="Algerian" panose="04020705040A02060702" pitchFamily="82" charset="0"/>
              </a:rPr>
              <a:t>SURVEY </a:t>
            </a:r>
          </a:p>
        </p:txBody>
      </p:sp>
      <p:pic>
        <p:nvPicPr>
          <p:cNvPr id="2050" name="Picture 2" descr="Forms response chart. Question title:  How many hours a day do you spend on these sites?&#10;. Number of responses: 16 responses.">
            <a:extLst>
              <a:ext uri="{FF2B5EF4-FFF2-40B4-BE49-F238E27FC236}">
                <a16:creationId xmlns="" xmlns:a16="http://schemas.microsoft.com/office/drawing/2014/main" id="{011C58A5-0731-EEE0-A129-EF09FB2EA992}"/>
              </a:ext>
            </a:extLst>
          </p:cNvPr>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875899" y="1901395"/>
            <a:ext cx="10568539" cy="4306899"/>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337095" y="1449238"/>
            <a:ext cx="6521570" cy="646331"/>
          </a:xfrm>
          <a:prstGeom prst="rect">
            <a:avLst/>
          </a:prstGeom>
          <a:noFill/>
        </p:spPr>
        <p:txBody>
          <a:bodyPr wrap="square" rtlCol="0">
            <a:spAutoFit/>
          </a:bodyPr>
          <a:lstStyle/>
          <a:p>
            <a:r>
              <a:rPr lang="en-US" dirty="0" smtClean="0"/>
              <a:t>According to a survey, most of the people are spending most of their time on social media.</a:t>
            </a:r>
            <a:endParaRPr lang="en-US" dirty="0"/>
          </a:p>
        </p:txBody>
      </p:sp>
    </p:spTree>
    <p:extLst>
      <p:ext uri="{BB962C8B-B14F-4D97-AF65-F5344CB8AC3E}">
        <p14:creationId xmlns="" xmlns:p14="http://schemas.microsoft.com/office/powerpoint/2010/main" val="239665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orms response chart. Question title: Why do you use these social networking sites?&#10;. Number of responses: 16 responses.">
            <a:extLst>
              <a:ext uri="{FF2B5EF4-FFF2-40B4-BE49-F238E27FC236}">
                <a16:creationId xmlns="" xmlns:a16="http://schemas.microsoft.com/office/drawing/2014/main" id="{CF7C46FB-E55E-B342-FBFD-1C3ADF9BD3B0}"/>
              </a:ext>
            </a:extLst>
          </p:cNvPr>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974564" y="1414914"/>
            <a:ext cx="10242871" cy="4976579"/>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extBox 2"/>
          <p:cNvSpPr txBox="1"/>
          <p:nvPr/>
        </p:nvSpPr>
        <p:spPr>
          <a:xfrm>
            <a:off x="4494362" y="664234"/>
            <a:ext cx="5305245" cy="923330"/>
          </a:xfrm>
          <a:prstGeom prst="rect">
            <a:avLst/>
          </a:prstGeom>
          <a:noFill/>
        </p:spPr>
        <p:txBody>
          <a:bodyPr wrap="square" rtlCol="0">
            <a:spAutoFit/>
          </a:bodyPr>
          <a:lstStyle/>
          <a:p>
            <a:r>
              <a:rPr lang="en-US" dirty="0" smtClean="0"/>
              <a:t>Most of the people use social media to interact with people and not to gain the knowledge</a:t>
            </a:r>
            <a:endParaRPr lang="en-US" dirty="0"/>
          </a:p>
        </p:txBody>
      </p:sp>
    </p:spTree>
    <p:extLst>
      <p:ext uri="{BB962C8B-B14F-4D97-AF65-F5344CB8AC3E}">
        <p14:creationId xmlns="" xmlns:p14="http://schemas.microsoft.com/office/powerpoint/2010/main" val="21484484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orms response chart. Question title: What are personal benefits of  using social networking sites?&#10;. Number of responses: 16 responses.">
            <a:extLst>
              <a:ext uri="{FF2B5EF4-FFF2-40B4-BE49-F238E27FC236}">
                <a16:creationId xmlns="" xmlns:a16="http://schemas.microsoft.com/office/drawing/2014/main" id="{371D027F-5140-4CF4-015B-2B84C7045E46}"/>
              </a:ext>
            </a:extLst>
          </p:cNvPr>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256110" y="1463041"/>
            <a:ext cx="10688841" cy="4966954"/>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extBox 2"/>
          <p:cNvSpPr txBox="1"/>
          <p:nvPr/>
        </p:nvSpPr>
        <p:spPr>
          <a:xfrm>
            <a:off x="4718649" y="690113"/>
            <a:ext cx="5667555" cy="923330"/>
          </a:xfrm>
          <a:prstGeom prst="rect">
            <a:avLst/>
          </a:prstGeom>
          <a:noFill/>
        </p:spPr>
        <p:txBody>
          <a:bodyPr wrap="square" rtlCol="0">
            <a:spAutoFit/>
          </a:bodyPr>
          <a:lstStyle/>
          <a:p>
            <a:r>
              <a:rPr lang="en-US" dirty="0" smtClean="0"/>
              <a:t>According to this survey most of the people feel the personal benefits of using social media is to stay connected with people.</a:t>
            </a:r>
            <a:endParaRPr lang="en-US" dirty="0"/>
          </a:p>
        </p:txBody>
      </p:sp>
    </p:spTree>
    <p:extLst>
      <p:ext uri="{BB962C8B-B14F-4D97-AF65-F5344CB8AC3E}">
        <p14:creationId xmlns="" xmlns:p14="http://schemas.microsoft.com/office/powerpoint/2010/main" val="225151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orms response chart. Question title: What emotions do you experience when using social networking sites?. Number of responses: 16 responses.">
            <a:extLst>
              <a:ext uri="{FF2B5EF4-FFF2-40B4-BE49-F238E27FC236}">
                <a16:creationId xmlns="" xmlns:a16="http://schemas.microsoft.com/office/drawing/2014/main" id="{338F0226-5126-9D1A-AEAB-764DBCF22A96}"/>
              </a:ext>
            </a:extLst>
          </p:cNvPr>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251286" y="1472666"/>
            <a:ext cx="10645540" cy="5072832"/>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extBox 2"/>
          <p:cNvSpPr txBox="1"/>
          <p:nvPr/>
        </p:nvSpPr>
        <p:spPr>
          <a:xfrm>
            <a:off x="4615132" y="741872"/>
            <a:ext cx="5426015" cy="646331"/>
          </a:xfrm>
          <a:prstGeom prst="rect">
            <a:avLst/>
          </a:prstGeom>
          <a:noFill/>
        </p:spPr>
        <p:txBody>
          <a:bodyPr wrap="square" rtlCol="0">
            <a:spAutoFit/>
          </a:bodyPr>
          <a:lstStyle/>
          <a:p>
            <a:r>
              <a:rPr lang="en-US" dirty="0" smtClean="0"/>
              <a:t>Everyone think that using social media gives them happiness instead it is affecting our lives</a:t>
            </a:r>
            <a:endParaRPr lang="en-US" dirty="0"/>
          </a:p>
        </p:txBody>
      </p:sp>
    </p:spTree>
    <p:extLst>
      <p:ext uri="{BB962C8B-B14F-4D97-AF65-F5344CB8AC3E}">
        <p14:creationId xmlns="" xmlns:p14="http://schemas.microsoft.com/office/powerpoint/2010/main" val="26324424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24CA7B-FFAB-0CCF-EE12-39D01FCE487C}"/>
              </a:ext>
            </a:extLst>
          </p:cNvPr>
          <p:cNvSpPr>
            <a:spLocks noGrp="1"/>
          </p:cNvSpPr>
          <p:nvPr>
            <p:ph type="title"/>
          </p:nvPr>
        </p:nvSpPr>
        <p:spPr>
          <a:xfrm>
            <a:off x="3165107" y="167606"/>
            <a:ext cx="8610600" cy="1293028"/>
          </a:xfrm>
        </p:spPr>
        <p:txBody>
          <a:bodyPr/>
          <a:lstStyle/>
          <a:p>
            <a:r>
              <a:rPr lang="en-IN" dirty="0">
                <a:latin typeface="Algerian" panose="04020705040A02060702" pitchFamily="82" charset="0"/>
              </a:rPr>
              <a:t>METHODS TO REDUCE IMPACT </a:t>
            </a:r>
          </a:p>
        </p:txBody>
      </p:sp>
      <p:sp>
        <p:nvSpPr>
          <p:cNvPr id="3" name="Content Placeholder 2">
            <a:extLst>
              <a:ext uri="{FF2B5EF4-FFF2-40B4-BE49-F238E27FC236}">
                <a16:creationId xmlns="" xmlns:a16="http://schemas.microsoft.com/office/drawing/2014/main" id="{2BDF55A2-F97F-F916-ACA2-C8B06BF501B6}"/>
              </a:ext>
            </a:extLst>
          </p:cNvPr>
          <p:cNvSpPr>
            <a:spLocks noGrp="1"/>
          </p:cNvSpPr>
          <p:nvPr>
            <p:ph idx="1"/>
          </p:nvPr>
        </p:nvSpPr>
        <p:spPr>
          <a:xfrm>
            <a:off x="685800" y="1460634"/>
            <a:ext cx="5098983" cy="4758051"/>
          </a:xfrm>
        </p:spPr>
        <p:txBody>
          <a:bodyPr/>
          <a:lstStyle/>
          <a:p>
            <a:pPr>
              <a:buFont typeface="Wingdings" panose="05000000000000000000" pitchFamily="2" charset="2"/>
              <a:buChar char="§"/>
            </a:pPr>
            <a:r>
              <a:rPr lang="en-US" sz="2800" b="1" i="0" dirty="0">
                <a:effectLst/>
                <a:latin typeface="+mj-lt"/>
              </a:rPr>
              <a:t>Turn Off All app-based Notifications</a:t>
            </a:r>
          </a:p>
          <a:p>
            <a:pPr>
              <a:buFont typeface="Wingdings" panose="05000000000000000000" pitchFamily="2" charset="2"/>
              <a:buChar char="§"/>
            </a:pPr>
            <a:r>
              <a:rPr lang="en-US" sz="2800" b="1" i="0" dirty="0">
                <a:effectLst/>
                <a:latin typeface="+mj-lt"/>
              </a:rPr>
              <a:t>Delete Apps / Social Media Accounts You Don’t Use</a:t>
            </a:r>
          </a:p>
          <a:p>
            <a:pPr>
              <a:buFont typeface="Wingdings" panose="05000000000000000000" pitchFamily="2" charset="2"/>
              <a:buChar char="§"/>
            </a:pPr>
            <a:r>
              <a:rPr lang="en-IN" sz="2800" b="1" i="0" dirty="0">
                <a:effectLst/>
                <a:latin typeface="+mj-lt"/>
              </a:rPr>
              <a:t>Limit Yourself</a:t>
            </a:r>
          </a:p>
          <a:p>
            <a:pPr>
              <a:buFont typeface="Wingdings" panose="05000000000000000000" pitchFamily="2" charset="2"/>
              <a:buChar char="§"/>
            </a:pPr>
            <a:r>
              <a:rPr lang="en-IN" sz="2800" b="1" i="0" dirty="0">
                <a:effectLst/>
                <a:latin typeface="+mj-lt"/>
              </a:rPr>
              <a:t>Avoid sleeping with mobile</a:t>
            </a:r>
            <a:endParaRPr lang="en-US" sz="2800" b="1" i="0" dirty="0">
              <a:effectLst/>
              <a:latin typeface="+mj-lt"/>
            </a:endParaRPr>
          </a:p>
          <a:p>
            <a:pPr>
              <a:buFont typeface="Wingdings" panose="05000000000000000000" pitchFamily="2" charset="2"/>
              <a:buChar char="§"/>
            </a:pPr>
            <a:r>
              <a:rPr lang="en-US" sz="2800" b="1" i="0" u="none" strike="noStrike" dirty="0">
                <a:effectLst/>
                <a:latin typeface="+mj-lt"/>
              </a:rPr>
              <a:t>Remove your phone from your morning routine</a:t>
            </a:r>
            <a:endParaRPr lang="en-US" sz="2800" b="1" i="0" dirty="0">
              <a:effectLst/>
              <a:latin typeface="+mj-lt"/>
            </a:endParaRPr>
          </a:p>
          <a:p>
            <a:pPr>
              <a:buFont typeface="Wingdings" panose="05000000000000000000" pitchFamily="2" charset="2"/>
              <a:buChar char="§"/>
            </a:pPr>
            <a:r>
              <a:rPr lang="en-IN" sz="2800" b="1" i="0" dirty="0">
                <a:effectLst/>
                <a:latin typeface="+mj-lt"/>
              </a:rPr>
              <a:t>Take a break</a:t>
            </a:r>
          </a:p>
          <a:p>
            <a:pPr>
              <a:buFont typeface="Wingdings" panose="05000000000000000000" pitchFamily="2" charset="2"/>
              <a:buChar char="§"/>
            </a:pPr>
            <a:endParaRPr lang="en-US" b="1" i="0" dirty="0">
              <a:effectLst/>
              <a:latin typeface="Poppins" panose="020B0502040204020203" pitchFamily="2" charset="0"/>
            </a:endParaRPr>
          </a:p>
          <a:p>
            <a:pPr marL="0" indent="0">
              <a:buNone/>
            </a:pPr>
            <a:endParaRPr lang="en-IN" dirty="0"/>
          </a:p>
        </p:txBody>
      </p:sp>
      <p:pic>
        <p:nvPicPr>
          <p:cNvPr id="5" name="Picture 4">
            <a:extLst>
              <a:ext uri="{FF2B5EF4-FFF2-40B4-BE49-F238E27FC236}">
                <a16:creationId xmlns="" xmlns:a16="http://schemas.microsoft.com/office/drawing/2014/main" id="{ABE5843D-90C2-2901-421C-B610D35D024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170820" y="1657176"/>
            <a:ext cx="4229501" cy="4364966"/>
          </a:xfrm>
          <a:prstGeom prst="rect">
            <a:avLst/>
          </a:prstGeom>
        </p:spPr>
      </p:pic>
      <p:sp>
        <p:nvSpPr>
          <p:cNvPr id="6" name="TextBox 5"/>
          <p:cNvSpPr txBox="1"/>
          <p:nvPr/>
        </p:nvSpPr>
        <p:spPr>
          <a:xfrm>
            <a:off x="2596551" y="1009292"/>
            <a:ext cx="5244860" cy="646331"/>
          </a:xfrm>
          <a:prstGeom prst="rect">
            <a:avLst/>
          </a:prstGeom>
          <a:noFill/>
        </p:spPr>
        <p:txBody>
          <a:bodyPr wrap="square" rtlCol="0">
            <a:spAutoFit/>
          </a:bodyPr>
          <a:lstStyle/>
          <a:p>
            <a:r>
              <a:rPr lang="en-US" dirty="0" smtClean="0"/>
              <a:t>There are certain methods to reduce this impact</a:t>
            </a:r>
            <a:endParaRPr lang="en-US" dirty="0"/>
          </a:p>
        </p:txBody>
      </p:sp>
    </p:spTree>
    <p:extLst>
      <p:ext uri="{BB962C8B-B14F-4D97-AF65-F5344CB8AC3E}">
        <p14:creationId xmlns="" xmlns:p14="http://schemas.microsoft.com/office/powerpoint/2010/main" val="40184014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49E6DF-074B-CA68-202D-450F3F6AC556}"/>
              </a:ext>
            </a:extLst>
          </p:cNvPr>
          <p:cNvSpPr>
            <a:spLocks noGrp="1"/>
          </p:cNvSpPr>
          <p:nvPr>
            <p:ph type="title"/>
          </p:nvPr>
        </p:nvSpPr>
        <p:spPr>
          <a:xfrm>
            <a:off x="5943600" y="111128"/>
            <a:ext cx="4648199" cy="1056374"/>
          </a:xfrm>
        </p:spPr>
        <p:txBody>
          <a:bodyPr>
            <a:normAutofit/>
          </a:bodyPr>
          <a:lstStyle/>
          <a:p>
            <a:r>
              <a:rPr lang="en-IN" sz="4800" dirty="0">
                <a:latin typeface="Algerian" panose="04020705040A02060702" pitchFamily="82" charset="0"/>
              </a:rPr>
              <a:t>CONCLUSION</a:t>
            </a:r>
          </a:p>
        </p:txBody>
      </p:sp>
      <p:sp>
        <p:nvSpPr>
          <p:cNvPr id="3" name="Content Placeholder 2">
            <a:extLst>
              <a:ext uri="{FF2B5EF4-FFF2-40B4-BE49-F238E27FC236}">
                <a16:creationId xmlns="" xmlns:a16="http://schemas.microsoft.com/office/drawing/2014/main" id="{9FBD561A-BA06-084E-EDCB-C09FEB0641BB}"/>
              </a:ext>
            </a:extLst>
          </p:cNvPr>
          <p:cNvSpPr>
            <a:spLocks noGrp="1"/>
          </p:cNvSpPr>
          <p:nvPr>
            <p:ph idx="1"/>
          </p:nvPr>
        </p:nvSpPr>
        <p:spPr/>
        <p:txBody>
          <a:bodyPr>
            <a:normAutofit/>
          </a:bodyPr>
          <a:lstStyle/>
          <a:p>
            <a:pPr marL="0" indent="0">
              <a:buNone/>
            </a:pPr>
            <a:r>
              <a:rPr lang="en-IN" sz="4000" dirty="0"/>
              <a:t>As with most of the things in life there are positive and negative sides to social networking, both of which we have now explored. Our ultimate belief is that social networking sites are neither evil or godsend.</a:t>
            </a:r>
          </a:p>
        </p:txBody>
      </p:sp>
    </p:spTree>
    <p:extLst>
      <p:ext uri="{BB962C8B-B14F-4D97-AF65-F5344CB8AC3E}">
        <p14:creationId xmlns="" xmlns:p14="http://schemas.microsoft.com/office/powerpoint/2010/main" val="3034891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92D8D70-C1DE-D63D-8000-1785EAB3E2A3}"/>
              </a:ext>
            </a:extLst>
          </p:cNvPr>
          <p:cNvSpPr>
            <a:spLocks noGrp="1"/>
          </p:cNvSpPr>
          <p:nvPr>
            <p:ph idx="1"/>
          </p:nvPr>
        </p:nvSpPr>
        <p:spPr>
          <a:xfrm>
            <a:off x="915202" y="3255745"/>
            <a:ext cx="10515600" cy="1155032"/>
          </a:xfrm>
        </p:spPr>
        <p:txBody>
          <a:bodyPr>
            <a:normAutofit/>
          </a:bodyPr>
          <a:lstStyle/>
          <a:p>
            <a:pPr marL="0" indent="0" algn="ctr">
              <a:buNone/>
            </a:pPr>
            <a:r>
              <a:rPr lang="en-IN" sz="6000" dirty="0">
                <a:latin typeface="Algerian" panose="04020705040A02060702" pitchFamily="82" charset="0"/>
              </a:rPr>
              <a:t>IMPACT OF SOCIAL MEDIA </a:t>
            </a:r>
          </a:p>
        </p:txBody>
      </p:sp>
      <p:sp>
        <p:nvSpPr>
          <p:cNvPr id="4" name="TextBox 3">
            <a:extLst>
              <a:ext uri="{FF2B5EF4-FFF2-40B4-BE49-F238E27FC236}">
                <a16:creationId xmlns="" xmlns:a16="http://schemas.microsoft.com/office/drawing/2014/main" id="{B304740A-AD91-6A6D-E275-D8BEA2DBC17F}"/>
              </a:ext>
            </a:extLst>
          </p:cNvPr>
          <p:cNvSpPr txBox="1"/>
          <p:nvPr/>
        </p:nvSpPr>
        <p:spPr>
          <a:xfrm>
            <a:off x="7517331" y="155205"/>
            <a:ext cx="4292867" cy="830997"/>
          </a:xfrm>
          <a:prstGeom prst="rect">
            <a:avLst/>
          </a:prstGeom>
          <a:noFill/>
        </p:spPr>
        <p:txBody>
          <a:bodyPr wrap="square" rtlCol="0">
            <a:spAutoFit/>
          </a:bodyPr>
          <a:lstStyle/>
          <a:p>
            <a:r>
              <a:rPr lang="en-IN" sz="4800" dirty="0">
                <a:latin typeface="Algerian" panose="04020705040A02060702" pitchFamily="82" charset="0"/>
              </a:rPr>
              <a:t>PROJECT</a:t>
            </a:r>
          </a:p>
        </p:txBody>
      </p:sp>
    </p:spTree>
    <p:extLst>
      <p:ext uri="{BB962C8B-B14F-4D97-AF65-F5344CB8AC3E}">
        <p14:creationId xmlns="" xmlns:p14="http://schemas.microsoft.com/office/powerpoint/2010/main" val="584789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EB6127A8-6522-91E9-490A-05CE03AAB683}"/>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002055" y="2338471"/>
            <a:ext cx="8325852" cy="3398186"/>
          </a:xfrm>
        </p:spPr>
      </p:pic>
    </p:spTree>
    <p:extLst>
      <p:ext uri="{BB962C8B-B14F-4D97-AF65-F5344CB8AC3E}">
        <p14:creationId xmlns="" xmlns:p14="http://schemas.microsoft.com/office/powerpoint/2010/main" val="1402251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5185" y="0"/>
            <a:ext cx="6123317" cy="1293028"/>
          </a:xfrm>
        </p:spPr>
        <p:txBody>
          <a:bodyPr/>
          <a:lstStyle/>
          <a:p>
            <a:r>
              <a:rPr lang="en-US" dirty="0" smtClean="0">
                <a:latin typeface="Algerian" pitchFamily="82" charset="0"/>
              </a:rPr>
              <a:t>PRESENTED BY</a:t>
            </a:r>
            <a:endParaRPr lang="en-US" dirty="0">
              <a:latin typeface="Algerian" pitchFamily="82" charset="0"/>
            </a:endParaRPr>
          </a:p>
        </p:txBody>
      </p:sp>
      <p:sp>
        <p:nvSpPr>
          <p:cNvPr id="7" name="Rectangle 6"/>
          <p:cNvSpPr/>
          <p:nvPr/>
        </p:nvSpPr>
        <p:spPr>
          <a:xfrm>
            <a:off x="1811547" y="1854679"/>
            <a:ext cx="6490345" cy="4247317"/>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buNone/>
            </a:pP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 S. MIZBA,</a:t>
            </a:r>
          </a:p>
          <a:p>
            <a:pPr algn="ctr">
              <a:buNone/>
            </a:pP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(192110569)</a:t>
            </a:r>
          </a:p>
          <a:p>
            <a:pPr algn="ctr">
              <a:buNone/>
            </a:pPr>
            <a:endPar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pPr algn="ctr">
              <a:buNone/>
            </a:pP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 ABHINAYA,</a:t>
            </a:r>
          </a:p>
          <a:p>
            <a:pPr algn="ctr">
              <a:buNone/>
            </a:pP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(192110497)</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4A83DF-830E-3715-94DC-630A992C5F1E}"/>
              </a:ext>
            </a:extLst>
          </p:cNvPr>
          <p:cNvSpPr>
            <a:spLocks noGrp="1"/>
          </p:cNvSpPr>
          <p:nvPr>
            <p:ph type="title"/>
          </p:nvPr>
        </p:nvSpPr>
        <p:spPr>
          <a:xfrm>
            <a:off x="7401827" y="240631"/>
            <a:ext cx="3757863" cy="1046749"/>
          </a:xfrm>
        </p:spPr>
        <p:txBody>
          <a:bodyPr>
            <a:normAutofit/>
          </a:bodyPr>
          <a:lstStyle/>
          <a:p>
            <a:r>
              <a:rPr lang="en-IN" sz="4800" dirty="0">
                <a:latin typeface="Algerian" panose="04020705040A02060702" pitchFamily="82" charset="0"/>
              </a:rPr>
              <a:t>OVER VIEW</a:t>
            </a:r>
          </a:p>
        </p:txBody>
      </p:sp>
      <p:sp>
        <p:nvSpPr>
          <p:cNvPr id="3" name="Content Placeholder 2">
            <a:extLst>
              <a:ext uri="{FF2B5EF4-FFF2-40B4-BE49-F238E27FC236}">
                <a16:creationId xmlns="" xmlns:a16="http://schemas.microsoft.com/office/drawing/2014/main" id="{D71489B3-463E-EDC7-0C62-92148B06254E}"/>
              </a:ext>
            </a:extLst>
          </p:cNvPr>
          <p:cNvSpPr>
            <a:spLocks noGrp="1"/>
          </p:cNvSpPr>
          <p:nvPr>
            <p:ph idx="1"/>
          </p:nvPr>
        </p:nvSpPr>
        <p:spPr>
          <a:xfrm>
            <a:off x="608798" y="1857677"/>
            <a:ext cx="9536229" cy="4457262"/>
          </a:xfrm>
        </p:spPr>
        <p:txBody>
          <a:bodyPr/>
          <a:lstStyle/>
          <a:p>
            <a:pPr>
              <a:buFont typeface="Wingdings" panose="05000000000000000000" pitchFamily="2" charset="2"/>
              <a:buChar char="q"/>
            </a:pPr>
            <a:r>
              <a:rPr lang="en-IN" sz="2400" dirty="0" smtClean="0"/>
              <a:t>ABSTRACT</a:t>
            </a:r>
          </a:p>
          <a:p>
            <a:pPr>
              <a:buFont typeface="Wingdings" panose="05000000000000000000" pitchFamily="2" charset="2"/>
              <a:buChar char="q"/>
            </a:pPr>
            <a:r>
              <a:rPr lang="en-IN" sz="2400" dirty="0" smtClean="0"/>
              <a:t>INTRODUCTION</a:t>
            </a:r>
            <a:endParaRPr lang="en-IN" sz="2400" dirty="0"/>
          </a:p>
          <a:p>
            <a:pPr>
              <a:buFont typeface="Wingdings" panose="05000000000000000000" pitchFamily="2" charset="2"/>
              <a:buChar char="q"/>
            </a:pPr>
            <a:r>
              <a:rPr lang="en-IN" sz="2400" dirty="0"/>
              <a:t>SOCIAL NETWORKING SITES</a:t>
            </a:r>
          </a:p>
          <a:p>
            <a:pPr>
              <a:buFont typeface="Wingdings" panose="05000000000000000000" pitchFamily="2" charset="2"/>
              <a:buChar char="q"/>
            </a:pPr>
            <a:r>
              <a:rPr lang="en-IN" sz="2400" dirty="0"/>
              <a:t>USES </a:t>
            </a:r>
          </a:p>
          <a:p>
            <a:pPr>
              <a:buFont typeface="Wingdings" panose="05000000000000000000" pitchFamily="2" charset="2"/>
              <a:buChar char="q"/>
            </a:pPr>
            <a:r>
              <a:rPr lang="en-IN" sz="2400" dirty="0"/>
              <a:t>IMPACT OF SOCIAL MEDIA</a:t>
            </a:r>
          </a:p>
          <a:p>
            <a:pPr>
              <a:buFont typeface="Wingdings" panose="05000000000000000000" pitchFamily="2" charset="2"/>
              <a:buChar char="q"/>
            </a:pPr>
            <a:r>
              <a:rPr lang="en-IN" sz="2400" dirty="0"/>
              <a:t>SURVEY</a:t>
            </a:r>
          </a:p>
          <a:p>
            <a:pPr>
              <a:buFont typeface="Wingdings" panose="05000000000000000000" pitchFamily="2" charset="2"/>
              <a:buChar char="q"/>
            </a:pPr>
            <a:r>
              <a:rPr lang="en-IN" sz="2400" dirty="0"/>
              <a:t>METHODS</a:t>
            </a:r>
          </a:p>
          <a:p>
            <a:pPr>
              <a:buFont typeface="Wingdings" panose="05000000000000000000" pitchFamily="2" charset="2"/>
              <a:buChar char="q"/>
            </a:pPr>
            <a:r>
              <a:rPr lang="en-IN" sz="2400" dirty="0"/>
              <a:t>CONCLUSION</a:t>
            </a:r>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p:txBody>
      </p:sp>
    </p:spTree>
    <p:extLst>
      <p:ext uri="{BB962C8B-B14F-4D97-AF65-F5344CB8AC3E}">
        <p14:creationId xmlns="" xmlns:p14="http://schemas.microsoft.com/office/powerpoint/2010/main" val="560005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7727" y="0"/>
            <a:ext cx="3138577" cy="1220639"/>
          </a:xfrm>
        </p:spPr>
        <p:txBody>
          <a:bodyPr>
            <a:normAutofit/>
          </a:bodyPr>
          <a:lstStyle/>
          <a:p>
            <a:r>
              <a:rPr lang="en-US" sz="4400" dirty="0" smtClean="0">
                <a:latin typeface="Algerian" pitchFamily="82" charset="0"/>
              </a:rPr>
              <a:t>ABSTRACT</a:t>
            </a:r>
            <a:endParaRPr lang="en-US" sz="4400" dirty="0">
              <a:latin typeface="Algerian" pitchFamily="82" charset="0"/>
            </a:endParaRPr>
          </a:p>
        </p:txBody>
      </p:sp>
      <p:sp>
        <p:nvSpPr>
          <p:cNvPr id="3" name="Content Placeholder 2"/>
          <p:cNvSpPr>
            <a:spLocks noGrp="1"/>
          </p:cNvSpPr>
          <p:nvPr>
            <p:ph idx="1"/>
          </p:nvPr>
        </p:nvSpPr>
        <p:spPr>
          <a:xfrm>
            <a:off x="685800" y="1690778"/>
            <a:ext cx="10959860" cy="4527908"/>
          </a:xfrm>
        </p:spPr>
        <p:txBody>
          <a:bodyPr>
            <a:normAutofit/>
          </a:bodyPr>
          <a:lstStyle/>
          <a:p>
            <a:pPr algn="just">
              <a:buNone/>
            </a:pPr>
            <a:r>
              <a:rPr lang="en-US" sz="2800" dirty="0" smtClean="0"/>
              <a:t>Social Media plays a very important role in the life </a:t>
            </a:r>
            <a:r>
              <a:rPr lang="en-US" sz="2800" dirty="0" smtClean="0"/>
              <a:t>of everyone. Billions of people around the world use social media to share information and make connections.</a:t>
            </a:r>
          </a:p>
          <a:p>
            <a:pPr algn="just">
              <a:buNone/>
            </a:pPr>
            <a:r>
              <a:rPr lang="en-US" sz="2800" dirty="0" smtClean="0"/>
              <a:t>It is easy to </a:t>
            </a:r>
            <a:r>
              <a:rPr lang="en-US" sz="2800" dirty="0" smtClean="0"/>
              <a:t>connect with people </a:t>
            </a:r>
            <a:r>
              <a:rPr lang="en-US" sz="2800" dirty="0" smtClean="0"/>
              <a:t>but the communication between people </a:t>
            </a:r>
            <a:r>
              <a:rPr lang="en-US" sz="2800" dirty="0" smtClean="0"/>
              <a:t>gets reduced. </a:t>
            </a:r>
            <a:r>
              <a:rPr lang="en-US" sz="2800" dirty="0" smtClean="0"/>
              <a:t>Social </a:t>
            </a:r>
            <a:r>
              <a:rPr lang="en-US" sz="2800" dirty="0" smtClean="0"/>
              <a:t>media has both positive and negative impact on the youth. Youth can be defined as a time of life when one is young, it is a period between childhood and adult age.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496914-DBA1-2FB4-0F38-857CE738D06D}"/>
              </a:ext>
            </a:extLst>
          </p:cNvPr>
          <p:cNvSpPr>
            <a:spLocks noGrp="1"/>
          </p:cNvSpPr>
          <p:nvPr>
            <p:ph type="title"/>
          </p:nvPr>
        </p:nvSpPr>
        <p:spPr>
          <a:xfrm>
            <a:off x="6096000" y="64168"/>
            <a:ext cx="4961021" cy="1239254"/>
          </a:xfrm>
        </p:spPr>
        <p:txBody>
          <a:bodyPr>
            <a:normAutofit/>
          </a:bodyPr>
          <a:lstStyle/>
          <a:p>
            <a:r>
              <a:rPr lang="en-IN" sz="4800" dirty="0">
                <a:latin typeface="Algerian" panose="04020705040A02060702" pitchFamily="82" charset="0"/>
              </a:rPr>
              <a:t>introduction</a:t>
            </a:r>
          </a:p>
        </p:txBody>
      </p:sp>
      <p:sp>
        <p:nvSpPr>
          <p:cNvPr id="3" name="Content Placeholder 2">
            <a:extLst>
              <a:ext uri="{FF2B5EF4-FFF2-40B4-BE49-F238E27FC236}">
                <a16:creationId xmlns="" xmlns:a16="http://schemas.microsoft.com/office/drawing/2014/main" id="{3EB8D3EB-BC3F-712A-124F-185B75D2B817}"/>
              </a:ext>
            </a:extLst>
          </p:cNvPr>
          <p:cNvSpPr>
            <a:spLocks noGrp="1"/>
          </p:cNvSpPr>
          <p:nvPr>
            <p:ph idx="1"/>
          </p:nvPr>
        </p:nvSpPr>
        <p:spPr>
          <a:xfrm>
            <a:off x="685800" y="1597794"/>
            <a:ext cx="10820400" cy="4668251"/>
          </a:xfrm>
        </p:spPr>
        <p:txBody>
          <a:bodyPr>
            <a:normAutofit/>
          </a:bodyPr>
          <a:lstStyle/>
          <a:p>
            <a:pPr>
              <a:buFont typeface="Wingdings" panose="05000000000000000000" pitchFamily="2" charset="2"/>
              <a:buChar char="Ø"/>
            </a:pPr>
            <a:r>
              <a:rPr lang="en-IN" sz="2800" dirty="0"/>
              <a:t>Social Media is the collection of online communication channels.</a:t>
            </a:r>
          </a:p>
          <a:p>
            <a:pPr>
              <a:buFont typeface="Wingdings" panose="05000000000000000000" pitchFamily="2" charset="2"/>
              <a:buChar char="Ø"/>
            </a:pPr>
            <a:r>
              <a:rPr lang="en-IN" sz="2800" dirty="0"/>
              <a:t>It is dedicated to community-based input interaction content sharing and collaboration.</a:t>
            </a:r>
          </a:p>
          <a:p>
            <a:pPr marL="0" indent="0">
              <a:buNone/>
            </a:pPr>
            <a:endParaRPr lang="en-IN" sz="2800" dirty="0"/>
          </a:p>
        </p:txBody>
      </p:sp>
      <p:pic>
        <p:nvPicPr>
          <p:cNvPr id="6" name="Picture 5">
            <a:extLst>
              <a:ext uri="{FF2B5EF4-FFF2-40B4-BE49-F238E27FC236}">
                <a16:creationId xmlns="" xmlns:a16="http://schemas.microsoft.com/office/drawing/2014/main" id="{7E0F9A9E-CFC8-C087-D005-5287A585800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897204" y="3907856"/>
            <a:ext cx="6930190" cy="2950143"/>
          </a:xfrm>
          <a:prstGeom prst="rect">
            <a:avLst/>
          </a:prstGeom>
        </p:spPr>
      </p:pic>
    </p:spTree>
    <p:extLst>
      <p:ext uri="{BB962C8B-B14F-4D97-AF65-F5344CB8AC3E}">
        <p14:creationId xmlns="" xmlns:p14="http://schemas.microsoft.com/office/powerpoint/2010/main" val="2856947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962F19-86EE-94CF-8C85-FB12A9E934DC}"/>
              </a:ext>
            </a:extLst>
          </p:cNvPr>
          <p:cNvSpPr>
            <a:spLocks noGrp="1"/>
          </p:cNvSpPr>
          <p:nvPr>
            <p:ph type="title"/>
          </p:nvPr>
        </p:nvSpPr>
        <p:spPr>
          <a:xfrm>
            <a:off x="4523874" y="427489"/>
            <a:ext cx="7559842" cy="1293028"/>
          </a:xfrm>
        </p:spPr>
        <p:txBody>
          <a:bodyPr/>
          <a:lstStyle/>
          <a:p>
            <a:pPr algn="just"/>
            <a:r>
              <a:rPr lang="en-IN" dirty="0">
                <a:latin typeface="Algerian" panose="04020705040A02060702" pitchFamily="82" charset="0"/>
              </a:rPr>
              <a:t>LIST OF SOCIAL NETWORKING SITES</a:t>
            </a:r>
          </a:p>
        </p:txBody>
      </p:sp>
      <p:sp>
        <p:nvSpPr>
          <p:cNvPr id="3" name="Content Placeholder 2">
            <a:extLst>
              <a:ext uri="{FF2B5EF4-FFF2-40B4-BE49-F238E27FC236}">
                <a16:creationId xmlns="" xmlns:a16="http://schemas.microsoft.com/office/drawing/2014/main" id="{0F07B023-4B33-CCC9-5C32-3424A3EF4E64}"/>
              </a:ext>
            </a:extLst>
          </p:cNvPr>
          <p:cNvSpPr>
            <a:spLocks noGrp="1"/>
          </p:cNvSpPr>
          <p:nvPr>
            <p:ph idx="1"/>
          </p:nvPr>
        </p:nvSpPr>
        <p:spPr>
          <a:xfrm>
            <a:off x="685799" y="2223436"/>
            <a:ext cx="3955473" cy="4440600"/>
          </a:xfrm>
        </p:spPr>
        <p:txBody>
          <a:bodyPr/>
          <a:lstStyle/>
          <a:p>
            <a:r>
              <a:rPr lang="en-IN" sz="2800" dirty="0"/>
              <a:t>Facebook</a:t>
            </a:r>
          </a:p>
          <a:p>
            <a:r>
              <a:rPr lang="en-IN" sz="2800" dirty="0"/>
              <a:t>Twitter</a:t>
            </a:r>
          </a:p>
          <a:p>
            <a:r>
              <a:rPr lang="en-IN" sz="2800" dirty="0"/>
              <a:t>YouTube</a:t>
            </a:r>
          </a:p>
          <a:p>
            <a:r>
              <a:rPr lang="en-IN" sz="2800" dirty="0"/>
              <a:t>Instagram</a:t>
            </a:r>
          </a:p>
          <a:p>
            <a:r>
              <a:rPr lang="en-IN" sz="2800" dirty="0"/>
              <a:t>WhatsApp</a:t>
            </a:r>
          </a:p>
          <a:p>
            <a:r>
              <a:rPr lang="en-IN" sz="2800" dirty="0" err="1" smtClean="0"/>
              <a:t>Linkdin</a:t>
            </a:r>
            <a:r>
              <a:rPr lang="en-IN" sz="2800" dirty="0" smtClean="0"/>
              <a:t>, etc.</a:t>
            </a:r>
            <a:endParaRPr lang="en-IN" sz="2800" dirty="0"/>
          </a:p>
          <a:p>
            <a:endParaRPr lang="en-IN" dirty="0"/>
          </a:p>
        </p:txBody>
      </p:sp>
      <p:pic>
        <p:nvPicPr>
          <p:cNvPr id="5" name="Picture 4">
            <a:extLst>
              <a:ext uri="{FF2B5EF4-FFF2-40B4-BE49-F238E27FC236}">
                <a16:creationId xmlns="" xmlns:a16="http://schemas.microsoft.com/office/drawing/2014/main" id="{0E229704-95B3-E017-1016-2EA89A5035A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937761" y="2121531"/>
            <a:ext cx="5842534" cy="3624750"/>
          </a:xfrm>
          <a:prstGeom prst="rect">
            <a:avLst/>
          </a:prstGeom>
        </p:spPr>
      </p:pic>
    </p:spTree>
    <p:extLst>
      <p:ext uri="{BB962C8B-B14F-4D97-AF65-F5344CB8AC3E}">
        <p14:creationId xmlns="" xmlns:p14="http://schemas.microsoft.com/office/powerpoint/2010/main" val="4019168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EA7C72-65B4-3CAB-2851-6B42DDF04A0F}"/>
              </a:ext>
            </a:extLst>
          </p:cNvPr>
          <p:cNvSpPr>
            <a:spLocks noGrp="1"/>
          </p:cNvSpPr>
          <p:nvPr>
            <p:ph type="title"/>
          </p:nvPr>
        </p:nvSpPr>
        <p:spPr>
          <a:xfrm>
            <a:off x="3962400" y="224046"/>
            <a:ext cx="7391399" cy="1293028"/>
          </a:xfrm>
        </p:spPr>
        <p:txBody>
          <a:bodyPr>
            <a:normAutofit/>
          </a:bodyPr>
          <a:lstStyle/>
          <a:p>
            <a:r>
              <a:rPr lang="en-IN" sz="4800" dirty="0">
                <a:latin typeface="Algerian" panose="04020705040A02060702" pitchFamily="82" charset="0"/>
              </a:rPr>
              <a:t>USES OF SOCIAL MEDIA </a:t>
            </a:r>
          </a:p>
        </p:txBody>
      </p:sp>
      <p:sp>
        <p:nvSpPr>
          <p:cNvPr id="3" name="Content Placeholder 2">
            <a:extLst>
              <a:ext uri="{FF2B5EF4-FFF2-40B4-BE49-F238E27FC236}">
                <a16:creationId xmlns="" xmlns:a16="http://schemas.microsoft.com/office/drawing/2014/main" id="{0AC82E1A-9F0E-89C7-FD5A-13E3B73FF755}"/>
              </a:ext>
            </a:extLst>
          </p:cNvPr>
          <p:cNvSpPr>
            <a:spLocks noGrp="1"/>
          </p:cNvSpPr>
          <p:nvPr>
            <p:ph idx="1"/>
          </p:nvPr>
        </p:nvSpPr>
        <p:spPr>
          <a:xfrm>
            <a:off x="502920" y="2238969"/>
            <a:ext cx="5272238" cy="4190707"/>
          </a:xfrm>
        </p:spPr>
        <p:txBody>
          <a:bodyPr/>
          <a:lstStyle/>
          <a:p>
            <a:pPr>
              <a:buFont typeface="Wingdings" panose="05000000000000000000" pitchFamily="2" charset="2"/>
              <a:buChar char="v"/>
            </a:pPr>
            <a:r>
              <a:rPr lang="en-IN" dirty="0"/>
              <a:t>To stay in touch with what friends are doing.</a:t>
            </a:r>
          </a:p>
          <a:p>
            <a:pPr>
              <a:buFont typeface="Wingdings" panose="05000000000000000000" pitchFamily="2" charset="2"/>
              <a:buChar char="v"/>
            </a:pPr>
            <a:r>
              <a:rPr lang="en-IN" dirty="0"/>
              <a:t>To stay </a:t>
            </a:r>
            <a:r>
              <a:rPr lang="en-IN" dirty="0" err="1" smtClean="0"/>
              <a:t>upto</a:t>
            </a:r>
            <a:r>
              <a:rPr lang="en-IN" dirty="0" smtClean="0"/>
              <a:t> date </a:t>
            </a:r>
            <a:r>
              <a:rPr lang="en-IN" dirty="0"/>
              <a:t>with news and current events.</a:t>
            </a:r>
          </a:p>
          <a:p>
            <a:pPr>
              <a:buFont typeface="Wingdings" panose="05000000000000000000" pitchFamily="2" charset="2"/>
              <a:buChar char="v"/>
            </a:pPr>
            <a:r>
              <a:rPr lang="en-IN" dirty="0"/>
              <a:t>To fill up spare time.</a:t>
            </a:r>
          </a:p>
          <a:p>
            <a:pPr>
              <a:buFont typeface="Wingdings" panose="05000000000000000000" pitchFamily="2" charset="2"/>
              <a:buChar char="v"/>
            </a:pPr>
            <a:r>
              <a:rPr lang="en-IN" dirty="0"/>
              <a:t>To find funny or entertaining content.</a:t>
            </a:r>
          </a:p>
          <a:p>
            <a:pPr>
              <a:buFont typeface="Wingdings" panose="05000000000000000000" pitchFamily="2" charset="2"/>
              <a:buChar char="v"/>
            </a:pPr>
            <a:r>
              <a:rPr lang="en-IN" dirty="0"/>
              <a:t>To share opinions</a:t>
            </a:r>
            <a:r>
              <a:rPr lang="en-IN" dirty="0" smtClean="0"/>
              <a:t>.</a:t>
            </a:r>
          </a:p>
          <a:p>
            <a:pPr>
              <a:buFont typeface="Wingdings" panose="05000000000000000000" pitchFamily="2" charset="2"/>
              <a:buChar char="v"/>
            </a:pPr>
            <a:r>
              <a:rPr lang="en-IN" sz="2000" dirty="0" smtClean="0"/>
              <a:t>Social media make lives of many easier </a:t>
            </a:r>
          </a:p>
          <a:p>
            <a:pPr>
              <a:buFont typeface="Wingdings" panose="05000000000000000000" pitchFamily="2" charset="2"/>
              <a:buChar char="v"/>
            </a:pPr>
            <a:endParaRPr lang="en-IN" dirty="0"/>
          </a:p>
          <a:p>
            <a:pPr marL="0" indent="0">
              <a:buNone/>
            </a:pPr>
            <a:endParaRPr lang="en-IN" dirty="0"/>
          </a:p>
        </p:txBody>
      </p:sp>
      <p:pic>
        <p:nvPicPr>
          <p:cNvPr id="5" name="Picture 4">
            <a:extLst>
              <a:ext uri="{FF2B5EF4-FFF2-40B4-BE49-F238E27FC236}">
                <a16:creationId xmlns="" xmlns:a16="http://schemas.microsoft.com/office/drawing/2014/main" id="{3DDA0F50-2670-B37E-24B0-96735FEA782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29976" y="2098307"/>
            <a:ext cx="5723823" cy="3243713"/>
          </a:xfrm>
          <a:prstGeom prst="rect">
            <a:avLst/>
          </a:prstGeom>
        </p:spPr>
      </p:pic>
    </p:spTree>
    <p:extLst>
      <p:ext uri="{BB962C8B-B14F-4D97-AF65-F5344CB8AC3E}">
        <p14:creationId xmlns="" xmlns:p14="http://schemas.microsoft.com/office/powerpoint/2010/main" val="2832559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A5891B-1C5A-653A-1908-C3F2F310993A}"/>
              </a:ext>
            </a:extLst>
          </p:cNvPr>
          <p:cNvSpPr>
            <a:spLocks noGrp="1"/>
          </p:cNvSpPr>
          <p:nvPr>
            <p:ph type="title"/>
          </p:nvPr>
        </p:nvSpPr>
        <p:spPr>
          <a:xfrm>
            <a:off x="4138862" y="206108"/>
            <a:ext cx="7579093" cy="1293028"/>
          </a:xfrm>
        </p:spPr>
        <p:txBody>
          <a:bodyPr>
            <a:normAutofit/>
          </a:bodyPr>
          <a:lstStyle/>
          <a:p>
            <a:r>
              <a:rPr lang="en-IN" sz="4400" dirty="0">
                <a:latin typeface="Algerian" panose="04020705040A02060702" pitchFamily="82" charset="0"/>
              </a:rPr>
              <a:t>IMPACT OF SOCIAL MEDIA</a:t>
            </a:r>
          </a:p>
        </p:txBody>
      </p:sp>
      <p:sp>
        <p:nvSpPr>
          <p:cNvPr id="3" name="Content Placeholder 2">
            <a:extLst>
              <a:ext uri="{FF2B5EF4-FFF2-40B4-BE49-F238E27FC236}">
                <a16:creationId xmlns="" xmlns:a16="http://schemas.microsoft.com/office/drawing/2014/main" id="{7DF40B90-39B3-6B63-56EB-AC1DC5E179AC}"/>
              </a:ext>
            </a:extLst>
          </p:cNvPr>
          <p:cNvSpPr>
            <a:spLocks noGrp="1"/>
          </p:cNvSpPr>
          <p:nvPr>
            <p:ph idx="1"/>
          </p:nvPr>
        </p:nvSpPr>
        <p:spPr>
          <a:xfrm flipH="1">
            <a:off x="8300990" y="2002055"/>
            <a:ext cx="3416965" cy="3965609"/>
          </a:xfrm>
        </p:spPr>
        <p:txBody>
          <a:bodyPr>
            <a:normAutofit/>
          </a:bodyPr>
          <a:lstStyle/>
          <a:p>
            <a:r>
              <a:rPr lang="en-IN" sz="3200" dirty="0">
                <a:latin typeface="+mj-lt"/>
              </a:rPr>
              <a:t>Health</a:t>
            </a:r>
          </a:p>
          <a:p>
            <a:r>
              <a:rPr lang="en-IN" sz="3200" dirty="0">
                <a:latin typeface="+mj-lt"/>
              </a:rPr>
              <a:t>Education</a:t>
            </a:r>
          </a:p>
          <a:p>
            <a:r>
              <a:rPr lang="en-IN" sz="3200" dirty="0">
                <a:latin typeface="+mj-lt"/>
              </a:rPr>
              <a:t>Youth</a:t>
            </a:r>
          </a:p>
          <a:p>
            <a:r>
              <a:rPr lang="en-IN" sz="3200" dirty="0">
                <a:latin typeface="+mj-lt"/>
              </a:rPr>
              <a:t>Society</a:t>
            </a:r>
          </a:p>
        </p:txBody>
      </p:sp>
      <p:pic>
        <p:nvPicPr>
          <p:cNvPr id="9" name="Picture 8">
            <a:extLst>
              <a:ext uri="{FF2B5EF4-FFF2-40B4-BE49-F238E27FC236}">
                <a16:creationId xmlns="" xmlns:a16="http://schemas.microsoft.com/office/drawing/2014/main" id="{58FC45E9-AAB6-3DF9-D27F-F51BDED21C9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53688" y="1934678"/>
            <a:ext cx="5274645" cy="3720615"/>
          </a:xfrm>
          <a:prstGeom prst="rect">
            <a:avLst/>
          </a:prstGeom>
        </p:spPr>
      </p:pic>
      <p:sp>
        <p:nvSpPr>
          <p:cNvPr id="5" name="TextBox 4"/>
          <p:cNvSpPr txBox="1"/>
          <p:nvPr/>
        </p:nvSpPr>
        <p:spPr>
          <a:xfrm>
            <a:off x="7758023" y="1518249"/>
            <a:ext cx="4019909" cy="369332"/>
          </a:xfrm>
          <a:prstGeom prst="rect">
            <a:avLst/>
          </a:prstGeom>
          <a:noFill/>
        </p:spPr>
        <p:txBody>
          <a:bodyPr wrap="square" rtlCol="0">
            <a:spAutoFit/>
          </a:bodyPr>
          <a:lstStyle/>
          <a:p>
            <a:r>
              <a:rPr lang="en-US" dirty="0" smtClean="0"/>
              <a:t>It impacts on </a:t>
            </a:r>
            <a:endParaRPr lang="en-US" dirty="0"/>
          </a:p>
        </p:txBody>
      </p:sp>
    </p:spTree>
    <p:extLst>
      <p:ext uri="{BB962C8B-B14F-4D97-AF65-F5344CB8AC3E}">
        <p14:creationId xmlns="" xmlns:p14="http://schemas.microsoft.com/office/powerpoint/2010/main" val="3135214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024B51-39B8-8239-5374-41A149E7B830}"/>
              </a:ext>
            </a:extLst>
          </p:cNvPr>
          <p:cNvSpPr>
            <a:spLocks noGrp="1"/>
          </p:cNvSpPr>
          <p:nvPr>
            <p:ph type="title"/>
          </p:nvPr>
        </p:nvSpPr>
        <p:spPr>
          <a:xfrm>
            <a:off x="4446871" y="279132"/>
            <a:ext cx="7155581" cy="1566513"/>
          </a:xfrm>
        </p:spPr>
        <p:txBody>
          <a:bodyPr/>
          <a:lstStyle/>
          <a:p>
            <a:pPr algn="just"/>
            <a:r>
              <a:rPr lang="en-IN" dirty="0">
                <a:latin typeface="Algerian" panose="04020705040A02060702" pitchFamily="82" charset="0"/>
              </a:rPr>
              <a:t>IMPACT OF SOCIAL MEDIA ON EDUCATION</a:t>
            </a:r>
          </a:p>
        </p:txBody>
      </p:sp>
      <p:sp>
        <p:nvSpPr>
          <p:cNvPr id="3" name="Content Placeholder 2">
            <a:extLst>
              <a:ext uri="{FF2B5EF4-FFF2-40B4-BE49-F238E27FC236}">
                <a16:creationId xmlns="" xmlns:a16="http://schemas.microsoft.com/office/drawing/2014/main" id="{EE5F4749-BC6E-CB4F-4FD5-71ABE7C0DA93}"/>
              </a:ext>
            </a:extLst>
          </p:cNvPr>
          <p:cNvSpPr>
            <a:spLocks noGrp="1"/>
          </p:cNvSpPr>
          <p:nvPr>
            <p:ph idx="1"/>
          </p:nvPr>
        </p:nvSpPr>
        <p:spPr>
          <a:xfrm>
            <a:off x="528527" y="1554844"/>
            <a:ext cx="4434840" cy="4909649"/>
          </a:xfrm>
        </p:spPr>
        <p:txBody>
          <a:bodyPr>
            <a:normAutofit fontScale="92500" lnSpcReduction="10000"/>
          </a:bodyPr>
          <a:lstStyle/>
          <a:p>
            <a:r>
              <a:rPr lang="en-IN" sz="2800" dirty="0" smtClean="0"/>
              <a:t>It impacts on education of a student by distracting them from studies and destroying them.</a:t>
            </a:r>
            <a:endParaRPr lang="en-IN" sz="2800" dirty="0" smtClean="0"/>
          </a:p>
          <a:p>
            <a:r>
              <a:rPr lang="en-IN" sz="2800" dirty="0" smtClean="0"/>
              <a:t>It makes a student </a:t>
            </a:r>
            <a:r>
              <a:rPr lang="en-IN" sz="2800" dirty="0"/>
              <a:t>dull and lazy</a:t>
            </a:r>
          </a:p>
          <a:p>
            <a:r>
              <a:rPr lang="en-IN" sz="2800" dirty="0" smtClean="0"/>
              <a:t>Time spent on social media is higher than the time spent with other persons.</a:t>
            </a:r>
            <a:endParaRPr lang="en-IN" sz="2800" dirty="0"/>
          </a:p>
          <a:p>
            <a:r>
              <a:rPr lang="en-IN" sz="2800" dirty="0" smtClean="0"/>
              <a:t>This results in emotional </a:t>
            </a:r>
            <a:r>
              <a:rPr lang="en-IN" sz="2800" dirty="0"/>
              <a:t>imbalance of </a:t>
            </a:r>
            <a:r>
              <a:rPr lang="en-IN" sz="2800" dirty="0" smtClean="0"/>
              <a:t>a student</a:t>
            </a:r>
            <a:endParaRPr lang="en-IN" sz="2800" dirty="0"/>
          </a:p>
          <a:p>
            <a:pPr marL="0" indent="0">
              <a:buNone/>
            </a:pPr>
            <a:endParaRPr lang="en-IN" dirty="0"/>
          </a:p>
        </p:txBody>
      </p:sp>
      <p:pic>
        <p:nvPicPr>
          <p:cNvPr id="5" name="Picture 4">
            <a:extLst>
              <a:ext uri="{FF2B5EF4-FFF2-40B4-BE49-F238E27FC236}">
                <a16:creationId xmlns="" xmlns:a16="http://schemas.microsoft.com/office/drawing/2014/main" id="{FEA89D65-7CE9-FAE3-BD8B-912F38E3F248}"/>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874619" y="2194560"/>
            <a:ext cx="5898682" cy="3850870"/>
          </a:xfrm>
          <a:prstGeom prst="rect">
            <a:avLst/>
          </a:prstGeom>
        </p:spPr>
      </p:pic>
    </p:spTree>
    <p:extLst>
      <p:ext uri="{BB962C8B-B14F-4D97-AF65-F5344CB8AC3E}">
        <p14:creationId xmlns="" xmlns:p14="http://schemas.microsoft.com/office/powerpoint/2010/main" val="3069594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384</TotalTime>
  <Words>570</Words>
  <Application>Microsoft Office PowerPoint</Application>
  <PresentationFormat>Custom</PresentationFormat>
  <Paragraphs>86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Vapor Trail</vt:lpstr>
      <vt:lpstr>Slide 1</vt:lpstr>
      <vt:lpstr>Slide 2</vt:lpstr>
      <vt:lpstr>OVER VIEW</vt:lpstr>
      <vt:lpstr>ABSTRACT</vt:lpstr>
      <vt:lpstr>introduction</vt:lpstr>
      <vt:lpstr>LIST OF SOCIAL NETWORKING SITES</vt:lpstr>
      <vt:lpstr>USES OF SOCIAL MEDIA </vt:lpstr>
      <vt:lpstr>IMPACT OF SOCIAL MEDIA</vt:lpstr>
      <vt:lpstr>IMPACT OF SOCIAL MEDIA ON EDUCATION</vt:lpstr>
      <vt:lpstr>IMPACT OF SOCIAL MEDIA ON SOCIETY</vt:lpstr>
      <vt:lpstr>IMPACT OF SOCIAL MEDIA ON POLITICS</vt:lpstr>
      <vt:lpstr>IMPACT OF SOCIAL MEDIA ON HEALTH</vt:lpstr>
      <vt:lpstr>LITERATURE SURVEY</vt:lpstr>
      <vt:lpstr>SURVEY </vt:lpstr>
      <vt:lpstr>Slide 15</vt:lpstr>
      <vt:lpstr>Slide 16</vt:lpstr>
      <vt:lpstr>Slide 17</vt:lpstr>
      <vt:lpstr>METHODS TO REDUCE IMPACT </vt:lpstr>
      <vt:lpstr>CONCLUSION</vt:lpstr>
      <vt:lpstr>Slide 20</vt:lpstr>
      <vt:lpstr>PRESENTED BY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Jyothi Kiranmai Vardhi</dc:creator>
  <cp:lastModifiedBy>WINDOWS</cp:lastModifiedBy>
  <cp:revision>17</cp:revision>
  <dcterms:created xsi:type="dcterms:W3CDTF">2022-09-28T18:19:27Z</dcterms:created>
  <dcterms:modified xsi:type="dcterms:W3CDTF">2022-09-30T07:38:52Z</dcterms:modified>
</cp:coreProperties>
</file>