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759650" cx="215995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18">
          <p15:clr>
            <a:srgbClr val="A4A3A4"/>
          </p15:clr>
        </p15:guide>
        <p15:guide id="2" pos="6761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gK+lrkpA9Bwxlm7sJLXDU8W1N3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18" orient="horz"/>
        <p:guide pos="67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619965" y="5361362"/>
            <a:ext cx="18359596" cy="114052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Calibri"/>
              <a:buNone/>
              <a:defRPr sz="1417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699941" y="17206402"/>
            <a:ext cx="16199644" cy="790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lvl="1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sz="4724"/>
            </a:lvl2pPr>
            <a:lvl3pPr lvl="2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lvl="3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4pPr>
            <a:lvl5pPr lvl="4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5pPr>
            <a:lvl6pPr lvl="5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6pPr>
            <a:lvl7pPr lvl="6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7pPr>
            <a:lvl8pPr lvl="7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8pPr>
            <a:lvl9pPr lvl="8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406914" y="9798794"/>
            <a:ext cx="20785697" cy="18629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3904716" y="13296594"/>
            <a:ext cx="27762289" cy="4657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5545077" y="8774193"/>
            <a:ext cx="27762289" cy="1370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473719" y="8167172"/>
            <a:ext cx="18629590" cy="13627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Calibri"/>
              <a:buNone/>
              <a:defRPr sz="1417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473719" y="21923192"/>
            <a:ext cx="18629590" cy="7166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4724"/>
              <a:buNone/>
              <a:defRPr sz="472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4252"/>
              <a:buNone/>
              <a:defRPr sz="4252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484967" y="8720740"/>
            <a:ext cx="9179798" cy="20785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0934760" y="8720740"/>
            <a:ext cx="9179798" cy="20785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487781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487783" y="8030666"/>
            <a:ext cx="9137610" cy="3935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b="1" sz="4724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b="1" sz="4252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487783" y="11966372"/>
            <a:ext cx="9137610" cy="17600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0934761" y="8030666"/>
            <a:ext cx="9182611" cy="3935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b="1" sz="4724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b="1" sz="4252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0934761" y="11966372"/>
            <a:ext cx="9182611" cy="17600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487781" y="2183977"/>
            <a:ext cx="6966409" cy="7643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9"/>
              <a:buFont typeface="Calibri"/>
              <a:buNone/>
              <a:defRPr sz="75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9182611" y="4716790"/>
            <a:ext cx="10934760" cy="23280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708596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58"/>
            </a:lvl1pPr>
            <a:lvl2pPr indent="-648589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6614"/>
              <a:buChar char="•"/>
              <a:defRPr sz="6614"/>
            </a:lvl2pPr>
            <a:lvl3pPr indent="-588581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69"/>
              <a:buChar char="•"/>
              <a:defRPr sz="5669"/>
            </a:lvl3pPr>
            <a:lvl4pPr indent="-528574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4pPr>
            <a:lvl5pPr indent="-528573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5pPr>
            <a:lvl6pPr indent="-528573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6pPr>
            <a:lvl7pPr indent="-528573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7pPr>
            <a:lvl8pPr indent="-528573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8pPr>
            <a:lvl9pPr indent="-528573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487781" y="9827895"/>
            <a:ext cx="6966409" cy="18207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487781" y="2183977"/>
            <a:ext cx="6966409" cy="7643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9"/>
              <a:buFont typeface="Calibri"/>
              <a:buNone/>
              <a:defRPr sz="75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9182611" y="4716790"/>
            <a:ext cx="10934760" cy="2328058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487781" y="9827895"/>
            <a:ext cx="6966409" cy="18207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94"/>
              <a:buFont typeface="Calibri"/>
              <a:buNone/>
              <a:defRPr b="0" i="0" sz="10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48589" lvl="0" marL="457200" marR="0" rtl="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b="0" i="0" sz="66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8581" lvl="1" marL="9144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28574" lvl="2" marL="13716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Font typeface="Arial"/>
              <a:buChar char="•"/>
              <a:defRPr b="0" i="0" sz="47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98602" lvl="3" marL="18288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98601" lvl="4" marL="22860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98601" lvl="5" marL="27432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98601" lvl="6" marL="32004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98601" lvl="7" marL="36576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98602" lvl="8" marL="41148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2762" y="4039146"/>
            <a:ext cx="21571523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9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-12912" y="9964324"/>
            <a:ext cx="21599525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9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-12911" y="15728297"/>
            <a:ext cx="21612436" cy="6283988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9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-12911" y="21968050"/>
            <a:ext cx="21599525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9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8251" y="27346472"/>
            <a:ext cx="21576805" cy="5578746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9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33600" y="4254720"/>
            <a:ext cx="3314344" cy="55132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8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78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733599" y="16137078"/>
            <a:ext cx="1963881" cy="55132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278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733599" y="22261487"/>
            <a:ext cx="6017721" cy="55132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AND CONCLUSION</a:t>
            </a:r>
            <a:endParaRPr b="1" sz="278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733600" y="27666587"/>
            <a:ext cx="3003190" cy="55132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BIBLIOGRAPHY</a:t>
            </a:r>
            <a:endParaRPr b="1" sz="278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8002" y="2554294"/>
            <a:ext cx="21540552" cy="2375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Enhancing the Indian National Satellite System (INSAT) Style Clouds in Pic Pulse Using Principal Component Analysis Algorithm over Locally Linear Embedding Algorithm. </a:t>
            </a:r>
            <a:endParaRPr b="1"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b="1"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733599" y="10173036"/>
            <a:ext cx="5187533" cy="55132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MATERIALS AND METHODS</a:t>
            </a:r>
            <a:endParaRPr b="1" sz="278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8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Ms. Poorani.S            </a:t>
            </a:r>
            <a:endParaRPr b="1" sz="248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8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Guided by Dr. Mary Valantina. G</a:t>
            </a:r>
            <a:endParaRPr b="1" sz="248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31713" y="4564877"/>
            <a:ext cx="15732047" cy="5086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1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54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Our study focuses on enhancing the representation of clouds captured in the style of the Indian National Satellite System (INSAT) within the Pic Pulse platform.</a:t>
            </a:r>
            <a:endParaRPr/>
          </a:p>
          <a:p>
            <a:pPr indent="-341254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Leveraging sophisticated algorithms like Principal Component Analysis (PCA) and Locally Linear Embedding (LLE), we aim to refine the depiction of INSAT-style clouds in Pic Pulse.</a:t>
            </a:r>
            <a:endParaRPr/>
          </a:p>
          <a:p>
            <a:pPr indent="-341254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employing PCA and LLE algorithms, we seek to optimize the analysis and interpretation of INSAT-style cloud data, enhancing its utility for meteorological and environmental applications.</a:t>
            </a:r>
            <a:endParaRPr/>
          </a:p>
          <a:p>
            <a:pPr indent="-341254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 efficiently reduces data dimensions of clouds captures. LLE preserves the local structure within the cloud data.</a:t>
            </a:r>
            <a:endParaRPr/>
          </a:p>
          <a:p>
            <a:pPr indent="-341254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INSAT-style cloud imagery sourced from the Indian National Satellite System serves as the primary dataset for algorithm training and evaluation within the Pic Pulse platform.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1384372" y="10973564"/>
            <a:ext cx="12078470" cy="396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323722" y="16844931"/>
            <a:ext cx="21139308" cy="2847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542252" y="22938687"/>
            <a:ext cx="20489198" cy="5163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Principal Component Analysis algorithm fared better than the Locally Linear Embedding Algorithm, with a high accuracy of 96.30%, according to the study's results.</a:t>
            </a:r>
            <a:endParaRPr b="1" sz="219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significance value p=0.016 (p&lt;0.05) of the independent sample t-test indicates a significant difference in the algorithms among the 450 total sample.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Principal Component Analysis (PCA) approach outperforms the other machine learning technique by 96.30% in terms of accuracy.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study suggests that the Principal Component Analysis (PCA) technique is a more accurate method for analyzing cloud image dimension reduction than the Locally Linear Embedding (LLE) approach.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findings have been noted in enhancing Indian National Satellite System (INSAT)-style cloud photos, where the integration of Principal Component Analysis (PCA) and Locally Linear Embedding (LLE) techniques has proven effective 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2189" lvl="0" marL="34125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None/>
            </a:pPr>
            <a:r>
              <a:t/>
            </a:r>
            <a:endParaRPr b="1" sz="21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323722" y="28384746"/>
            <a:ext cx="21139308" cy="5086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254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Guleria, Abhishek, and Rakesh Kumar Bajaj. n.d. Technique for Reducing Dimensionality of Data in Decision-Making Utilizing Neutrosophic Soft Matrices. Infinite Study.</a:t>
            </a:r>
            <a:endParaRPr/>
          </a:p>
          <a:p>
            <a:pPr indent="-341254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Lespinats, Sylvain, Benoit Colange, and Denys Dutykh. 2021. Nonlinear Dimensionality Reduction Techniques: A Data Structure Preservation Approach. Springer Nature.</a:t>
            </a:r>
            <a:endParaRPr b="1" sz="21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54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Talia, Domenico, Paolo Trunfio, and Fabrizio Marozzo. 2015. Data Analysis in the Cloud: Models, Techniques and Applications. Elsevier.</a:t>
            </a:r>
            <a:endParaRPr/>
          </a:p>
          <a:p>
            <a:pPr indent="-341254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Tempelman, Joshua R., Alexander F. Vakakis, and Kathryn H. Matlack. 2023. “Spectral Energy Scattering and Targeted Energy Transfer in Phononic Lattices with Local Vibroimpact Nonlinearities.” Physical Review. E 108 (4-1): 044214.</a:t>
            </a:r>
            <a:endParaRPr/>
          </a:p>
          <a:p>
            <a:pPr indent="-341254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b="1" lang="en-US" sz="21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Padron-Manrique, Cristian, Aarón Vázquez-Jiménez, Diego Armando Esquivel-Hernandez, Yoscelina Estrella Martinez Lopez, Daniel Neri-Rosario, Jean Paul Sánchez-Castaneda, David Giron-Villalobos, and Osbaldo Resendis-Antonio. 2023. “Mb-PHENIX: Diffusion and Supervised Uniform Manifold Approximation for Denoizing Microbiota Data.” </a:t>
            </a:r>
            <a:endParaRPr/>
          </a:p>
          <a:p>
            <a:pPr indent="-202189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None/>
            </a:pPr>
            <a:r>
              <a:t/>
            </a:r>
            <a:endParaRPr b="1" sz="21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2189" lvl="0" marL="34125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0"/>
              <a:buFont typeface="Noto Sans Symbols"/>
              <a:buNone/>
            </a:pPr>
            <a:r>
              <a:t/>
            </a:r>
            <a:endParaRPr b="1" sz="21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432825" y="17319225"/>
            <a:ext cx="6504900" cy="43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036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Times New Roman"/>
              <a:buChar char="⮚"/>
            </a:pPr>
            <a:r>
              <a:rPr b="1"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work, the suggested technique Principal Component Analysis (PCA) yields better accuracy (96.30%) than the Locally Linear Embedding algorithm (LLE) (91.11%).</a:t>
            </a:r>
            <a:endParaRPr sz="2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36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Times New Roman"/>
              <a:buChar char="⮚"/>
            </a:pPr>
            <a:r>
              <a:rPr b="1" lang="en-US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principal component analysis Algorithm and the locally linear embedding Algorithm have the values of the Mean accuracy, Standard Deviation, and Standard Error .</a:t>
            </a:r>
            <a:endParaRPr sz="2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5921132" y="24475579"/>
            <a:ext cx="15955024" cy="366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9844040" y="21295026"/>
            <a:ext cx="24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 and LLE</a:t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16488973" y="8647166"/>
            <a:ext cx="5138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Satellite view of clouds photography</a:t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16106" y="-50532"/>
            <a:ext cx="21571523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13" y="-8622"/>
            <a:ext cx="20939802" cy="243230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/>
        </p:nvSpPr>
        <p:spPr>
          <a:xfrm>
            <a:off x="15639940" y="1419256"/>
            <a:ext cx="5569043" cy="1135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Alli Revanth</a:t>
            </a:r>
            <a:br>
              <a:rPr b="1" lang="en-US" sz="218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18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Number: 192110492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 </a:t>
            </a:r>
            <a:r>
              <a:rPr b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T. P. Anithaashri</a:t>
            </a:r>
            <a:r>
              <a:rPr b="1" lang="en-US" sz="218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1216373" y="10852815"/>
            <a:ext cx="3601869" cy="1933541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Kaggle website, the image has been extracted.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4956228" y="14009400"/>
            <a:ext cx="1506900" cy="551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6721765" y="10831396"/>
            <a:ext cx="3601869" cy="197139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Jupyter Notebook for Python v3.11</a:t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17543450" y="10858876"/>
            <a:ext cx="3601800" cy="1919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 compared LLE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12038070" y="10857295"/>
            <a:ext cx="3601870" cy="1971393"/>
          </a:xfrm>
          <a:prstGeom prst="roundRect">
            <a:avLst>
              <a:gd fmla="val 6813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of enormous images into tiny ones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17543450" y="13613800"/>
            <a:ext cx="3665400" cy="1820700"/>
          </a:xfrm>
          <a:prstGeom prst="roundRect">
            <a:avLst>
              <a:gd fmla="val 12044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preprocessing, training, and validation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"/>
          <p:cNvSpPr/>
          <p:nvPr/>
        </p:nvSpPr>
        <p:spPr>
          <a:xfrm rot="-5400000">
            <a:off x="18668191" y="12946179"/>
            <a:ext cx="661500" cy="5595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6644042" y="13581059"/>
            <a:ext cx="3601871" cy="171252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96.30%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4">
            <a:alphaModFix/>
          </a:blip>
          <a:srcRect b="6763" l="0" r="0" t="0"/>
          <a:stretch/>
        </p:blipFill>
        <p:spPr>
          <a:xfrm>
            <a:off x="7396951" y="13685303"/>
            <a:ext cx="2007054" cy="8753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1"/>
          <p:cNvSpPr/>
          <p:nvPr/>
        </p:nvSpPr>
        <p:spPr>
          <a:xfrm>
            <a:off x="1173420" y="13545923"/>
            <a:ext cx="3601800" cy="1831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the Outcomes Using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SPSS v25 by IBM</a:t>
            </a:r>
            <a:endParaRPr/>
          </a:p>
        </p:txBody>
      </p:sp>
      <p:sp>
        <p:nvSpPr>
          <p:cNvPr id="119" name="Google Shape;119;p1"/>
          <p:cNvSpPr/>
          <p:nvPr/>
        </p:nvSpPr>
        <p:spPr>
          <a:xfrm rot="10800000">
            <a:off x="4956255" y="11553325"/>
            <a:ext cx="1506900" cy="5313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4925" y="16255250"/>
            <a:ext cx="6815713" cy="48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506151" y="4830302"/>
            <a:ext cx="4550983" cy="365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222700" y="16255250"/>
            <a:ext cx="6986275" cy="48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/>
          <p:nvPr/>
        </p:nvSpPr>
        <p:spPr>
          <a:xfrm>
            <a:off x="6695280" y="16862025"/>
            <a:ext cx="2884665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15836050" y="21339249"/>
            <a:ext cx="36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Gain/Loss of PCA and SCA                                                                             </a:t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2100032" y="13572050"/>
            <a:ext cx="3601800" cy="1768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 compared LLE</a:t>
            </a:r>
            <a:endParaRPr/>
          </a:p>
        </p:txBody>
      </p:sp>
      <p:sp>
        <p:nvSpPr>
          <p:cNvPr id="126" name="Google Shape;126;p1"/>
          <p:cNvSpPr/>
          <p:nvPr/>
        </p:nvSpPr>
        <p:spPr>
          <a:xfrm>
            <a:off x="10351200" y="14143825"/>
            <a:ext cx="1573200" cy="551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15836050" y="14137702"/>
            <a:ext cx="1573200" cy="551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 rot="10800000">
            <a:off x="10427405" y="11710613"/>
            <a:ext cx="1506900" cy="5313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/>
          <p:nvPr/>
        </p:nvSpPr>
        <p:spPr>
          <a:xfrm rot="10800000">
            <a:off x="15838243" y="11656213"/>
            <a:ext cx="1506900" cy="5313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2023-04-19T08:35:00Z</dcterms:created>
  <dc:creator>Ganesh Moorthy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