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08" y="-1685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910" y="3978186"/>
            <a:ext cx="21612436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-12911" y="9919071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612436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" y="22012285"/>
            <a:ext cx="21598890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840931" y="4344896"/>
            <a:ext cx="425842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840931" y="16145486"/>
            <a:ext cx="197373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0931" y="22447844"/>
            <a:ext cx="771627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0931" y="27606975"/>
            <a:ext cx="394746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719" y="2554293"/>
            <a:ext cx="2089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Efficient Prediction of Stargazing the Indian National Satellite System (INSAT) Way Using Principal Component Analysis Algorithm 0ver t-Distributed Stochastic Neighbor Embedding System.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0931" y="10204459"/>
            <a:ext cx="677096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117" y="4684023"/>
            <a:ext cx="15654643" cy="491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 stargazing prediction efficiency utilizing Principal Component Analysis (PCA) over t-Distributed Stochastic Neighbor Embedding (t-SNE) within the framework of the Indian National Satellite System (INSAT).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Through PCA, we identify key components within downsized INSAT images, refining prediction accuracy while minimizing computational overhead. 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t-SNE allows for detailed spatial visualization despite reduced INSAT image sizes, offering profound insights into celestial phenomena.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reduces data dimensions while preserving essential stargazing features; t-SNE provides detailed spatial visualization, crucial for interpreting celestial phenomena accurately.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INSAT satellite imagery, capturing celestial scenes, serves as the primary dataset for training and testing the prediction model.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722" y="16844931"/>
            <a:ext cx="21139308" cy="28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7936" y="23171892"/>
            <a:ext cx="20489198" cy="481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19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According to the study results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Principal Component Analysis </a:t>
            </a: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algorithm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outperformed 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t-Distributed Stochastic Neighbor Embedding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algorithm </a:t>
            </a: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with high accuracy of  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93.00</a:t>
            </a: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% .Based on the independent sample t-test, with the total sample size of </a:t>
            </a:r>
            <a:r>
              <a:rPr lang="en-IN" alt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450</a:t>
            </a: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, the significance value p=0.0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16</a:t>
            </a:r>
            <a:r>
              <a:rPr lang="en-IN" alt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(p&lt;0.05) shows that there is significant difference in the algorithms.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Principal Component Analysis (PCA) algorithm is 93.00% significantly better than the other algorithm.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research, it is inferred that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 accuracy comparing with 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t-Distributed Stochastic Neighbor Embedding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 for effective analysis on dimension reduction.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findings has been carried with a primary focus on dimensionality reduction, the integration of the Principal Component Analysis (PCA) algorithm with the t-Distributed Stochastic Neighbor Embedding (t-SNE) Algorithm.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722" y="28384746"/>
            <a:ext cx="21139308" cy="379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Guleria, Abhishek, and Rakesh Kumar Bajaj. n.d. Technique for Reducing Dimensionality of Data in Decision-Making Utilizing Neutrosophic Soft Matrices. Infinite Study.</a:t>
            </a:r>
          </a:p>
          <a:p>
            <a:pPr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Jolliffe, I. T. 2013. Principal Component Analysis. Springer Science &amp; Business Media.</a:t>
            </a:r>
          </a:p>
          <a:p>
            <a:pPr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Petkov, Vesselin. 2007. Relativity and the Dimensionality of the World. Springer Science &amp; Business Media.</a:t>
            </a:r>
          </a:p>
          <a:p>
            <a:pPr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Lee, Ji-Yong, Kihyeon Kwon, Changgyun Kim, and Sekyoung Youm. 2024. “Development of a Non-Contact Sensor System for Converting 2D Images into 3D Body Data: A Deep Learning Approach to Monitor Obesity and Body Shape in Individuals in Their 20s and 30s.” Sensors  24 (1).</a:t>
            </a:r>
          </a:p>
          <a:p>
            <a:pPr algn="just"/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Urrutia, Robin, Diego Espejo, Natalia Evens, Montserrat Guerra, Thomas Sühn, Axel Boese, Christian Hansen, Patricio Fuentealba, Alfredo Illanes, and Victor Poblete. 2023. 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32117" y="20532920"/>
            <a:ext cx="21040630" cy="1440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Principal Component Analysis (PCA)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compared with 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t-Distributed Stochastic Neighbor Embedding (t-SNE)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,it depicts that the proposed algorithm PCA gives more accuracy of 93.00% then t-SNE of 89.50%.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principal component analysis Algorithm and the t-Distributed Stochastic neighbor embedding system algorithm have the values of the Mean accuracy, Standard Deviation, and Standard Error.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/>
          </a:p>
        </p:txBody>
      </p:sp>
      <p:sp>
        <p:nvSpPr>
          <p:cNvPr id="9" name="Text Box 8"/>
          <p:cNvSpPr txBox="1"/>
          <p:nvPr/>
        </p:nvSpPr>
        <p:spPr>
          <a:xfrm>
            <a:off x="2814663" y="19840561"/>
            <a:ext cx="2171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and T-SNE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6384316" y="8559867"/>
            <a:ext cx="4506404" cy="76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picture showing cloud cover over India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24806" y="-50532"/>
            <a:ext cx="21612435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Revanth Alli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192110492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T. P. Anithaashri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8A58560-FD53-C489-F4A6-9750A520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41" y="16922029"/>
            <a:ext cx="4599623" cy="289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1C7EF6A8-5BF5-7D4F-DE96-AF5B70C7BBE1}"/>
              </a:ext>
            </a:extLst>
          </p:cNvPr>
          <p:cNvSpPr/>
          <p:nvPr/>
        </p:nvSpPr>
        <p:spPr>
          <a:xfrm>
            <a:off x="1323523" y="11094430"/>
            <a:ext cx="2877364" cy="165846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Image has been extracted from the Kaggle Website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Left 57">
            <a:extLst>
              <a:ext uri="{FF2B5EF4-FFF2-40B4-BE49-F238E27FC236}">
                <a16:creationId xmlns:a16="http://schemas.microsoft.com/office/drawing/2014/main" id="{C762691E-6921-01CA-E761-77AF1A89CEBA}"/>
              </a:ext>
            </a:extLst>
          </p:cNvPr>
          <p:cNvSpPr/>
          <p:nvPr/>
        </p:nvSpPr>
        <p:spPr>
          <a:xfrm rot="16200000">
            <a:off x="2382263" y="13039625"/>
            <a:ext cx="414363" cy="30474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29">
            <a:extLst>
              <a:ext uri="{FF2B5EF4-FFF2-40B4-BE49-F238E27FC236}">
                <a16:creationId xmlns:a16="http://schemas.microsoft.com/office/drawing/2014/main" id="{5630ABB8-03F7-244F-4C10-D60140E86A25}"/>
              </a:ext>
            </a:extLst>
          </p:cNvPr>
          <p:cNvSpPr/>
          <p:nvPr/>
        </p:nvSpPr>
        <p:spPr>
          <a:xfrm>
            <a:off x="5041303" y="13561233"/>
            <a:ext cx="2362200" cy="15267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v3.11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40A16C-F38D-07B3-DE19-459EA7C5A59A}"/>
              </a:ext>
            </a:extLst>
          </p:cNvPr>
          <p:cNvSpPr/>
          <p:nvPr/>
        </p:nvSpPr>
        <p:spPr>
          <a:xfrm rot="5400000">
            <a:off x="6017182" y="13033071"/>
            <a:ext cx="396810" cy="287415"/>
          </a:xfrm>
          <a:prstGeom prst="leftArrow">
            <a:avLst>
              <a:gd name="adj1" fmla="val 50000"/>
              <a:gd name="adj2" fmla="val 578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46">
            <a:extLst>
              <a:ext uri="{FF2B5EF4-FFF2-40B4-BE49-F238E27FC236}">
                <a16:creationId xmlns:a16="http://schemas.microsoft.com/office/drawing/2014/main" id="{9568CF55-F9A8-F768-552C-D79E6675F92C}"/>
              </a:ext>
            </a:extLst>
          </p:cNvPr>
          <p:cNvSpPr/>
          <p:nvPr/>
        </p:nvSpPr>
        <p:spPr>
          <a:xfrm>
            <a:off x="5047343" y="11078128"/>
            <a:ext cx="2362200" cy="15799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large Images into tiny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47">
            <a:extLst>
              <a:ext uri="{FF2B5EF4-FFF2-40B4-BE49-F238E27FC236}">
                <a16:creationId xmlns:a16="http://schemas.microsoft.com/office/drawing/2014/main" id="{89E4247B-B53D-652E-4283-883925276210}"/>
              </a:ext>
            </a:extLst>
          </p:cNvPr>
          <p:cNvSpPr/>
          <p:nvPr/>
        </p:nvSpPr>
        <p:spPr>
          <a:xfrm>
            <a:off x="8889231" y="11078128"/>
            <a:ext cx="2294313" cy="1595980"/>
          </a:xfrm>
          <a:prstGeom prst="roundRect">
            <a:avLst>
              <a:gd name="adj" fmla="val 6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compared with T-SNE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Left 57">
            <a:extLst>
              <a:ext uri="{FF2B5EF4-FFF2-40B4-BE49-F238E27FC236}">
                <a16:creationId xmlns:a16="http://schemas.microsoft.com/office/drawing/2014/main" id="{D6E7F3F9-70E0-C949-AE13-3ECCCAD7C1EF}"/>
              </a:ext>
            </a:extLst>
          </p:cNvPr>
          <p:cNvSpPr/>
          <p:nvPr/>
        </p:nvSpPr>
        <p:spPr>
          <a:xfrm rot="10800000">
            <a:off x="15320623" y="11719998"/>
            <a:ext cx="414856" cy="29624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28">
            <a:extLst>
              <a:ext uri="{FF2B5EF4-FFF2-40B4-BE49-F238E27FC236}">
                <a16:creationId xmlns:a16="http://schemas.microsoft.com/office/drawing/2014/main" id="{1AA31655-C0CB-0DE9-E2A6-06A3529B53E1}"/>
              </a:ext>
            </a:extLst>
          </p:cNvPr>
          <p:cNvSpPr/>
          <p:nvPr/>
        </p:nvSpPr>
        <p:spPr>
          <a:xfrm>
            <a:off x="8889230" y="13561548"/>
            <a:ext cx="2294314" cy="1508022"/>
          </a:xfrm>
          <a:prstGeom prst="roundRect">
            <a:avLst>
              <a:gd name="adj" fmla="val 120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 Training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Left 57">
            <a:extLst>
              <a:ext uri="{FF2B5EF4-FFF2-40B4-BE49-F238E27FC236}">
                <a16:creationId xmlns:a16="http://schemas.microsoft.com/office/drawing/2014/main" id="{25A14256-8A0E-894C-CD2D-C0BDC298A32E}"/>
              </a:ext>
            </a:extLst>
          </p:cNvPr>
          <p:cNvSpPr/>
          <p:nvPr/>
        </p:nvSpPr>
        <p:spPr>
          <a:xfrm rot="16200000">
            <a:off x="9775079" y="13006628"/>
            <a:ext cx="424728" cy="29092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Left 57">
            <a:extLst>
              <a:ext uri="{FF2B5EF4-FFF2-40B4-BE49-F238E27FC236}">
                <a16:creationId xmlns:a16="http://schemas.microsoft.com/office/drawing/2014/main" id="{DB566095-86A0-3A4D-2C38-B7F18781BFB8}"/>
              </a:ext>
            </a:extLst>
          </p:cNvPr>
          <p:cNvSpPr/>
          <p:nvPr/>
        </p:nvSpPr>
        <p:spPr>
          <a:xfrm rot="10800000">
            <a:off x="11755606" y="14052513"/>
            <a:ext cx="378004" cy="244923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: Rounded Corners 44">
            <a:extLst>
              <a:ext uri="{FF2B5EF4-FFF2-40B4-BE49-F238E27FC236}">
                <a16:creationId xmlns:a16="http://schemas.microsoft.com/office/drawing/2014/main" id="{AE69271C-3A70-21CE-EDAF-FECAE7E908C4}"/>
              </a:ext>
            </a:extLst>
          </p:cNvPr>
          <p:cNvSpPr/>
          <p:nvPr/>
        </p:nvSpPr>
        <p:spPr>
          <a:xfrm>
            <a:off x="16552182" y="11078128"/>
            <a:ext cx="2684080" cy="15936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93.00%</a:t>
            </a: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F7DC04F1-CC34-D211-C7D6-2051DA92D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"/>
          <a:stretch/>
        </p:blipFill>
        <p:spPr bwMode="auto">
          <a:xfrm>
            <a:off x="17255648" y="11203351"/>
            <a:ext cx="1364065" cy="87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Left 57">
            <a:extLst>
              <a:ext uri="{FF2B5EF4-FFF2-40B4-BE49-F238E27FC236}">
                <a16:creationId xmlns:a16="http://schemas.microsoft.com/office/drawing/2014/main" id="{6F33EC67-C32B-BE08-D3DB-4358B6B3AFA1}"/>
              </a:ext>
            </a:extLst>
          </p:cNvPr>
          <p:cNvSpPr/>
          <p:nvPr/>
        </p:nvSpPr>
        <p:spPr>
          <a:xfrm rot="5400000">
            <a:off x="13420408" y="13017384"/>
            <a:ext cx="421924" cy="29551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34">
            <a:extLst>
              <a:ext uri="{FF2B5EF4-FFF2-40B4-BE49-F238E27FC236}">
                <a16:creationId xmlns:a16="http://schemas.microsoft.com/office/drawing/2014/main" id="{168406A4-40A7-E6FA-89BC-74885333B296}"/>
              </a:ext>
            </a:extLst>
          </p:cNvPr>
          <p:cNvSpPr/>
          <p:nvPr/>
        </p:nvSpPr>
        <p:spPr>
          <a:xfrm>
            <a:off x="16558222" y="13512279"/>
            <a:ext cx="2687669" cy="1544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Analyzed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SPSS v25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Arrow: Left 57">
            <a:extLst>
              <a:ext uri="{FF2B5EF4-FFF2-40B4-BE49-F238E27FC236}">
                <a16:creationId xmlns:a16="http://schemas.microsoft.com/office/drawing/2014/main" id="{93FF1B68-9E5C-044F-E304-0109CC5F1D58}"/>
              </a:ext>
            </a:extLst>
          </p:cNvPr>
          <p:cNvSpPr/>
          <p:nvPr/>
        </p:nvSpPr>
        <p:spPr>
          <a:xfrm rot="10800000">
            <a:off x="4054246" y="14116642"/>
            <a:ext cx="420160" cy="28633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F41323-E9BE-74EE-6545-EDB11C4A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651" y="13525302"/>
            <a:ext cx="1685512" cy="15442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648F7F-90D3-70EB-5C36-122A717F6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2746" y="11086299"/>
            <a:ext cx="1685512" cy="16035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0943207-1FC5-FDE1-4A8A-4F50D8030A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13906" r="3732" b="3303"/>
          <a:stretch/>
        </p:blipFill>
        <p:spPr>
          <a:xfrm>
            <a:off x="16384316" y="4880951"/>
            <a:ext cx="4080289" cy="34226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660B1B9-CB53-E2C0-71D7-FE159532C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8051" y="16815474"/>
            <a:ext cx="4353950" cy="2998057"/>
          </a:xfrm>
          <a:prstGeom prst="rect">
            <a:avLst/>
          </a:prstGeom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A31161A-B1F1-16B4-167C-C9CFFEE95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68226"/>
              </p:ext>
            </p:extLst>
          </p:nvPr>
        </p:nvGraphicFramePr>
        <p:xfrm>
          <a:off x="7100236" y="16877291"/>
          <a:ext cx="7114615" cy="2936240"/>
        </p:xfrm>
        <a:graphic>
          <a:graphicData uri="http://schemas.openxmlformats.org/drawingml/2006/table">
            <a:tbl>
              <a:tblPr/>
              <a:tblGrid>
                <a:gridCol w="3175284">
                  <a:extLst>
                    <a:ext uri="{9D8B030D-6E8A-4147-A177-3AD203B41FA5}">
                      <a16:colId xmlns:a16="http://schemas.microsoft.com/office/drawing/2014/main" val="160093855"/>
                    </a:ext>
                  </a:extLst>
                </a:gridCol>
                <a:gridCol w="603564">
                  <a:extLst>
                    <a:ext uri="{9D8B030D-6E8A-4147-A177-3AD203B41FA5}">
                      <a16:colId xmlns:a16="http://schemas.microsoft.com/office/drawing/2014/main" val="3554637951"/>
                    </a:ext>
                  </a:extLst>
                </a:gridCol>
                <a:gridCol w="871197">
                  <a:extLst>
                    <a:ext uri="{9D8B030D-6E8A-4147-A177-3AD203B41FA5}">
                      <a16:colId xmlns:a16="http://schemas.microsoft.com/office/drawing/2014/main" val="1687300437"/>
                    </a:ext>
                  </a:extLst>
                </a:gridCol>
                <a:gridCol w="1513131">
                  <a:extLst>
                    <a:ext uri="{9D8B030D-6E8A-4147-A177-3AD203B41FA5}">
                      <a16:colId xmlns:a16="http://schemas.microsoft.com/office/drawing/2014/main" val="3854985902"/>
                    </a:ext>
                  </a:extLst>
                </a:gridCol>
                <a:gridCol w="951439">
                  <a:extLst>
                    <a:ext uri="{9D8B030D-6E8A-4147-A177-3AD203B41FA5}">
                      <a16:colId xmlns:a16="http://schemas.microsoft.com/office/drawing/2014/main" val="2415561112"/>
                    </a:ext>
                  </a:extLst>
                </a:gridCol>
              </a:tblGrid>
              <a:tr h="4575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Algorithm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N 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std.deviation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Std.error mean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09356"/>
                  </a:ext>
                </a:extLst>
              </a:tr>
              <a:tr h="226886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Principal component Analysis algorithm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t-Distributed Stochastic Neighbor Embedding system Algorithm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10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br>
                        <a:rPr lang="en-IN" dirty="0">
                          <a:effectLst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10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93.0040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89.5000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 3.05687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  1.26930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.96667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.40139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900214"/>
                  </a:ext>
                </a:extLst>
              </a:tr>
            </a:tbl>
          </a:graphicData>
        </a:graphic>
      </p:graphicFrame>
      <p:sp>
        <p:nvSpPr>
          <p:cNvPr id="48" name="Rectangle 1">
            <a:extLst>
              <a:ext uri="{FF2B5EF4-FFF2-40B4-BE49-F238E27FC236}">
                <a16:creationId xmlns:a16="http://schemas.microsoft.com/office/drawing/2014/main" id="{1A586EC6-6B61-2F00-D2E4-438C90D9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3" y="16813073"/>
            <a:ext cx="82045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5CE37959-292C-0894-B7A1-4170673384D9}"/>
              </a:ext>
            </a:extLst>
          </p:cNvPr>
          <p:cNvSpPr txBox="1"/>
          <p:nvPr/>
        </p:nvSpPr>
        <p:spPr>
          <a:xfrm>
            <a:off x="8889230" y="19880499"/>
            <a:ext cx="303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values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5725423D-743F-6B30-FBCE-F91ACCAB932C}"/>
              </a:ext>
            </a:extLst>
          </p:cNvPr>
          <p:cNvSpPr txBox="1"/>
          <p:nvPr/>
        </p:nvSpPr>
        <p:spPr>
          <a:xfrm>
            <a:off x="15528051" y="19821850"/>
            <a:ext cx="4022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and Loss of PCA and T-SNE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836F777B-C2BE-7D5F-B98C-395D2EF85E3E}"/>
              </a:ext>
            </a:extLst>
          </p:cNvPr>
          <p:cNvSpPr/>
          <p:nvPr/>
        </p:nvSpPr>
        <p:spPr>
          <a:xfrm>
            <a:off x="12481968" y="13548204"/>
            <a:ext cx="2294314" cy="1508022"/>
          </a:xfrm>
          <a:prstGeom prst="roundRect">
            <a:avLst>
              <a:gd name="adj" fmla="val 120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Validating of image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Left 57">
            <a:extLst>
              <a:ext uri="{FF2B5EF4-FFF2-40B4-BE49-F238E27FC236}">
                <a16:creationId xmlns:a16="http://schemas.microsoft.com/office/drawing/2014/main" id="{A2367681-1FC0-EB50-B21C-C72C4E69E9BB}"/>
              </a:ext>
            </a:extLst>
          </p:cNvPr>
          <p:cNvSpPr/>
          <p:nvPr/>
        </p:nvSpPr>
        <p:spPr>
          <a:xfrm rot="16200000">
            <a:off x="17588383" y="13006629"/>
            <a:ext cx="424728" cy="29092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Left 57">
            <a:extLst>
              <a:ext uri="{FF2B5EF4-FFF2-40B4-BE49-F238E27FC236}">
                <a16:creationId xmlns:a16="http://schemas.microsoft.com/office/drawing/2014/main" id="{FF6A0C2D-9DDE-3466-E882-CE812527EBCB}"/>
              </a:ext>
            </a:extLst>
          </p:cNvPr>
          <p:cNvSpPr/>
          <p:nvPr/>
        </p:nvSpPr>
        <p:spPr>
          <a:xfrm rot="10800000">
            <a:off x="8013951" y="11724832"/>
            <a:ext cx="414856" cy="29624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2856</TotalTime>
  <Words>675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revanth varma</cp:lastModifiedBy>
  <cp:revision>72</cp:revision>
  <dcterms:created xsi:type="dcterms:W3CDTF">2023-04-19T08:35:00Z</dcterms:created>
  <dcterms:modified xsi:type="dcterms:W3CDTF">2024-04-17T05:18:44Z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