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7"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34" y="43"/>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17-04-2024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17-04-2024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17-04-2024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29" y="3872225"/>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866" y="9934998"/>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6" name="Rectangle 5"/>
          <p:cNvSpPr/>
          <p:nvPr/>
        </p:nvSpPr>
        <p:spPr>
          <a:xfrm>
            <a:off x="-12911" y="15728297"/>
            <a:ext cx="21612436"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12911" y="21968050"/>
            <a:ext cx="21655618"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8" name="Rectangle 7"/>
          <p:cNvSpPr/>
          <p:nvPr/>
        </p:nvSpPr>
        <p:spPr>
          <a:xfrm>
            <a:off x="-8251" y="2734647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808276" y="4336111"/>
            <a:ext cx="3215086"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INTRODUCTION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73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815951" y="16267202"/>
            <a:ext cx="1912009"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RESULTS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815951" y="22350224"/>
            <a:ext cx="574899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DISCUSSION AND CONCLUSION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815951" y="27544657"/>
            <a:ext cx="3231992"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BIBLIOGRAPHY</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28002" y="2554293"/>
            <a:ext cx="21540553" cy="1184940"/>
          </a:xfrm>
          <a:prstGeom prst="rect">
            <a:avLst/>
          </a:prstGeom>
          <a:noFill/>
        </p:spPr>
        <p:txBody>
          <a:bodyPr wrap="square" rtlCol="0">
            <a:spAutoFit/>
          </a:bodyPr>
          <a:lstStyle/>
          <a:p>
            <a:pPr algn="ctr"/>
            <a:r>
              <a:rPr lang="en-US" sz="3600" b="1" i="0" u="none" strike="noStrike" dirty="0">
                <a:solidFill>
                  <a:srgbClr val="000000"/>
                </a:solidFill>
                <a:effectLst/>
                <a:latin typeface="Times New Roman" panose="02020603050405020304" pitchFamily="18" charset="0"/>
              </a:rPr>
              <a:t> </a:t>
            </a:r>
            <a:r>
              <a:rPr lang="en-US" sz="3500" b="1" i="0" u="none" strike="noStrike" dirty="0">
                <a:solidFill>
                  <a:srgbClr val="000000"/>
                </a:solidFill>
                <a:effectLst/>
                <a:latin typeface="Times New Roman" panose="02020603050405020304" pitchFamily="18" charset="0"/>
              </a:rPr>
              <a:t>Comparative  Analysis of Principal Component Analysis over Uniform Manifold Approximation and Projection Algorithm in Predicting the Indian National Satellite System (INSAT) - Enhanced Celestial Clouds.  </a:t>
            </a:r>
            <a:endParaRPr lang="en-US" sz="350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815951" y="10184629"/>
            <a:ext cx="5258669"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MATERIALS AND METHODS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119459" y="4586737"/>
            <a:ext cx="15298007" cy="5147435"/>
          </a:xfrm>
          <a:prstGeom prst="rect">
            <a:avLst/>
          </a:prstGeom>
          <a:noFill/>
        </p:spPr>
        <p:txBody>
          <a:bodyPr wrap="square" rtlCol="0">
            <a:spAutoFit/>
          </a:bodyPr>
          <a:lstStyle/>
          <a:p>
            <a:endParaRPr lang="en-US" altLang="en-IN" sz="2189" b="1"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To compare Principal Component Analysis (PCA) with Uniform Manifold Approximation and Projection (UMAP) in predicting INSAT-enhanced celestial clouds, aiming for enhanced prediction accuracy and understanding algorithmic efficacy.</a:t>
            </a:r>
          </a:p>
          <a:p>
            <a:pPr algn="just"/>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buFont typeface="Wingdings" panose="05000000000000000000" pitchFamily="2" charset="2"/>
              <a:buChar char="Ø"/>
            </a:pPr>
            <a:r>
              <a:rPr lang="en-US" sz="2190" b="1" i="0" dirty="0">
                <a:solidFill>
                  <a:srgbClr val="29261B"/>
                </a:solidFill>
                <a:effectLst/>
                <a:latin typeface="Times New Roman" panose="02020603050405020304" pitchFamily="18" charset="0"/>
                <a:cs typeface="Times New Roman" panose="02020603050405020304" pitchFamily="18" charset="0"/>
              </a:rPr>
              <a:t>Overview of dimension reduction techniques, such as PCA and UMAP, and their roles in data preprocessing for cloud prediction models.</a:t>
            </a:r>
          </a:p>
          <a:p>
            <a:pPr marL="341254" indent="-341254" algn="just">
              <a:buFont typeface="Wingdings" panose="05000000000000000000" pitchFamily="2" charset="2"/>
              <a:buChar char="Ø"/>
            </a:pPr>
            <a:endParaRPr lang="en-US" sz="2190" b="1" i="0" dirty="0">
              <a:solidFill>
                <a:srgbClr val="29261B"/>
              </a:solidFill>
              <a:effectLst/>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sz="2190" b="1" i="0" dirty="0">
                <a:solidFill>
                  <a:srgbClr val="29261B"/>
                </a:solidFill>
                <a:effectLst/>
                <a:latin typeface="Times New Roman" panose="02020603050405020304" pitchFamily="18" charset="0"/>
                <a:cs typeface="Times New Roman" panose="02020603050405020304" pitchFamily="18" charset="0"/>
              </a:rPr>
              <a:t>Significance of comparative analysis between PCA and UMAP algorithms in determining the more effective approach for INSAT cloud prediction.</a:t>
            </a:r>
          </a:p>
          <a:p>
            <a:pPr algn="just"/>
            <a:endParaRPr lang="en-US" sz="2190" b="1" i="0" dirty="0">
              <a:solidFill>
                <a:srgbClr val="29261B"/>
              </a:solidFill>
              <a:effectLst/>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sz="2190" b="1" i="0" dirty="0">
                <a:solidFill>
                  <a:srgbClr val="29261B"/>
                </a:solidFill>
                <a:effectLst/>
                <a:latin typeface="Times New Roman" panose="02020603050405020304" pitchFamily="18" charset="0"/>
                <a:cs typeface="Times New Roman" panose="02020603050405020304" pitchFamily="18" charset="0"/>
              </a:rPr>
              <a:t>Brief explanation of the evaluation metrics used to assess the performance of PCA and UMAP in this study.</a:t>
            </a:r>
          </a:p>
          <a:p>
            <a:pPr marL="341254" indent="-341254" algn="just">
              <a:buFont typeface="Wingdings" panose="05000000000000000000" pitchFamily="2" charset="2"/>
              <a:buChar char="Ø"/>
            </a:pPr>
            <a:endParaRPr lang="en-US" sz="2190" b="1" i="0" dirty="0">
              <a:solidFill>
                <a:srgbClr val="29261B"/>
              </a:solidFill>
              <a:effectLst/>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sz="2190" b="1" i="0" dirty="0">
                <a:solidFill>
                  <a:srgbClr val="29261B"/>
                </a:solidFill>
                <a:effectLst/>
                <a:latin typeface="Times New Roman" panose="02020603050405020304" pitchFamily="18" charset="0"/>
                <a:cs typeface="Times New Roman" panose="02020603050405020304" pitchFamily="18" charset="0"/>
              </a:rPr>
              <a:t>The study utilizes INSAT-enhanced celestial cloud imagery as the primary dataset, facilitating comparative analysis between PCA and UMAP in reduction of cloud images and behaviors captured by INSAT satellites.</a:t>
            </a:r>
          </a:p>
        </p:txBody>
      </p:sp>
      <p:sp>
        <p:nvSpPr>
          <p:cNvPr id="36" name="TextBox 35"/>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323722" y="16844931"/>
            <a:ext cx="21139308" cy="284751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332117" y="23069260"/>
            <a:ext cx="20489198" cy="548445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190" b="1" i="0" dirty="0">
                <a:solidFill>
                  <a:srgbClr val="29261B"/>
                </a:solidFill>
                <a:effectLst/>
                <a:latin typeface="Times New Roman" panose="02020603050405020304" pitchFamily="18" charset="0"/>
                <a:cs typeface="Times New Roman" panose="02020603050405020304" pitchFamily="18" charset="0"/>
              </a:rPr>
              <a:t>According to the investigation findings, the Principal </a:t>
            </a:r>
            <a:r>
              <a:rPr lang="en-US" sz="2190" b="1" dirty="0">
                <a:solidFill>
                  <a:srgbClr val="29261B"/>
                </a:solidFill>
                <a:latin typeface="Times New Roman" panose="02020603050405020304" pitchFamily="18" charset="0"/>
                <a:cs typeface="Times New Roman" panose="02020603050405020304" pitchFamily="18" charset="0"/>
              </a:rPr>
              <a:t>C</a:t>
            </a:r>
            <a:r>
              <a:rPr lang="en-US" sz="2190" b="1" i="0" dirty="0">
                <a:solidFill>
                  <a:srgbClr val="29261B"/>
                </a:solidFill>
                <a:effectLst/>
                <a:latin typeface="Times New Roman" panose="02020603050405020304" pitchFamily="18" charset="0"/>
                <a:cs typeface="Times New Roman" panose="02020603050405020304" pitchFamily="18" charset="0"/>
              </a:rPr>
              <a:t>omponent Analysis outshone the Consistent of </a:t>
            </a:r>
            <a:r>
              <a:rPr lang="en-US" sz="2190" b="1" dirty="0">
                <a:latin typeface="Times New Roman" panose="02020603050405020304" pitchFamily="18" charset="0"/>
                <a:cs typeface="Times New Roman" panose="02020603050405020304" pitchFamily="18" charset="0"/>
              </a:rPr>
              <a:t>Uniform Manifold Approximation and Projection</a:t>
            </a:r>
            <a:r>
              <a:rPr lang="en-IN" sz="2190" b="1" dirty="0">
                <a:solidFill>
                  <a:srgbClr val="000000"/>
                </a:solidFill>
                <a:latin typeface="Times New Roman" panose="02020603050405020304" pitchFamily="18" charset="0"/>
                <a:cs typeface="Times New Roman" panose="02020603050405020304" pitchFamily="18" charset="0"/>
                <a:sym typeface="+mn-ea"/>
              </a:rPr>
              <a:t> </a:t>
            </a:r>
            <a:r>
              <a:rPr lang="en-US" sz="2190" b="1" i="0" dirty="0">
                <a:solidFill>
                  <a:srgbClr val="29261B"/>
                </a:solidFill>
                <a:effectLst/>
                <a:latin typeface="Times New Roman" panose="02020603050405020304" pitchFamily="18" charset="0"/>
                <a:cs typeface="Times New Roman" panose="02020603050405020304" pitchFamily="18" charset="0"/>
              </a:rPr>
              <a:t>algorithm with elevated precision of 95.68%.</a:t>
            </a:r>
          </a:p>
          <a:p>
            <a:pPr marL="342900" indent="-342900" algn="just">
              <a:lnSpc>
                <a:spcPct val="150000"/>
              </a:lnSpc>
              <a:buFont typeface="Wingdings" panose="05000000000000000000" pitchFamily="2" charset="2"/>
              <a:buChar char="Ø"/>
            </a:pPr>
            <a:r>
              <a:rPr lang="en-US" sz="2190" b="1" dirty="0">
                <a:solidFill>
                  <a:srgbClr val="000000"/>
                </a:solidFill>
                <a:effectLst/>
                <a:latin typeface="Times New Roman" panose="02020603050405020304" pitchFamily="18" charset="0"/>
                <a:cs typeface="Times New Roman" panose="02020603050405020304" pitchFamily="18" charset="0"/>
                <a:sym typeface="+mn-ea"/>
              </a:rPr>
              <a:t>Based on the independent sample t-test, with the total sample size of </a:t>
            </a:r>
            <a:r>
              <a:rPr lang="en-IN" altLang="en-US" sz="2190" b="1" dirty="0">
                <a:solidFill>
                  <a:srgbClr val="000000"/>
                </a:solidFill>
                <a:effectLst/>
                <a:latin typeface="Times New Roman" panose="02020603050405020304" pitchFamily="18" charset="0"/>
                <a:cs typeface="Times New Roman" panose="02020603050405020304" pitchFamily="18" charset="0"/>
                <a:sym typeface="+mn-ea"/>
              </a:rPr>
              <a:t>450</a:t>
            </a:r>
            <a:r>
              <a:rPr lang="en-US" sz="2190" b="1" dirty="0">
                <a:solidFill>
                  <a:srgbClr val="000000"/>
                </a:solidFill>
                <a:effectLst/>
                <a:latin typeface="Times New Roman" panose="02020603050405020304" pitchFamily="18" charset="0"/>
                <a:cs typeface="Times New Roman" panose="02020603050405020304" pitchFamily="18" charset="0"/>
                <a:sym typeface="+mn-ea"/>
              </a:rPr>
              <a:t>, the significance value p=0.0</a:t>
            </a:r>
            <a:r>
              <a:rPr lang="en-IN" sz="2190" b="1" dirty="0">
                <a:solidFill>
                  <a:srgbClr val="000000"/>
                </a:solidFill>
                <a:latin typeface="Times New Roman" panose="02020603050405020304" pitchFamily="18" charset="0"/>
                <a:cs typeface="Times New Roman" panose="02020603050405020304" pitchFamily="18" charset="0"/>
                <a:sym typeface="+mn-ea"/>
              </a:rPr>
              <a:t>16</a:t>
            </a:r>
            <a:r>
              <a:rPr lang="en-IN" altLang="en-US" sz="2190" b="1" dirty="0">
                <a:solidFill>
                  <a:srgbClr val="000000"/>
                </a:solidFill>
                <a:effectLst/>
                <a:latin typeface="Times New Roman" panose="02020603050405020304" pitchFamily="18" charset="0"/>
                <a:cs typeface="Times New Roman" panose="02020603050405020304" pitchFamily="18" charset="0"/>
                <a:sym typeface="+mn-ea"/>
              </a:rPr>
              <a:t> </a:t>
            </a:r>
            <a:r>
              <a:rPr lang="en-US" sz="2190" b="1" dirty="0">
                <a:solidFill>
                  <a:srgbClr val="000000"/>
                </a:solidFill>
                <a:effectLst/>
                <a:latin typeface="Times New Roman" panose="02020603050405020304" pitchFamily="18" charset="0"/>
                <a:cs typeface="Times New Roman" panose="02020603050405020304" pitchFamily="18" charset="0"/>
                <a:sym typeface="+mn-ea"/>
              </a:rPr>
              <a:t>(p&lt;0.05)</a:t>
            </a:r>
            <a:r>
              <a:rPr lang="en-US" sz="2190" b="1" i="0" dirty="0">
                <a:solidFill>
                  <a:srgbClr val="29261B"/>
                </a:solidFill>
                <a:effectLst/>
                <a:latin typeface="Times New Roman" panose="02020603050405020304" pitchFamily="18" charset="0"/>
                <a:cs typeface="Times New Roman" panose="02020603050405020304" pitchFamily="18" charset="0"/>
              </a:rPr>
              <a:t> exhibits that there is noteworthy disparity in the algorithms. </a:t>
            </a: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accuracy of the </a:t>
            </a:r>
            <a:r>
              <a:rPr lang="en-US" altLang="en-IN" sz="2190" b="1" dirty="0">
                <a:latin typeface="Times New Roman" panose="02020603050405020304" pitchFamily="18" charset="0"/>
                <a:cs typeface="Times New Roman" panose="02020603050405020304" pitchFamily="18" charset="0"/>
                <a:sym typeface="+mn-ea"/>
              </a:rPr>
              <a:t>Principal Component Analysis </a:t>
            </a:r>
            <a:r>
              <a:rPr lang="en-US" sz="2190" b="1" dirty="0">
                <a:solidFill>
                  <a:srgbClr val="000000"/>
                </a:solidFill>
                <a:effectLst/>
                <a:latin typeface="Times New Roman" panose="02020603050405020304" pitchFamily="18" charset="0"/>
                <a:cs typeface="Times New Roman" panose="02020603050405020304" pitchFamily="18" charset="0"/>
                <a:sym typeface="+mn-ea"/>
              </a:rPr>
              <a:t>(PCA</a:t>
            </a:r>
            <a:r>
              <a:rPr lang="en-US" sz="2190" b="1" dirty="0">
                <a:latin typeface="Times New Roman" panose="02020603050405020304" pitchFamily="18" charset="0"/>
                <a:cs typeface="Times New Roman" panose="02020603050405020304" pitchFamily="18" charset="0"/>
              </a:rPr>
              <a:t>) Algorithm is 95.68% </a:t>
            </a:r>
            <a:r>
              <a:rPr lang="en-US" sz="2190" b="1" i="0" dirty="0">
                <a:solidFill>
                  <a:srgbClr val="29261B"/>
                </a:solidFill>
                <a:effectLst/>
                <a:latin typeface="Times New Roman" panose="02020603050405020304" pitchFamily="18" charset="0"/>
                <a:cs typeface="Times New Roman" panose="02020603050405020304" pitchFamily="18" charset="0"/>
              </a:rPr>
              <a:t>significantly superior to the other algorithm. </a:t>
            </a:r>
          </a:p>
          <a:p>
            <a:pPr marL="342900" indent="-342900" algn="just">
              <a:lnSpc>
                <a:spcPct val="150000"/>
              </a:lnSpc>
              <a:buFont typeface="Wingdings" panose="05000000000000000000" pitchFamily="2" charset="2"/>
              <a:buChar char="Ø"/>
            </a:pPr>
            <a:r>
              <a:rPr lang="en-US" sz="2190" b="1" i="0" dirty="0">
                <a:solidFill>
                  <a:srgbClr val="29261B"/>
                </a:solidFill>
                <a:effectLst/>
                <a:latin typeface="Times New Roman" panose="02020603050405020304" pitchFamily="18" charset="0"/>
                <a:cs typeface="Times New Roman" panose="02020603050405020304" pitchFamily="18" charset="0"/>
              </a:rPr>
              <a:t>Through this exploration, it is deduced that Principal </a:t>
            </a:r>
            <a:r>
              <a:rPr lang="en-US" sz="2190" b="1" dirty="0">
                <a:solidFill>
                  <a:srgbClr val="29261B"/>
                </a:solidFill>
                <a:latin typeface="Times New Roman" panose="02020603050405020304" pitchFamily="18" charset="0"/>
                <a:cs typeface="Times New Roman" panose="02020603050405020304" pitchFamily="18" charset="0"/>
              </a:rPr>
              <a:t>C</a:t>
            </a:r>
            <a:r>
              <a:rPr lang="en-US" sz="2190" b="1" i="0" dirty="0">
                <a:solidFill>
                  <a:srgbClr val="29261B"/>
                </a:solidFill>
                <a:effectLst/>
                <a:latin typeface="Times New Roman" panose="02020603050405020304" pitchFamily="18" charset="0"/>
                <a:cs typeface="Times New Roman" panose="02020603050405020304" pitchFamily="18" charset="0"/>
              </a:rPr>
              <a:t>omponent Analysis (PCA) algorithm has elevated precision comparing with </a:t>
            </a:r>
            <a:r>
              <a:rPr lang="en-US" sz="2190" b="1" dirty="0">
                <a:latin typeface="Times New Roman" panose="02020603050405020304" pitchFamily="18" charset="0"/>
                <a:cs typeface="Times New Roman" panose="02020603050405020304" pitchFamily="18" charset="0"/>
              </a:rPr>
              <a:t>Uniform Manifold Approximation and Projection</a:t>
            </a:r>
            <a:r>
              <a:rPr lang="en-US" sz="2190" b="1" i="0" dirty="0">
                <a:solidFill>
                  <a:srgbClr val="29261B"/>
                </a:solidFill>
                <a:effectLst/>
                <a:latin typeface="Times New Roman" panose="02020603050405020304" pitchFamily="18" charset="0"/>
                <a:cs typeface="Times New Roman" panose="02020603050405020304" pitchFamily="18" charset="0"/>
              </a:rPr>
              <a:t> algorithm for compelling examination on dimension decrease.</a:t>
            </a:r>
          </a:p>
          <a:p>
            <a:pPr marL="342900" indent="-342900" algn="just">
              <a:lnSpc>
                <a:spcPct val="150000"/>
              </a:lnSpc>
              <a:buFont typeface="Wingdings" panose="05000000000000000000" pitchFamily="2" charset="2"/>
              <a:buChar char="Ø"/>
            </a:pPr>
            <a:r>
              <a:rPr lang="en-US" sz="2190" b="1" i="0" dirty="0">
                <a:solidFill>
                  <a:srgbClr val="29261B"/>
                </a:solidFill>
                <a:effectLst/>
                <a:latin typeface="Times New Roman" panose="02020603050405020304" pitchFamily="18" charset="0"/>
                <a:cs typeface="Times New Roman" panose="02020603050405020304" pitchFamily="18" charset="0"/>
              </a:rPr>
              <a:t>PCA and UMAP have the potential to be made much more useful in image dimensionality reduction applications through additional research and development.</a:t>
            </a:r>
          </a:p>
          <a:p>
            <a:pPr marL="342900" indent="-342900" algn="just">
              <a:lnSpc>
                <a:spcPct val="150000"/>
              </a:lnSpc>
              <a:buFont typeface="Wingdings" panose="05000000000000000000" pitchFamily="2" charset="2"/>
              <a:buChar char="Ø"/>
            </a:pPr>
            <a:endParaRPr lang="en-US" sz="2190" b="1" i="0" dirty="0">
              <a:solidFill>
                <a:srgbClr val="29261B"/>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23722" y="28384746"/>
            <a:ext cx="21139308" cy="4581447"/>
          </a:xfrm>
          <a:prstGeom prst="rect">
            <a:avLst/>
          </a:prstGeom>
          <a:noFill/>
        </p:spPr>
        <p:txBody>
          <a:bodyPr wrap="square" rtlCol="0">
            <a:spAutoFit/>
          </a:bodyPr>
          <a:lstStyle/>
          <a:p>
            <a:pPr marL="341254" indent="-341254"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Ros, Frederic, and Rabia Riad. 2024. Feature and Dimensionality Reduction for Clustering with Deep Learning. Springer Nature.</a:t>
            </a:r>
            <a:endParaRPr 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Deshpande, Anand, Vania V. Estrela, and Navid </a:t>
            </a:r>
            <a:r>
              <a:rPr lang="en-US" sz="2190" b="1" dirty="0" err="1">
                <a:latin typeface="Times New Roman" panose="02020603050405020304" pitchFamily="18" charset="0"/>
                <a:cs typeface="Times New Roman" panose="02020603050405020304" pitchFamily="18" charset="0"/>
              </a:rPr>
              <a:t>Razmjooy</a:t>
            </a:r>
            <a:r>
              <a:rPr lang="en-US" sz="2190" b="1" dirty="0">
                <a:latin typeface="Times New Roman" panose="02020603050405020304" pitchFamily="18" charset="0"/>
                <a:cs typeface="Times New Roman" panose="02020603050405020304" pitchFamily="18" charset="0"/>
              </a:rPr>
              <a:t>. 2021. Computational Intelligence Methods for Super-Resolution in Image Processing Applications. Springer Nature.</a:t>
            </a:r>
          </a:p>
          <a:p>
            <a:pPr marL="341254" indent="-341254"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Deshpande, Anand, Vania V. Estrela, and Navid Razmjooy. 2021. Computational Intelligence Methods for Super-Resolution in Image Processing Applications. Springer Nature.</a:t>
            </a:r>
            <a:endParaRPr 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Das, Rik, Sourav De, and Siddhartha Bhattacharyya. 2018. Feature Dimension Reduction for Content-Based Image Identification. IGI Global.</a:t>
            </a:r>
          </a:p>
          <a:p>
            <a:pPr marL="341254" indent="-341254"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Xu, Yude, Suixiang Huang, Zhencong Li, Libing Dai, Hao Wu, Peigeng Wang, Xiguan Yao, et al. 2023. “Single-Cell RNA Landscape of Osteoimmune Microenvironment in Osteoporotic Vertebral Compression Fracture and Kümmell’s Disease.” Frontiers in Cell and Developmental Biology 11 (December): 1276098.</a:t>
            </a:r>
          </a:p>
          <a:p>
            <a:pPr marL="341254" indent="-341254" algn="just">
              <a:lnSpc>
                <a:spcPct val="150000"/>
              </a:lnSpc>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p:txBody>
      </p:sp>
      <p:sp>
        <p:nvSpPr>
          <p:cNvPr id="29" name="Text Box 28"/>
          <p:cNvSpPr txBox="1"/>
          <p:nvPr/>
        </p:nvSpPr>
        <p:spPr>
          <a:xfrm>
            <a:off x="332117" y="20532920"/>
            <a:ext cx="21040630" cy="1440394"/>
          </a:xfrm>
          <a:prstGeom prst="rect">
            <a:avLst/>
          </a:prstGeom>
          <a:noFill/>
        </p:spPr>
        <p:txBody>
          <a:bodyPr wrap="square" rtlCol="0">
            <a:spAutoFit/>
          </a:bodyPr>
          <a:lstStyle/>
          <a:p>
            <a:pPr marL="342900" indent="-342900" algn="just">
              <a:buFont typeface="Wingdings" panose="05000000000000000000" pitchFamily="2" charset="2"/>
              <a:buChar char="Ø"/>
            </a:pPr>
            <a:r>
              <a:rPr lang="en-US" sz="1990" b="1" dirty="0">
                <a:latin typeface="Times New Roman" panose="02020603050405020304" pitchFamily="18" charset="0"/>
                <a:cs typeface="Times New Roman" panose="02020603050405020304" pitchFamily="18" charset="0"/>
              </a:rPr>
              <a:t> </a:t>
            </a:r>
            <a:r>
              <a:rPr lang="en-US" sz="2190" b="1" dirty="0">
                <a:latin typeface="Times New Roman" panose="02020603050405020304" pitchFamily="18" charset="0"/>
                <a:cs typeface="Times New Roman" panose="02020603050405020304" pitchFamily="18" charset="0"/>
              </a:rPr>
              <a:t>Principal component analysis (PCA) and the Uniform Manifold Approximation and Projection approach (UMAP) are examined in this work. The results show that PCA, the suggested approach, provides greater than accuracy (95.68%) than UMAP (90.48%).</a:t>
            </a:r>
          </a:p>
          <a:p>
            <a:pPr marL="342900" indent="-342900" algn="jus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principal component analysis Algorithm and the uniform manifold approximation and projection algorithm have the values of the Mean accuracy, Standard Deviation, and Standard Error .</a:t>
            </a:r>
          </a:p>
        </p:txBody>
      </p:sp>
      <p:sp>
        <p:nvSpPr>
          <p:cNvPr id="30" name="Text Box 29"/>
          <p:cNvSpPr txBox="1"/>
          <p:nvPr/>
        </p:nvSpPr>
        <p:spPr>
          <a:xfrm>
            <a:off x="5921132" y="24475579"/>
            <a:ext cx="15955024" cy="366524"/>
          </a:xfrm>
          <a:prstGeom prst="rect">
            <a:avLst/>
          </a:prstGeom>
          <a:noFill/>
        </p:spPr>
        <p:txBody>
          <a:bodyPr wrap="square" rtlCol="0">
            <a:spAutoFit/>
          </a:bodyPr>
          <a:lstStyle/>
          <a:p>
            <a:endParaRPr lang="en-US" sz="1791"/>
          </a:p>
        </p:txBody>
      </p:sp>
      <p:sp>
        <p:nvSpPr>
          <p:cNvPr id="9" name="Text Box 8"/>
          <p:cNvSpPr txBox="1"/>
          <p:nvPr/>
        </p:nvSpPr>
        <p:spPr>
          <a:xfrm>
            <a:off x="2708935" y="19788373"/>
            <a:ext cx="2442185" cy="40660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PCA and UMAP</a:t>
            </a:r>
            <a:endParaRPr lang="en-US" sz="2189" b="1" dirty="0">
              <a:latin typeface="Times New Roman" panose="02020603050405020304" pitchFamily="18" charset="0"/>
              <a:cs typeface="Times New Roman" panose="02020603050405020304" pitchFamily="18" charset="0"/>
            </a:endParaRPr>
          </a:p>
        </p:txBody>
      </p:sp>
      <p:sp>
        <p:nvSpPr>
          <p:cNvPr id="42" name="Text Box 41"/>
          <p:cNvSpPr txBox="1"/>
          <p:nvPr/>
        </p:nvSpPr>
        <p:spPr>
          <a:xfrm>
            <a:off x="16118092" y="8781751"/>
            <a:ext cx="485214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Cloud image captured by INSAT</a:t>
            </a:r>
          </a:p>
        </p:txBody>
      </p:sp>
      <p:sp>
        <p:nvSpPr>
          <p:cNvPr id="49" name="Rectangle 48"/>
          <p:cNvSpPr/>
          <p:nvPr/>
        </p:nvSpPr>
        <p:spPr>
          <a:xfrm>
            <a:off x="86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35439"/>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Revanth Alli</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192110492</a:t>
            </a:r>
          </a:p>
          <a:p>
            <a:pPr algn="r"/>
            <a:r>
              <a:rPr lang="en-US" sz="2189" b="1" dirty="0">
                <a:solidFill>
                  <a:schemeClr val="bg1"/>
                </a:solidFill>
                <a:latin typeface="Times New Roman" panose="02020603050405020304" pitchFamily="18" charset="0"/>
                <a:cs typeface="Times New Roman" panose="02020603050405020304" pitchFamily="18" charset="0"/>
              </a:rPr>
              <a:t>Guided by: </a:t>
            </a:r>
            <a:r>
              <a:rPr lang="en-US" sz="2400" b="1" dirty="0">
                <a:solidFill>
                  <a:schemeClr val="bg1"/>
                </a:solidFill>
                <a:latin typeface="Times New Roman" panose="02020603050405020304" pitchFamily="18" charset="0"/>
                <a:cs typeface="Times New Roman" panose="02020603050405020304" pitchFamily="18" charset="0"/>
              </a:rPr>
              <a:t>Dr. T. P. Anithaashri</a:t>
            </a:r>
            <a:r>
              <a:rPr lang="en-US" sz="2189" b="1" dirty="0">
                <a:solidFill>
                  <a:schemeClr val="bg1"/>
                </a:solidFill>
                <a:latin typeface="Times New Roman" panose="02020603050405020304" pitchFamily="18" charset="0"/>
                <a:cs typeface="Times New Roman" panose="02020603050405020304" pitchFamily="18" charset="0"/>
              </a:rPr>
              <a:t> </a:t>
            </a:r>
          </a:p>
        </p:txBody>
      </p:sp>
      <p:sp>
        <p:nvSpPr>
          <p:cNvPr id="2" name="Rectangle: Rounded Corners 2">
            <a:extLst>
              <a:ext uri="{FF2B5EF4-FFF2-40B4-BE49-F238E27FC236}">
                <a16:creationId xmlns:a16="http://schemas.microsoft.com/office/drawing/2014/main" id="{1C7EF6A8-5BF5-7D4F-DE96-AF5B70C7BBE1}"/>
              </a:ext>
            </a:extLst>
          </p:cNvPr>
          <p:cNvSpPr/>
          <p:nvPr/>
        </p:nvSpPr>
        <p:spPr>
          <a:xfrm>
            <a:off x="119459" y="11537665"/>
            <a:ext cx="3700144" cy="1974803"/>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Input data</a:t>
            </a:r>
            <a:br>
              <a:rPr lang="en-IN" b="1" dirty="0">
                <a:solidFill>
                  <a:schemeClr val="tx1"/>
                </a:solidFill>
                <a:latin typeface="Times New Roman" panose="02020603050405020304" pitchFamily="18" charset="0"/>
                <a:cs typeface="Times New Roman" panose="02020603050405020304" pitchFamily="18" charset="0"/>
              </a:rPr>
            </a:br>
            <a:r>
              <a:rPr lang="en-IN" b="1" dirty="0">
                <a:solidFill>
                  <a:schemeClr val="tx1"/>
                </a:solidFill>
                <a:latin typeface="Times New Roman" panose="02020603050405020304" pitchFamily="18" charset="0"/>
                <a:cs typeface="Times New Roman" panose="02020603050405020304" pitchFamily="18" charset="0"/>
              </a:rPr>
              <a:t>INSAT-enhanced celestial cloud imagery</a:t>
            </a:r>
          </a:p>
        </p:txBody>
      </p:sp>
      <p:sp>
        <p:nvSpPr>
          <p:cNvPr id="3" name="Arrow: Left 57">
            <a:extLst>
              <a:ext uri="{FF2B5EF4-FFF2-40B4-BE49-F238E27FC236}">
                <a16:creationId xmlns:a16="http://schemas.microsoft.com/office/drawing/2014/main" id="{C762691E-6921-01CA-E761-77AF1A89CEBA}"/>
              </a:ext>
            </a:extLst>
          </p:cNvPr>
          <p:cNvSpPr/>
          <p:nvPr/>
        </p:nvSpPr>
        <p:spPr>
          <a:xfrm rot="16200000">
            <a:off x="12988319" y="11804626"/>
            <a:ext cx="414363" cy="30474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46">
            <a:extLst>
              <a:ext uri="{FF2B5EF4-FFF2-40B4-BE49-F238E27FC236}">
                <a16:creationId xmlns:a16="http://schemas.microsoft.com/office/drawing/2014/main" id="{9568CF55-F9A8-F768-552C-D79E6675F92C}"/>
              </a:ext>
            </a:extLst>
          </p:cNvPr>
          <p:cNvSpPr/>
          <p:nvPr/>
        </p:nvSpPr>
        <p:spPr>
          <a:xfrm>
            <a:off x="4511815" y="11755458"/>
            <a:ext cx="2893277" cy="16551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Preprocessing                               Normalization, Feature                                                Extraction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21" name="Rectangle: Rounded Corners 47">
            <a:extLst>
              <a:ext uri="{FF2B5EF4-FFF2-40B4-BE49-F238E27FC236}">
                <a16:creationId xmlns:a16="http://schemas.microsoft.com/office/drawing/2014/main" id="{89E4247B-B53D-652E-4283-883925276210}"/>
              </a:ext>
            </a:extLst>
          </p:cNvPr>
          <p:cNvSpPr/>
          <p:nvPr/>
        </p:nvSpPr>
        <p:spPr>
          <a:xfrm>
            <a:off x="8908975" y="10640121"/>
            <a:ext cx="3397839" cy="1645193"/>
          </a:xfrm>
          <a:prstGeom prst="roundRect">
            <a:avLst>
              <a:gd name="adj" fmla="val 681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PCA Module</a:t>
            </a:r>
          </a:p>
          <a:p>
            <a:pPr algn="ctr"/>
            <a:r>
              <a:rPr lang="en-US" b="1" dirty="0">
                <a:solidFill>
                  <a:schemeClr val="tx1"/>
                </a:solidFill>
                <a:latin typeface="Times New Roman" panose="02020603050405020304" pitchFamily="18" charset="0"/>
                <a:cs typeface="Times New Roman" panose="02020603050405020304" pitchFamily="18" charset="0"/>
              </a:rPr>
              <a:t>Dimensionality Reduction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25" name="Arrow: Left 57">
            <a:extLst>
              <a:ext uri="{FF2B5EF4-FFF2-40B4-BE49-F238E27FC236}">
                <a16:creationId xmlns:a16="http://schemas.microsoft.com/office/drawing/2014/main" id="{D6E7F3F9-70E0-C949-AE13-3ECCCAD7C1EF}"/>
              </a:ext>
            </a:extLst>
          </p:cNvPr>
          <p:cNvSpPr/>
          <p:nvPr/>
        </p:nvSpPr>
        <p:spPr>
          <a:xfrm rot="10800000">
            <a:off x="8194959" y="11174100"/>
            <a:ext cx="414856" cy="29624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28">
            <a:extLst>
              <a:ext uri="{FF2B5EF4-FFF2-40B4-BE49-F238E27FC236}">
                <a16:creationId xmlns:a16="http://schemas.microsoft.com/office/drawing/2014/main" id="{1AA31655-C0CB-0DE9-E2A6-06A3529B53E1}"/>
              </a:ext>
            </a:extLst>
          </p:cNvPr>
          <p:cNvSpPr/>
          <p:nvPr/>
        </p:nvSpPr>
        <p:spPr>
          <a:xfrm>
            <a:off x="8889230" y="13410577"/>
            <a:ext cx="3397838" cy="1648954"/>
          </a:xfrm>
          <a:prstGeom prst="roundRect">
            <a:avLst>
              <a:gd name="adj" fmla="val 1204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UMAP Module</a:t>
            </a:r>
          </a:p>
          <a:p>
            <a:pPr algn="ctr"/>
            <a:r>
              <a:rPr lang="en-IN" b="1" dirty="0">
                <a:solidFill>
                  <a:schemeClr val="tx1"/>
                </a:solidFill>
                <a:latin typeface="Times New Roman" panose="02020603050405020304" pitchFamily="18" charset="0"/>
                <a:cs typeface="Times New Roman" panose="02020603050405020304" pitchFamily="18" charset="0"/>
              </a:rPr>
              <a:t>Non-linear Dimensionality Reduction</a:t>
            </a:r>
          </a:p>
        </p:txBody>
      </p:sp>
      <p:sp>
        <p:nvSpPr>
          <p:cNvPr id="32" name="Arrow: Left 57">
            <a:extLst>
              <a:ext uri="{FF2B5EF4-FFF2-40B4-BE49-F238E27FC236}">
                <a16:creationId xmlns:a16="http://schemas.microsoft.com/office/drawing/2014/main" id="{25A14256-8A0E-894C-CD2D-C0BDC298A32E}"/>
              </a:ext>
            </a:extLst>
          </p:cNvPr>
          <p:cNvSpPr/>
          <p:nvPr/>
        </p:nvSpPr>
        <p:spPr>
          <a:xfrm rot="16200000">
            <a:off x="7538291" y="13241491"/>
            <a:ext cx="424728" cy="290927"/>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Left 57">
            <a:extLst>
              <a:ext uri="{FF2B5EF4-FFF2-40B4-BE49-F238E27FC236}">
                <a16:creationId xmlns:a16="http://schemas.microsoft.com/office/drawing/2014/main" id="{DB566095-86A0-3A4D-2C38-B7F18781BFB8}"/>
              </a:ext>
            </a:extLst>
          </p:cNvPr>
          <p:cNvSpPr/>
          <p:nvPr/>
        </p:nvSpPr>
        <p:spPr>
          <a:xfrm rot="10800000">
            <a:off x="12594937" y="14173552"/>
            <a:ext cx="378004" cy="244923"/>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Rounded Corners 44">
            <a:extLst>
              <a:ext uri="{FF2B5EF4-FFF2-40B4-BE49-F238E27FC236}">
                <a16:creationId xmlns:a16="http://schemas.microsoft.com/office/drawing/2014/main" id="{AE69271C-3A70-21CE-EDAF-FECAE7E908C4}"/>
              </a:ext>
            </a:extLst>
          </p:cNvPr>
          <p:cNvSpPr/>
          <p:nvPr/>
        </p:nvSpPr>
        <p:spPr>
          <a:xfrm>
            <a:off x="13693691" y="11722574"/>
            <a:ext cx="3148614" cy="17063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Comparative Analysis Prediction Metrics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0" name="Arrow: Left 57">
            <a:extLst>
              <a:ext uri="{FF2B5EF4-FFF2-40B4-BE49-F238E27FC236}">
                <a16:creationId xmlns:a16="http://schemas.microsoft.com/office/drawing/2014/main" id="{6F33EC67-C32B-BE08-D3DB-4358B6B3AFA1}"/>
              </a:ext>
            </a:extLst>
          </p:cNvPr>
          <p:cNvSpPr/>
          <p:nvPr/>
        </p:nvSpPr>
        <p:spPr>
          <a:xfrm rot="5400000">
            <a:off x="7541985" y="11853510"/>
            <a:ext cx="421924" cy="295512"/>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Rectangle: Rounded Corners 34">
            <a:extLst>
              <a:ext uri="{FF2B5EF4-FFF2-40B4-BE49-F238E27FC236}">
                <a16:creationId xmlns:a16="http://schemas.microsoft.com/office/drawing/2014/main" id="{168406A4-40A7-E6FA-89BC-74885333B296}"/>
              </a:ext>
            </a:extLst>
          </p:cNvPr>
          <p:cNvSpPr/>
          <p:nvPr/>
        </p:nvSpPr>
        <p:spPr>
          <a:xfrm>
            <a:off x="17952720" y="11651708"/>
            <a:ext cx="3148614" cy="167783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Output</a:t>
            </a:r>
          </a:p>
          <a:p>
            <a:pPr algn="ctr"/>
            <a:r>
              <a:rPr lang="en-IN" b="1" dirty="0">
                <a:solidFill>
                  <a:schemeClr val="tx1"/>
                </a:solidFill>
                <a:latin typeface="Times New Roman" panose="02020603050405020304" pitchFamily="18" charset="0"/>
                <a:cs typeface="Times New Roman" panose="02020603050405020304" pitchFamily="18" charset="0"/>
              </a:rPr>
              <a:t>Comparative Insight</a:t>
            </a:r>
          </a:p>
        </p:txBody>
      </p:sp>
      <p:sp>
        <p:nvSpPr>
          <p:cNvPr id="44" name="Arrow: Left 57">
            <a:extLst>
              <a:ext uri="{FF2B5EF4-FFF2-40B4-BE49-F238E27FC236}">
                <a16:creationId xmlns:a16="http://schemas.microsoft.com/office/drawing/2014/main" id="{1EF2AC19-EC56-2661-0F58-88C82FC21922}"/>
              </a:ext>
            </a:extLst>
          </p:cNvPr>
          <p:cNvSpPr/>
          <p:nvPr/>
        </p:nvSpPr>
        <p:spPr>
          <a:xfrm rot="10800000">
            <a:off x="12582431" y="11184053"/>
            <a:ext cx="373823" cy="248389"/>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Left 57">
            <a:extLst>
              <a:ext uri="{FF2B5EF4-FFF2-40B4-BE49-F238E27FC236}">
                <a16:creationId xmlns:a16="http://schemas.microsoft.com/office/drawing/2014/main" id="{93FF1B68-9E5C-044F-E304-0109CC5F1D58}"/>
              </a:ext>
            </a:extLst>
          </p:cNvPr>
          <p:cNvSpPr/>
          <p:nvPr/>
        </p:nvSpPr>
        <p:spPr>
          <a:xfrm rot="10800000">
            <a:off x="8178385" y="14110995"/>
            <a:ext cx="420160" cy="286338"/>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4">
            <a:extLst>
              <a:ext uri="{FF2B5EF4-FFF2-40B4-BE49-F238E27FC236}">
                <a16:creationId xmlns:a16="http://schemas.microsoft.com/office/drawing/2014/main" id="{885CCE54-B897-523F-9227-13C9E98A1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058" y="16932518"/>
            <a:ext cx="3745407" cy="26714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29D7462B-1DD2-95E4-2937-5584C9EA2165}"/>
              </a:ext>
            </a:extLst>
          </p:cNvPr>
          <p:cNvPicPr>
            <a:picLocks noChangeAspect="1"/>
          </p:cNvPicPr>
          <p:nvPr/>
        </p:nvPicPr>
        <p:blipFill rotWithShape="1">
          <a:blip r:embed="rId4">
            <a:extLst>
              <a:ext uri="{28A0092B-C50C-407E-A947-70E740481C1C}">
                <a14:useLocalDpi xmlns:a14="http://schemas.microsoft.com/office/drawing/2010/main" val="0"/>
              </a:ext>
            </a:extLst>
          </a:blip>
          <a:srcRect t="879" b="5683"/>
          <a:stretch/>
        </p:blipFill>
        <p:spPr>
          <a:xfrm>
            <a:off x="15639940" y="4914458"/>
            <a:ext cx="5330300" cy="3611284"/>
          </a:xfrm>
          <a:prstGeom prst="rect">
            <a:avLst/>
          </a:prstGeom>
        </p:spPr>
      </p:pic>
      <p:sp>
        <p:nvSpPr>
          <p:cNvPr id="52" name="Arrow: Left 57">
            <a:extLst>
              <a:ext uri="{FF2B5EF4-FFF2-40B4-BE49-F238E27FC236}">
                <a16:creationId xmlns:a16="http://schemas.microsoft.com/office/drawing/2014/main" id="{400882C8-1BF4-545F-5C14-8862EADFF53C}"/>
              </a:ext>
            </a:extLst>
          </p:cNvPr>
          <p:cNvSpPr/>
          <p:nvPr/>
        </p:nvSpPr>
        <p:spPr>
          <a:xfrm rot="10800000">
            <a:off x="3949279" y="12393298"/>
            <a:ext cx="414856" cy="29624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Left 57">
            <a:extLst>
              <a:ext uri="{FF2B5EF4-FFF2-40B4-BE49-F238E27FC236}">
                <a16:creationId xmlns:a16="http://schemas.microsoft.com/office/drawing/2014/main" id="{F843B665-311B-DB0D-1DF9-170BA6CC702D}"/>
              </a:ext>
            </a:extLst>
          </p:cNvPr>
          <p:cNvSpPr/>
          <p:nvPr/>
        </p:nvSpPr>
        <p:spPr>
          <a:xfrm rot="10800000">
            <a:off x="17137666" y="12345773"/>
            <a:ext cx="414856" cy="29624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B8BCA5A4-FBBA-49B1-9D27-59F4B88CCE95}"/>
              </a:ext>
            </a:extLst>
          </p:cNvPr>
          <p:cNvPicPr>
            <a:picLocks noChangeAspect="1"/>
          </p:cNvPicPr>
          <p:nvPr/>
        </p:nvPicPr>
        <p:blipFill>
          <a:blip r:embed="rId5"/>
          <a:stretch>
            <a:fillRect/>
          </a:stretch>
        </p:blipFill>
        <p:spPr>
          <a:xfrm>
            <a:off x="15941065" y="16911958"/>
            <a:ext cx="4195039" cy="2712572"/>
          </a:xfrm>
          <a:prstGeom prst="rect">
            <a:avLst/>
          </a:prstGeom>
        </p:spPr>
      </p:pic>
      <p:graphicFrame>
        <p:nvGraphicFramePr>
          <p:cNvPr id="11" name="Table 10">
            <a:extLst>
              <a:ext uri="{FF2B5EF4-FFF2-40B4-BE49-F238E27FC236}">
                <a16:creationId xmlns:a16="http://schemas.microsoft.com/office/drawing/2014/main" id="{45CFE83C-8BFC-3DA7-8CEE-44BE16E14EA5}"/>
              </a:ext>
            </a:extLst>
          </p:cNvPr>
          <p:cNvGraphicFramePr>
            <a:graphicFrameLocks noGrp="1"/>
          </p:cNvGraphicFramePr>
          <p:nvPr>
            <p:extLst>
              <p:ext uri="{D42A27DB-BD31-4B8C-83A1-F6EECF244321}">
                <p14:modId xmlns:p14="http://schemas.microsoft.com/office/powerpoint/2010/main" val="574974748"/>
              </p:ext>
            </p:extLst>
          </p:nvPr>
        </p:nvGraphicFramePr>
        <p:xfrm>
          <a:off x="7219802" y="16878288"/>
          <a:ext cx="6374279" cy="2871685"/>
        </p:xfrm>
        <a:graphic>
          <a:graphicData uri="http://schemas.openxmlformats.org/drawingml/2006/table">
            <a:tbl>
              <a:tblPr/>
              <a:tblGrid>
                <a:gridCol w="1299412">
                  <a:extLst>
                    <a:ext uri="{9D8B030D-6E8A-4147-A177-3AD203B41FA5}">
                      <a16:colId xmlns:a16="http://schemas.microsoft.com/office/drawing/2014/main" val="2031003155"/>
                    </a:ext>
                  </a:extLst>
                </a:gridCol>
                <a:gridCol w="1135706">
                  <a:extLst>
                    <a:ext uri="{9D8B030D-6E8A-4147-A177-3AD203B41FA5}">
                      <a16:colId xmlns:a16="http://schemas.microsoft.com/office/drawing/2014/main" val="2368045208"/>
                    </a:ext>
                  </a:extLst>
                </a:gridCol>
                <a:gridCol w="1309643">
                  <a:extLst>
                    <a:ext uri="{9D8B030D-6E8A-4147-A177-3AD203B41FA5}">
                      <a16:colId xmlns:a16="http://schemas.microsoft.com/office/drawing/2014/main" val="1270541018"/>
                    </a:ext>
                  </a:extLst>
                </a:gridCol>
                <a:gridCol w="1340338">
                  <a:extLst>
                    <a:ext uri="{9D8B030D-6E8A-4147-A177-3AD203B41FA5}">
                      <a16:colId xmlns:a16="http://schemas.microsoft.com/office/drawing/2014/main" val="3719945689"/>
                    </a:ext>
                  </a:extLst>
                </a:gridCol>
                <a:gridCol w="1289180">
                  <a:extLst>
                    <a:ext uri="{9D8B030D-6E8A-4147-A177-3AD203B41FA5}">
                      <a16:colId xmlns:a16="http://schemas.microsoft.com/office/drawing/2014/main" val="3276492740"/>
                    </a:ext>
                  </a:extLst>
                </a:gridCol>
              </a:tblGrid>
              <a:tr h="285706">
                <a:tc>
                  <a:txBody>
                    <a:bodyPr/>
                    <a:lstStyle/>
                    <a:p>
                      <a:pPr algn="just" rtl="0" fontAlgn="t">
                        <a:spcBef>
                          <a:spcPts val="1200"/>
                        </a:spcBef>
                        <a:spcAft>
                          <a:spcPts val="1200"/>
                        </a:spcAft>
                      </a:pPr>
                      <a:r>
                        <a:rPr lang="en-IN" sz="1200" b="1" i="0" u="none" strike="noStrike">
                          <a:solidFill>
                            <a:srgbClr val="000000"/>
                          </a:solidFill>
                          <a:effectLst/>
                          <a:latin typeface="Times New Roman" panose="02020603050405020304" pitchFamily="18" charset="0"/>
                        </a:rPr>
                        <a:t>Algorithm</a:t>
                      </a:r>
                      <a:endParaRPr lang="en-IN">
                        <a:effectLst/>
                      </a:endParaRPr>
                    </a:p>
                  </a:txBody>
                  <a:tcPr marL="63500" marR="63500" marT="63500" marB="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1200" b="1" i="0" u="none" strike="noStrike">
                          <a:solidFill>
                            <a:srgbClr val="000000"/>
                          </a:solidFill>
                          <a:effectLst/>
                          <a:latin typeface="Times New Roman" panose="02020603050405020304" pitchFamily="18" charset="0"/>
                        </a:rPr>
                        <a:t>    N</a:t>
                      </a:r>
                      <a:endParaRPr lang="en-IN">
                        <a:effectLst/>
                      </a:endParaRPr>
                    </a:p>
                  </a:txBody>
                  <a:tcPr marL="63500" marR="63500" marT="63500" marB="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just" rtl="0" fontAlgn="base">
                        <a:spcBef>
                          <a:spcPts val="1200"/>
                        </a:spcBef>
                        <a:spcAft>
                          <a:spcPts val="1200"/>
                        </a:spcAft>
                      </a:pPr>
                      <a:r>
                        <a:rPr lang="en-IN" sz="1200" b="1" i="0" u="none" strike="noStrike">
                          <a:solidFill>
                            <a:srgbClr val="000000"/>
                          </a:solidFill>
                          <a:effectLst/>
                          <a:latin typeface="Times New Roman" panose="02020603050405020304" pitchFamily="18" charset="0"/>
                        </a:rPr>
                        <a:t>Mean</a:t>
                      </a:r>
                    </a:p>
                  </a:txBody>
                  <a:tcPr marL="63500" marR="63500" marT="63500" marB="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1200" b="1" i="0" u="none" strike="noStrike">
                          <a:solidFill>
                            <a:srgbClr val="000000"/>
                          </a:solidFill>
                          <a:effectLst/>
                          <a:latin typeface="Times New Roman" panose="02020603050405020304" pitchFamily="18" charset="0"/>
                        </a:rPr>
                        <a:t>  std.deviation</a:t>
                      </a:r>
                      <a:endParaRPr lang="en-IN">
                        <a:effectLst/>
                      </a:endParaRPr>
                    </a:p>
                  </a:txBody>
                  <a:tcPr marL="63500" marR="63500" marT="63500" marB="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1200" b="1" i="0" u="none" strike="noStrike">
                          <a:solidFill>
                            <a:srgbClr val="000000"/>
                          </a:solidFill>
                          <a:effectLst/>
                          <a:latin typeface="Times New Roman" panose="02020603050405020304" pitchFamily="18" charset="0"/>
                        </a:rPr>
                        <a:t>Std.error mean</a:t>
                      </a:r>
                      <a:endParaRPr lang="en-IN">
                        <a:effectLst/>
                      </a:endParaRPr>
                    </a:p>
                  </a:txBody>
                  <a:tcPr marL="63500" marR="63500" marT="63500" marB="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2171834"/>
                  </a:ext>
                </a:extLst>
              </a:tr>
              <a:tr h="2561805">
                <a:tc>
                  <a:txBody>
                    <a:bodyPr/>
                    <a:lstStyle/>
                    <a:p>
                      <a:pPr algn="just" rtl="0" fontAlgn="t">
                        <a:spcBef>
                          <a:spcPts val="1200"/>
                        </a:spcBef>
                        <a:spcAft>
                          <a:spcPts val="1200"/>
                        </a:spcAft>
                      </a:pPr>
                      <a:r>
                        <a:rPr lang="en-US" sz="1200" b="0" i="0" u="none" strike="noStrike" dirty="0">
                          <a:solidFill>
                            <a:srgbClr val="000000"/>
                          </a:solidFill>
                          <a:effectLst/>
                          <a:latin typeface="Times New Roman" panose="02020603050405020304" pitchFamily="18" charset="0"/>
                        </a:rPr>
                        <a:t>Accuracy</a:t>
                      </a:r>
                      <a:endParaRPr lang="en-US" dirty="0">
                        <a:effectLst/>
                      </a:endParaRPr>
                    </a:p>
                    <a:p>
                      <a:pPr algn="just" rtl="0" fontAlgn="t">
                        <a:spcBef>
                          <a:spcPts val="1200"/>
                        </a:spcBef>
                        <a:spcAft>
                          <a:spcPts val="1200"/>
                        </a:spcAft>
                      </a:pPr>
                      <a:r>
                        <a:rPr lang="en-US" sz="1200" b="0" i="0" u="none" strike="noStrike" dirty="0">
                          <a:solidFill>
                            <a:schemeClr val="tx1"/>
                          </a:solidFill>
                          <a:effectLst/>
                          <a:latin typeface="Times New Roman" panose="02020603050405020304" pitchFamily="18" charset="0"/>
                        </a:rPr>
                        <a:t>Principal component analysis algorithm</a:t>
                      </a:r>
                      <a:endParaRPr lang="en-US" dirty="0">
                        <a:solidFill>
                          <a:schemeClr val="tx1"/>
                        </a:solidFill>
                        <a:effectLst/>
                      </a:endParaRPr>
                    </a:p>
                    <a:p>
                      <a:pPr rtl="0" fontAlgn="t">
                        <a:spcBef>
                          <a:spcPts val="1200"/>
                        </a:spcBef>
                        <a:spcAft>
                          <a:spcPts val="1200"/>
                        </a:spcAft>
                      </a:pPr>
                      <a:r>
                        <a:rPr lang="en-US" sz="1200" b="0" i="0" u="none" strike="noStrike" dirty="0">
                          <a:solidFill>
                            <a:schemeClr val="tx1"/>
                          </a:solidFill>
                          <a:effectLst/>
                          <a:latin typeface="Times New Roman" panose="02020603050405020304" pitchFamily="18" charset="0"/>
                        </a:rPr>
                        <a:t>uniform manifold approximation and projection algorithm</a:t>
                      </a:r>
                      <a:endParaRPr lang="en-US" dirty="0">
                        <a:solidFill>
                          <a:schemeClr val="tx1"/>
                        </a:solidFill>
                        <a:effectLst/>
                      </a:endParaRPr>
                    </a:p>
                  </a:txBody>
                  <a:tcPr marL="63500" marR="63500" marT="63500" marB="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1200" b="0" i="0" u="none" strike="noStrike">
                          <a:solidFill>
                            <a:srgbClr val="000000"/>
                          </a:solidFill>
                          <a:effectLst/>
                          <a:latin typeface="Times New Roman" panose="02020603050405020304" pitchFamily="18" charset="0"/>
                        </a:rPr>
                        <a:t> </a:t>
                      </a:r>
                      <a:endParaRPr lang="en-IN">
                        <a:effectLst/>
                      </a:endParaRPr>
                    </a:p>
                    <a:p>
                      <a:pPr algn="just" rtl="0" fontAlgn="t">
                        <a:spcBef>
                          <a:spcPts val="1200"/>
                        </a:spcBef>
                        <a:spcAft>
                          <a:spcPts val="1200"/>
                        </a:spcAft>
                      </a:pPr>
                      <a:r>
                        <a:rPr lang="en-IN" sz="1200" b="0" i="0" u="none" strike="noStrike">
                          <a:solidFill>
                            <a:srgbClr val="000000"/>
                          </a:solidFill>
                          <a:effectLst/>
                          <a:latin typeface="Times New Roman" panose="02020603050405020304" pitchFamily="18" charset="0"/>
                        </a:rPr>
                        <a:t>      10</a:t>
                      </a:r>
                      <a:endParaRPr lang="en-IN">
                        <a:effectLst/>
                      </a:endParaRPr>
                    </a:p>
                    <a:p>
                      <a:pPr algn="just" rtl="0" fontAlgn="t">
                        <a:spcBef>
                          <a:spcPts val="1200"/>
                        </a:spcBef>
                        <a:spcAft>
                          <a:spcPts val="1200"/>
                        </a:spcAft>
                      </a:pPr>
                      <a:r>
                        <a:rPr lang="en-IN" sz="1200" b="0" i="0" u="none" strike="noStrike">
                          <a:solidFill>
                            <a:srgbClr val="000000"/>
                          </a:solidFill>
                          <a:effectLst/>
                          <a:latin typeface="Times New Roman" panose="02020603050405020304" pitchFamily="18" charset="0"/>
                        </a:rPr>
                        <a:t> </a:t>
                      </a:r>
                      <a:endParaRPr lang="en-IN">
                        <a:effectLst/>
                      </a:endParaRPr>
                    </a:p>
                    <a:p>
                      <a:pPr algn="just" rtl="0" fontAlgn="t">
                        <a:spcBef>
                          <a:spcPts val="1200"/>
                        </a:spcBef>
                        <a:spcAft>
                          <a:spcPts val="1200"/>
                        </a:spcAft>
                      </a:pPr>
                      <a:r>
                        <a:rPr lang="en-IN" sz="1200" b="0" i="0" u="none" strike="noStrike">
                          <a:solidFill>
                            <a:srgbClr val="000000"/>
                          </a:solidFill>
                          <a:effectLst/>
                          <a:latin typeface="Times New Roman" panose="02020603050405020304" pitchFamily="18" charset="0"/>
                        </a:rPr>
                        <a:t> </a:t>
                      </a:r>
                      <a:endParaRPr lang="en-IN">
                        <a:effectLst/>
                      </a:endParaRPr>
                    </a:p>
                    <a:p>
                      <a:pPr algn="just" rtl="0" fontAlgn="t">
                        <a:spcBef>
                          <a:spcPts val="1200"/>
                        </a:spcBef>
                        <a:spcAft>
                          <a:spcPts val="1200"/>
                        </a:spcAft>
                      </a:pPr>
                      <a:r>
                        <a:rPr lang="en-IN" sz="1200" b="0" i="0" u="none" strike="noStrike">
                          <a:solidFill>
                            <a:srgbClr val="000000"/>
                          </a:solidFill>
                          <a:effectLst/>
                          <a:latin typeface="Times New Roman" panose="02020603050405020304" pitchFamily="18" charset="0"/>
                        </a:rPr>
                        <a:t>      10</a:t>
                      </a:r>
                      <a:endParaRPr lang="en-IN">
                        <a:effectLst/>
                      </a:endParaRPr>
                    </a:p>
                  </a:txBody>
                  <a:tcPr marL="63500" marR="63500" marT="63500" marB="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1200" b="0" i="0" u="none" strike="noStrike">
                          <a:solidFill>
                            <a:srgbClr val="000000"/>
                          </a:solidFill>
                          <a:effectLst/>
                          <a:latin typeface="Times New Roman" panose="02020603050405020304" pitchFamily="18" charset="0"/>
                        </a:rPr>
                        <a:t> </a:t>
                      </a:r>
                      <a:endParaRPr lang="en-IN">
                        <a:effectLst/>
                      </a:endParaRPr>
                    </a:p>
                    <a:p>
                      <a:pPr algn="just" rtl="0" fontAlgn="t">
                        <a:spcBef>
                          <a:spcPts val="1200"/>
                        </a:spcBef>
                        <a:spcAft>
                          <a:spcPts val="1200"/>
                        </a:spcAft>
                      </a:pPr>
                      <a:r>
                        <a:rPr lang="en-IN" sz="1200" b="0" i="0" u="none" strike="noStrike">
                          <a:solidFill>
                            <a:srgbClr val="000000"/>
                          </a:solidFill>
                          <a:effectLst/>
                          <a:latin typeface="Times New Roman" panose="02020603050405020304" pitchFamily="18" charset="0"/>
                        </a:rPr>
                        <a:t>     95.6820</a:t>
                      </a:r>
                      <a:endParaRPr lang="en-IN">
                        <a:effectLst/>
                      </a:endParaRPr>
                    </a:p>
                    <a:p>
                      <a:pPr algn="just" rtl="0" fontAlgn="t">
                        <a:spcBef>
                          <a:spcPts val="1200"/>
                        </a:spcBef>
                        <a:spcAft>
                          <a:spcPts val="1200"/>
                        </a:spcAft>
                      </a:pPr>
                      <a:r>
                        <a:rPr lang="en-IN" sz="1200" b="0" i="0" u="none" strike="noStrike">
                          <a:solidFill>
                            <a:srgbClr val="000000"/>
                          </a:solidFill>
                          <a:effectLst/>
                          <a:latin typeface="Times New Roman" panose="02020603050405020304" pitchFamily="18" charset="0"/>
                        </a:rPr>
                        <a:t> </a:t>
                      </a:r>
                      <a:endParaRPr lang="en-IN">
                        <a:effectLst/>
                      </a:endParaRPr>
                    </a:p>
                    <a:p>
                      <a:pPr algn="just" rtl="0" fontAlgn="t">
                        <a:spcBef>
                          <a:spcPts val="1200"/>
                        </a:spcBef>
                        <a:spcAft>
                          <a:spcPts val="1200"/>
                        </a:spcAft>
                      </a:pPr>
                      <a:r>
                        <a:rPr lang="en-IN" sz="1200" b="0" i="0" u="none" strike="noStrike">
                          <a:solidFill>
                            <a:srgbClr val="000000"/>
                          </a:solidFill>
                          <a:effectLst/>
                          <a:latin typeface="Times New Roman" panose="02020603050405020304" pitchFamily="18" charset="0"/>
                        </a:rPr>
                        <a:t> </a:t>
                      </a:r>
                      <a:endParaRPr lang="en-IN">
                        <a:effectLst/>
                      </a:endParaRPr>
                    </a:p>
                    <a:p>
                      <a:pPr algn="just" rtl="0" fontAlgn="t">
                        <a:spcBef>
                          <a:spcPts val="1200"/>
                        </a:spcBef>
                        <a:spcAft>
                          <a:spcPts val="1200"/>
                        </a:spcAft>
                      </a:pPr>
                      <a:r>
                        <a:rPr lang="en-IN" sz="1200" b="0" i="0" u="none" strike="noStrike">
                          <a:solidFill>
                            <a:srgbClr val="000000"/>
                          </a:solidFill>
                          <a:effectLst/>
                          <a:latin typeface="Times New Roman" panose="02020603050405020304" pitchFamily="18" charset="0"/>
                        </a:rPr>
                        <a:t>     90.4850</a:t>
                      </a:r>
                      <a:endParaRPr lang="en-IN">
                        <a:effectLst/>
                      </a:endParaRPr>
                    </a:p>
                  </a:txBody>
                  <a:tcPr marL="63500" marR="63500" marT="63500" marB="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1200" b="0" i="0" u="none" strike="noStrike">
                          <a:solidFill>
                            <a:srgbClr val="000000"/>
                          </a:solidFill>
                          <a:effectLst/>
                          <a:latin typeface="Times New Roman" panose="02020603050405020304" pitchFamily="18" charset="0"/>
                        </a:rPr>
                        <a:t> </a:t>
                      </a:r>
                      <a:endParaRPr lang="en-IN">
                        <a:effectLst/>
                      </a:endParaRPr>
                    </a:p>
                    <a:p>
                      <a:pPr algn="just" rtl="0" fontAlgn="t">
                        <a:spcBef>
                          <a:spcPts val="1200"/>
                        </a:spcBef>
                        <a:spcAft>
                          <a:spcPts val="1200"/>
                        </a:spcAft>
                      </a:pPr>
                      <a:r>
                        <a:rPr lang="en-IN" sz="1200" b="0" i="0" u="none" strike="noStrike">
                          <a:solidFill>
                            <a:srgbClr val="000000"/>
                          </a:solidFill>
                          <a:effectLst/>
                          <a:latin typeface="Times New Roman" panose="02020603050405020304" pitchFamily="18" charset="0"/>
                        </a:rPr>
                        <a:t>     3.69281</a:t>
                      </a:r>
                      <a:endParaRPr lang="en-IN">
                        <a:effectLst/>
                      </a:endParaRPr>
                    </a:p>
                    <a:p>
                      <a:pPr algn="just" rtl="0" fontAlgn="t">
                        <a:spcBef>
                          <a:spcPts val="1200"/>
                        </a:spcBef>
                        <a:spcAft>
                          <a:spcPts val="1200"/>
                        </a:spcAft>
                      </a:pPr>
                      <a:r>
                        <a:rPr lang="en-IN" sz="1200" b="0" i="0" u="none" strike="noStrike">
                          <a:solidFill>
                            <a:srgbClr val="000000"/>
                          </a:solidFill>
                          <a:effectLst/>
                          <a:latin typeface="Times New Roman" panose="02020603050405020304" pitchFamily="18" charset="0"/>
                        </a:rPr>
                        <a:t> </a:t>
                      </a:r>
                      <a:endParaRPr lang="en-IN">
                        <a:effectLst/>
                      </a:endParaRPr>
                    </a:p>
                    <a:p>
                      <a:pPr algn="just" rtl="0" fontAlgn="t">
                        <a:spcBef>
                          <a:spcPts val="1200"/>
                        </a:spcBef>
                        <a:spcAft>
                          <a:spcPts val="1200"/>
                        </a:spcAft>
                      </a:pPr>
                      <a:r>
                        <a:rPr lang="en-IN" sz="1200" b="0" i="0" u="none" strike="noStrike">
                          <a:solidFill>
                            <a:srgbClr val="000000"/>
                          </a:solidFill>
                          <a:effectLst/>
                          <a:latin typeface="Times New Roman" panose="02020603050405020304" pitchFamily="18" charset="0"/>
                        </a:rPr>
                        <a:t> </a:t>
                      </a:r>
                      <a:endParaRPr lang="en-IN">
                        <a:effectLst/>
                      </a:endParaRPr>
                    </a:p>
                    <a:p>
                      <a:pPr algn="just" rtl="0" fontAlgn="t">
                        <a:spcBef>
                          <a:spcPts val="1200"/>
                        </a:spcBef>
                        <a:spcAft>
                          <a:spcPts val="1200"/>
                        </a:spcAft>
                      </a:pPr>
                      <a:r>
                        <a:rPr lang="en-IN" sz="1200" b="0" i="0" u="none" strike="noStrike">
                          <a:solidFill>
                            <a:srgbClr val="000000"/>
                          </a:solidFill>
                          <a:effectLst/>
                          <a:latin typeface="Times New Roman" panose="02020603050405020304" pitchFamily="18" charset="0"/>
                        </a:rPr>
                        <a:t>     2.39426</a:t>
                      </a:r>
                      <a:endParaRPr lang="en-IN">
                        <a:effectLst/>
                      </a:endParaRPr>
                    </a:p>
                  </a:txBody>
                  <a:tcPr marL="63500" marR="63500" marT="63500" marB="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1200" b="0" i="0" u="none" strike="noStrike" dirty="0">
                          <a:solidFill>
                            <a:srgbClr val="000000"/>
                          </a:solidFill>
                          <a:effectLst/>
                          <a:latin typeface="Times New Roman" panose="02020603050405020304" pitchFamily="18" charset="0"/>
                        </a:rPr>
                        <a:t> </a:t>
                      </a:r>
                      <a:endParaRPr lang="en-IN" dirty="0">
                        <a:effectLst/>
                      </a:endParaRPr>
                    </a:p>
                    <a:p>
                      <a:pPr algn="just" rtl="0" fontAlgn="t">
                        <a:spcBef>
                          <a:spcPts val="1200"/>
                        </a:spcBef>
                        <a:spcAft>
                          <a:spcPts val="1200"/>
                        </a:spcAft>
                      </a:pPr>
                      <a:r>
                        <a:rPr lang="en-IN" sz="1200" b="0" i="0" u="none" strike="noStrike" dirty="0">
                          <a:solidFill>
                            <a:srgbClr val="000000"/>
                          </a:solidFill>
                          <a:effectLst/>
                          <a:latin typeface="Times New Roman" panose="02020603050405020304" pitchFamily="18" charset="0"/>
                        </a:rPr>
                        <a:t>    1.6777</a:t>
                      </a:r>
                      <a:endParaRPr lang="en-IN" dirty="0">
                        <a:effectLst/>
                      </a:endParaRPr>
                    </a:p>
                    <a:p>
                      <a:pPr algn="just" rtl="0" fontAlgn="t">
                        <a:spcBef>
                          <a:spcPts val="1200"/>
                        </a:spcBef>
                        <a:spcAft>
                          <a:spcPts val="1200"/>
                        </a:spcAft>
                      </a:pPr>
                      <a:r>
                        <a:rPr lang="en-IN" sz="1200" b="0" i="0" u="none" strike="noStrike" dirty="0">
                          <a:solidFill>
                            <a:srgbClr val="000000"/>
                          </a:solidFill>
                          <a:effectLst/>
                          <a:latin typeface="Times New Roman" panose="02020603050405020304" pitchFamily="18" charset="0"/>
                        </a:rPr>
                        <a:t> </a:t>
                      </a:r>
                      <a:endParaRPr lang="en-IN" dirty="0">
                        <a:effectLst/>
                      </a:endParaRPr>
                    </a:p>
                    <a:p>
                      <a:pPr algn="just" rtl="0" fontAlgn="t">
                        <a:spcBef>
                          <a:spcPts val="1200"/>
                        </a:spcBef>
                        <a:spcAft>
                          <a:spcPts val="1200"/>
                        </a:spcAft>
                      </a:pPr>
                      <a:r>
                        <a:rPr lang="en-IN" sz="1200" b="0" i="0" u="none" strike="noStrike" dirty="0">
                          <a:solidFill>
                            <a:srgbClr val="000000"/>
                          </a:solidFill>
                          <a:effectLst/>
                          <a:latin typeface="Times New Roman" panose="02020603050405020304" pitchFamily="18" charset="0"/>
                        </a:rPr>
                        <a:t> </a:t>
                      </a:r>
                      <a:endParaRPr lang="en-IN" dirty="0">
                        <a:effectLst/>
                      </a:endParaRPr>
                    </a:p>
                    <a:p>
                      <a:pPr algn="just" rtl="0" fontAlgn="t">
                        <a:spcBef>
                          <a:spcPts val="1200"/>
                        </a:spcBef>
                        <a:spcAft>
                          <a:spcPts val="1200"/>
                        </a:spcAft>
                      </a:pPr>
                      <a:r>
                        <a:rPr lang="en-IN" sz="1200" b="0" i="0" u="none" strike="noStrike" dirty="0">
                          <a:solidFill>
                            <a:srgbClr val="000000"/>
                          </a:solidFill>
                          <a:effectLst/>
                          <a:latin typeface="Times New Roman" panose="02020603050405020304" pitchFamily="18" charset="0"/>
                        </a:rPr>
                        <a:t>     .75713</a:t>
                      </a:r>
                      <a:endParaRPr lang="en-IN" dirty="0">
                        <a:effectLst/>
                      </a:endParaRPr>
                    </a:p>
                  </a:txBody>
                  <a:tcPr marL="63500" marR="63500" marT="63500" marB="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08880070"/>
                  </a:ext>
                </a:extLst>
              </a:tr>
            </a:tbl>
          </a:graphicData>
        </a:graphic>
      </p:graphicFrame>
      <p:sp>
        <p:nvSpPr>
          <p:cNvPr id="18" name="Rectangle 1">
            <a:extLst>
              <a:ext uri="{FF2B5EF4-FFF2-40B4-BE49-F238E27FC236}">
                <a16:creationId xmlns:a16="http://schemas.microsoft.com/office/drawing/2014/main" id="{1D846651-9970-2CC5-1660-87D9CCDB4DB3}"/>
              </a:ext>
            </a:extLst>
          </p:cNvPr>
          <p:cNvSpPr>
            <a:spLocks noChangeArrowheads="1"/>
          </p:cNvSpPr>
          <p:nvPr/>
        </p:nvSpPr>
        <p:spPr bwMode="auto">
          <a:xfrm>
            <a:off x="3180602" y="16878117"/>
            <a:ext cx="29002288" cy="415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7" name="Text Box 8">
            <a:extLst>
              <a:ext uri="{FF2B5EF4-FFF2-40B4-BE49-F238E27FC236}">
                <a16:creationId xmlns:a16="http://schemas.microsoft.com/office/drawing/2014/main" id="{B89B5B2E-D124-367D-46A2-F9AC7B92F35C}"/>
              </a:ext>
            </a:extLst>
          </p:cNvPr>
          <p:cNvSpPr txBox="1"/>
          <p:nvPr/>
        </p:nvSpPr>
        <p:spPr>
          <a:xfrm>
            <a:off x="8889230" y="19880499"/>
            <a:ext cx="3039557"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Statistical Analysis values</a:t>
            </a:r>
            <a:endParaRPr lang="en-US" sz="2189" b="1" dirty="0">
              <a:latin typeface="Times New Roman" panose="02020603050405020304" pitchFamily="18" charset="0"/>
              <a:cs typeface="Times New Roman" panose="02020603050405020304" pitchFamily="18" charset="0"/>
            </a:endParaRPr>
          </a:p>
        </p:txBody>
      </p:sp>
      <p:sp>
        <p:nvSpPr>
          <p:cNvPr id="28" name="Text Box 8">
            <a:extLst>
              <a:ext uri="{FF2B5EF4-FFF2-40B4-BE49-F238E27FC236}">
                <a16:creationId xmlns:a16="http://schemas.microsoft.com/office/drawing/2014/main" id="{4B952B86-55C6-CBB5-5CF9-D5F1678BFC95}"/>
              </a:ext>
            </a:extLst>
          </p:cNvPr>
          <p:cNvSpPr txBox="1"/>
          <p:nvPr/>
        </p:nvSpPr>
        <p:spPr>
          <a:xfrm>
            <a:off x="16184712" y="19747772"/>
            <a:ext cx="402209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Gain and Loss of PCA and UMAP</a:t>
            </a:r>
            <a:endParaRPr lang="en-US" sz="2189" b="1" dirty="0">
              <a:latin typeface="Times New Roman" panose="02020603050405020304" pitchFamily="18" charset="0"/>
              <a:cs typeface="Times New Roman" panose="02020603050405020304" pitchFamily="18" charset="0"/>
            </a:endParaRPr>
          </a:p>
        </p:txBody>
      </p:sp>
      <p:sp>
        <p:nvSpPr>
          <p:cNvPr id="35" name="Arrow: Left 57">
            <a:extLst>
              <a:ext uri="{FF2B5EF4-FFF2-40B4-BE49-F238E27FC236}">
                <a16:creationId xmlns:a16="http://schemas.microsoft.com/office/drawing/2014/main" id="{0E2827DF-8623-59E9-36FD-733528A49C13}"/>
              </a:ext>
            </a:extLst>
          </p:cNvPr>
          <p:cNvSpPr/>
          <p:nvPr/>
        </p:nvSpPr>
        <p:spPr>
          <a:xfrm rot="5400000">
            <a:off x="12967139" y="13287311"/>
            <a:ext cx="421924" cy="295512"/>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2576</TotalTime>
  <Words>669</Words>
  <Application>Microsoft Office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revanth varma</cp:lastModifiedBy>
  <cp:revision>72</cp:revision>
  <dcterms:created xsi:type="dcterms:W3CDTF">2023-04-19T08:35:00Z</dcterms:created>
  <dcterms:modified xsi:type="dcterms:W3CDTF">2024-04-17T05:22:21Z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