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8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8" y="-2318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490" y="10048411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612436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7301" y="21968050"/>
            <a:ext cx="21670008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567936" y="4375902"/>
            <a:ext cx="317607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567936" y="16157528"/>
            <a:ext cx="1824744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463" y="22236158"/>
            <a:ext cx="582363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936" y="27885987"/>
            <a:ext cx="316885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Accuracy Analysis of Principal Component Analysis Algorithm over Seam Craving Algorithm in Celestial Cloudscapes Through Picpluse Magic.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936" y="10128657"/>
            <a:ext cx="5279196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718" y="4564322"/>
            <a:ext cx="15881881" cy="491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Evaluate the accuracy of Principal Component Analysis (PCA) against Seam Carving Algorithm in analyzing celestial cloudscapes through Picpluse Magic for enhanced understanding and interpretation.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Assessing the accuracy of PCA and Seam Carving Algorithm aids in refining celestial cloud analysis methods, crucial for dimension reduction in clouds images.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contribute to advancing celestial cloud analysis techniques, benefiting meteorological agencies, environmental researchers, and astronomers for improved decision-making and space issues, thereby bridging critical research gaps.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focuses on dimensionality reduction and Seam craving removes non-essential content from the clouds data sets.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Celestial cloudscapes obtained through Picpluse Magic serve as the dataset for comparative analysis, facilitating evaluation of PCA and Seam Carving Algorithm accuracy.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015" y="22993879"/>
            <a:ext cx="20489198" cy="4550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The findings of the investigation show that the Principal Component Analysis algorithm performed better than the Seam Craving Algorithm, with a high accuracy of 94.20%.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The significance value p=0.016 (p&lt;0.05) of the independent sample t-test indicates a significant difference in the algorithms among the 450 total sample.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Component Analysis algorithm (PCA) outperforms the other approach by 94.20% in terms of accuracy.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exploration, it is deduced that Principal Component Analysis (PCA) algorithm has elevated precision comparing with Seam Craving algorithm for compelling examination on size decrease of images.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findings have been reported regarding Picpluse Magic's comparison of the Principal Component Analysis (PCA) algorithm and the Seam Carving algorithm in cosmic cloudscapes.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41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Russ, John C., and F. Brent Neal. 2018. The Image Processing Handbook. CRC Press.</a:t>
            </a:r>
          </a:p>
          <a:p>
            <a:pPr algn="just"/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Masunaga, Hirohiko. 2022. Satellite Measurements of Clouds and Precipitation: Theoretical Basis. Springer Nature.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Waggoner, Philip D. 2021. Modern Dimension Reduction. Cambridge University Press.</a:t>
            </a:r>
          </a:p>
          <a:p>
            <a:pPr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Esmaili, Rebekah Bradley, Yudong Tian, Daniel Alejandro Vila, and Kyu-Myong Kim. 2016. “A Lagrangian Analysis of Cold Cloud Clusters and Their Life Cycles with Satellite Observations.” Journal of Geophysical Research, D: Atmospheres 121 (19): 11723–38.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Antar, Samar, Hussein Karam Hussein Abd El-Sattar, Mohammad H. Abdel-Rahman, and Fayed F M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Ghaleb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2023. “COVID-19 Infection Segmentation Using Hybrid Deep Learning and Image Processing Techniques.” Scientific Reports 13 (1): 22737.*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48718" y="20266837"/>
            <a:ext cx="21040630" cy="260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compares the Seam Craving Algorithm (SCA) with Principal Component Analysis (PCA). The results show that the PCA method is more accurate 94.20% Than the SCA algorithm, which yields 89.35%.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component analysis Algorithm and the Seam craving Algorithm have the values of the Mean accuracy, Standard Deviation, and Standard Error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9" name="Text Box 8"/>
          <p:cNvSpPr txBox="1"/>
          <p:nvPr/>
        </p:nvSpPr>
        <p:spPr>
          <a:xfrm>
            <a:off x="3210523" y="19899141"/>
            <a:ext cx="2115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and SCA                                                                                  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6794480" y="8860343"/>
            <a:ext cx="441450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Satellite view of clouds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Revanth Alli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192110492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T. P. Anithaashri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FDACDB7-30B9-424B-FD86-DA12B1AE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25" y="16842265"/>
            <a:ext cx="3745407" cy="3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40E6325-50A0-F00C-05A7-673A77B189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13436" b="8134"/>
          <a:stretch/>
        </p:blipFill>
        <p:spPr>
          <a:xfrm>
            <a:off x="16352520" y="5460138"/>
            <a:ext cx="4898258" cy="3228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C99C03-62D9-36DB-BC17-8F3034569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7254" y="16842264"/>
            <a:ext cx="4056819" cy="2847510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11868BA8-34C0-4866-B770-EB6C2C80069B}"/>
              </a:ext>
            </a:extLst>
          </p:cNvPr>
          <p:cNvSpPr txBox="1"/>
          <p:nvPr/>
        </p:nvSpPr>
        <p:spPr>
          <a:xfrm>
            <a:off x="15393830" y="19836672"/>
            <a:ext cx="3607901" cy="40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Gain/Loss of PCA and SCA                                                                             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6A39CB-62FF-B305-9289-E29C9362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23072"/>
              </p:ext>
            </p:extLst>
          </p:nvPr>
        </p:nvGraphicFramePr>
        <p:xfrm>
          <a:off x="7360920" y="16842264"/>
          <a:ext cx="6537960" cy="2894889"/>
        </p:xfrm>
        <a:graphic>
          <a:graphicData uri="http://schemas.openxmlformats.org/drawingml/2006/table">
            <a:tbl>
              <a:tblPr/>
              <a:tblGrid>
                <a:gridCol w="1332779">
                  <a:extLst>
                    <a:ext uri="{9D8B030D-6E8A-4147-A177-3AD203B41FA5}">
                      <a16:colId xmlns:a16="http://schemas.microsoft.com/office/drawing/2014/main" val="3749190355"/>
                    </a:ext>
                  </a:extLst>
                </a:gridCol>
                <a:gridCol w="1248823">
                  <a:extLst>
                    <a:ext uri="{9D8B030D-6E8A-4147-A177-3AD203B41FA5}">
                      <a16:colId xmlns:a16="http://schemas.microsoft.com/office/drawing/2014/main" val="434429919"/>
                    </a:ext>
                  </a:extLst>
                </a:gridCol>
                <a:gridCol w="1259317">
                  <a:extLst>
                    <a:ext uri="{9D8B030D-6E8A-4147-A177-3AD203B41FA5}">
                      <a16:colId xmlns:a16="http://schemas.microsoft.com/office/drawing/2014/main" val="2850803342"/>
                    </a:ext>
                  </a:extLst>
                </a:gridCol>
                <a:gridCol w="1374756">
                  <a:extLst>
                    <a:ext uri="{9D8B030D-6E8A-4147-A177-3AD203B41FA5}">
                      <a16:colId xmlns:a16="http://schemas.microsoft.com/office/drawing/2014/main" val="749292702"/>
                    </a:ext>
                  </a:extLst>
                </a:gridCol>
                <a:gridCol w="1322285">
                  <a:extLst>
                    <a:ext uri="{9D8B030D-6E8A-4147-A177-3AD203B41FA5}">
                      <a16:colId xmlns:a16="http://schemas.microsoft.com/office/drawing/2014/main" val="2339817277"/>
                    </a:ext>
                  </a:extLst>
                </a:gridCol>
              </a:tblGrid>
              <a:tr h="45777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std.deviation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Std.error mean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053690"/>
                  </a:ext>
                </a:extLst>
              </a:tr>
              <a:tr h="243711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Principal component analysis algorithm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Seam craving Algorithm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10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10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94.2020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89.3530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3.25330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2.52153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1.02878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.79738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83917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5B2A42AB-5FDC-F784-EF70-87ED4127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81" y="16748441"/>
            <a:ext cx="242950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EB2417-2BE9-EE52-E8A7-B472643D9020}"/>
              </a:ext>
            </a:extLst>
          </p:cNvPr>
          <p:cNvSpPr txBox="1"/>
          <p:nvPr/>
        </p:nvSpPr>
        <p:spPr>
          <a:xfrm>
            <a:off x="8977978" y="19878077"/>
            <a:ext cx="298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values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58DBEB-9464-BB9E-D2CA-C9BDA34E9E47}"/>
              </a:ext>
            </a:extLst>
          </p:cNvPr>
          <p:cNvSpPr/>
          <p:nvPr/>
        </p:nvSpPr>
        <p:spPr>
          <a:xfrm>
            <a:off x="1143000" y="10972823"/>
            <a:ext cx="5593080" cy="463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28C28-4F75-71AF-6C63-8AD1AB345B0F}"/>
              </a:ext>
            </a:extLst>
          </p:cNvPr>
          <p:cNvSpPr/>
          <p:nvPr/>
        </p:nvSpPr>
        <p:spPr>
          <a:xfrm>
            <a:off x="2148840" y="11370420"/>
            <a:ext cx="3528452" cy="1254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E545B4-8205-85E4-0FC1-47CD5ACFE4D6}"/>
              </a:ext>
            </a:extLst>
          </p:cNvPr>
          <p:cNvSpPr/>
          <p:nvPr/>
        </p:nvSpPr>
        <p:spPr>
          <a:xfrm>
            <a:off x="2164080" y="14056062"/>
            <a:ext cx="3528452" cy="1254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FE364E-C869-BD93-6ECB-5A73E2969121}"/>
              </a:ext>
            </a:extLst>
          </p:cNvPr>
          <p:cNvSpPr/>
          <p:nvPr/>
        </p:nvSpPr>
        <p:spPr>
          <a:xfrm>
            <a:off x="8199120" y="10972823"/>
            <a:ext cx="5593080" cy="463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8" name="Rectangle: Rounded Corners 47">
            <a:extLst>
              <a:ext uri="{FF2B5EF4-FFF2-40B4-BE49-F238E27FC236}">
                <a16:creationId xmlns:a16="http://schemas.microsoft.com/office/drawing/2014/main" id="{39FEE314-0181-6763-708D-79E6FB8BB6C0}"/>
              </a:ext>
            </a:extLst>
          </p:cNvPr>
          <p:cNvSpPr/>
          <p:nvPr/>
        </p:nvSpPr>
        <p:spPr>
          <a:xfrm>
            <a:off x="9326880" y="11389850"/>
            <a:ext cx="3398520" cy="1235074"/>
          </a:xfrm>
          <a:prstGeom prst="roundRect">
            <a:avLst>
              <a:gd name="adj" fmla="val 6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Steps   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PCA Algorithm 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Seam Carving Algo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D0EEF7-24C4-7153-D6AB-0AAB05ECA18B}"/>
              </a:ext>
            </a:extLst>
          </p:cNvPr>
          <p:cNvSpPr/>
          <p:nvPr/>
        </p:nvSpPr>
        <p:spPr>
          <a:xfrm>
            <a:off x="15067254" y="10926398"/>
            <a:ext cx="5593080" cy="4636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1" name="Rectangle: Rounded Corners 28">
            <a:extLst>
              <a:ext uri="{FF2B5EF4-FFF2-40B4-BE49-F238E27FC236}">
                <a16:creationId xmlns:a16="http://schemas.microsoft.com/office/drawing/2014/main" id="{834B39E5-71F0-B81D-E85D-7A5B6F410B1A}"/>
              </a:ext>
            </a:extLst>
          </p:cNvPr>
          <p:cNvSpPr/>
          <p:nvPr/>
        </p:nvSpPr>
        <p:spPr>
          <a:xfrm>
            <a:off x="9326880" y="14056062"/>
            <a:ext cx="3398520" cy="1254503"/>
          </a:xfrm>
          <a:prstGeom prst="roundRect">
            <a:avLst>
              <a:gd name="adj" fmla="val 120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               Evaluation of PCA vs. Seam Carving Accuracy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29">
            <a:extLst>
              <a:ext uri="{FF2B5EF4-FFF2-40B4-BE49-F238E27FC236}">
                <a16:creationId xmlns:a16="http://schemas.microsoft.com/office/drawing/2014/main" id="{D259075B-5E97-774D-9669-493C40F248CE}"/>
              </a:ext>
            </a:extLst>
          </p:cNvPr>
          <p:cNvSpPr/>
          <p:nvPr/>
        </p:nvSpPr>
        <p:spPr>
          <a:xfrm>
            <a:off x="16291560" y="11267141"/>
            <a:ext cx="3398520" cy="1254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                   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Comparative insights on algorithm accuracy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44">
            <a:extLst>
              <a:ext uri="{FF2B5EF4-FFF2-40B4-BE49-F238E27FC236}">
                <a16:creationId xmlns:a16="http://schemas.microsoft.com/office/drawing/2014/main" id="{6B4F7241-6E31-3D30-720F-5D1CBB270FAE}"/>
              </a:ext>
            </a:extLst>
          </p:cNvPr>
          <p:cNvSpPr/>
          <p:nvPr/>
        </p:nvSpPr>
        <p:spPr>
          <a:xfrm>
            <a:off x="16843663" y="13627659"/>
            <a:ext cx="2294313" cy="17344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94.20%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2CCAA480-73A9-E866-DEF2-E974348EB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"/>
          <a:stretch/>
        </p:blipFill>
        <p:spPr bwMode="auto">
          <a:xfrm>
            <a:off x="17308786" y="13806374"/>
            <a:ext cx="1364065" cy="875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5" name="Arrow: Down 64">
            <a:extLst>
              <a:ext uri="{FF2B5EF4-FFF2-40B4-BE49-F238E27FC236}">
                <a16:creationId xmlns:a16="http://schemas.microsoft.com/office/drawing/2014/main" id="{1A6ADD9E-F58F-FC19-249F-0759518F2300}"/>
              </a:ext>
            </a:extLst>
          </p:cNvPr>
          <p:cNvSpPr/>
          <p:nvPr/>
        </p:nvSpPr>
        <p:spPr>
          <a:xfrm>
            <a:off x="3413713" y="13096039"/>
            <a:ext cx="998706" cy="56715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C70C897F-ED22-E573-765E-4B024C384F74}"/>
              </a:ext>
            </a:extLst>
          </p:cNvPr>
          <p:cNvSpPr/>
          <p:nvPr/>
        </p:nvSpPr>
        <p:spPr>
          <a:xfrm>
            <a:off x="10394023" y="13157080"/>
            <a:ext cx="998706" cy="56715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A47AD5D8-EE80-1EDE-43C3-320D9F2133D3}"/>
              </a:ext>
            </a:extLst>
          </p:cNvPr>
          <p:cNvSpPr/>
          <p:nvPr/>
        </p:nvSpPr>
        <p:spPr>
          <a:xfrm>
            <a:off x="17491465" y="12897684"/>
            <a:ext cx="998706" cy="56715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A7F83C5-C18B-2E53-0552-050E96AACD80}"/>
              </a:ext>
            </a:extLst>
          </p:cNvPr>
          <p:cNvSpPr/>
          <p:nvPr/>
        </p:nvSpPr>
        <p:spPr>
          <a:xfrm>
            <a:off x="7163874" y="12993439"/>
            <a:ext cx="684236" cy="8294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15D6B22-E1A9-C5E0-1D21-AE86A19E9186}"/>
              </a:ext>
            </a:extLst>
          </p:cNvPr>
          <p:cNvSpPr/>
          <p:nvPr/>
        </p:nvSpPr>
        <p:spPr>
          <a:xfrm>
            <a:off x="14110164" y="12903913"/>
            <a:ext cx="684236" cy="8294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639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revanth varma</cp:lastModifiedBy>
  <cp:revision>70</cp:revision>
  <dcterms:created xsi:type="dcterms:W3CDTF">2023-04-19T08:35:00Z</dcterms:created>
  <dcterms:modified xsi:type="dcterms:W3CDTF">2024-04-17T08:01:39Z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