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8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678" y="115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2" y="403914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-12912" y="9964324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612436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911" y="21968050"/>
            <a:ext cx="2159952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576805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733600" y="4254720"/>
            <a:ext cx="3314344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733599" y="16137078"/>
            <a:ext cx="196388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3599" y="22261487"/>
            <a:ext cx="601772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3600" y="27666587"/>
            <a:ext cx="300319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02" y="2554294"/>
            <a:ext cx="21540552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000"/>
              </a:spcBef>
              <a:spcAft>
                <a:spcPts val="1000"/>
              </a:spcAft>
            </a:pPr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Enhancing the Indian National Satellite System (INSAT) Style Clouds in Pic Pulse Using Principal Component Analysis Algorithm over Locally Linear Embedding Algorithm. </a:t>
            </a:r>
            <a:endParaRPr lang="en-IN" sz="35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599" y="10173036"/>
            <a:ext cx="518753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713" y="4564877"/>
            <a:ext cx="15732047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Our study focuses on enhancing the representation of clouds captured in the style of the Indian National Satellite System (INSAT) within the Pic Pulse platform.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Leveraging sophisticated algorithms like Principal Component Analysis (PCA) and Locally Linear Embedding (LLE), we aim to refine the depiction of INSAT-style clouds in Pic Pulse.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PCA and LLE algorithms, we seek to optimize the analysis and interpretation of INSAT-style cloud data, enhancing its utility for meteorological and environmental applications.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efficiently reduces data dimensions of clouds captures. LLE preserves the local structure within the cloud data.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INSAT-style cloud imagery sourced from the Indian National Satellite System serves as the primary dataset for algorithm training and evaluation within the Pic Pulse platform.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252" y="22938687"/>
            <a:ext cx="20489198" cy="516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19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The Principal Component Analysis algorithm fared better than the Locally Linear Embedding Algorithm, with a high accuracy of 96.30%, according to the study's results.</a:t>
            </a:r>
            <a:endParaRPr lang="en-US" sz="2190" b="1" dirty="0">
              <a:solidFill>
                <a:srgbClr val="000000"/>
              </a:solidFill>
              <a:effectLst/>
              <a:latin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sym typeface="+mn-ea"/>
              </a:rPr>
              <a:t>The significance value p=0.016 (p&lt;0.05) of the independent sample t-test indicates a significant difference in the algorithms among the 450 total sample.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Component Analysis (PCA) approach outperforms the other machine learning technique by 96.30% in terms of accuracy.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suggests that the Principal Component Analysis (PCA) technique is a more accurate method for analyzing cloud image dimension reduction than the Locally Linear Embedding (LLE) approach.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findings have been noted in enhancing Indian National Satellite System (INSAT)-style cloud photos, where the integration of Principal Component Analysis (PCA) and Locally Linear Embedding (LLE) techniques has proven effective .</a:t>
            </a:r>
          </a:p>
          <a:p>
            <a:pPr>
              <a:lnSpc>
                <a:spcPct val="150000"/>
              </a:lnSpc>
            </a:pP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Guleria, Abhishek, and Rakesh Kumar Bajaj. n.d. Technique for Reducing Dimensionality of Data in Decision-Making Utilizing Neutrosophic Soft Matrices. Infinite Study.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Lespinats, Sylvain, Benoit Colange, and Denys Dutykh. 2021. Nonlinear Dimensionality Reduction Techniques: A Data Structure Preservation Approach. Springer Nature.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Talia, Domenico, Paolo Trunfio, and Fabrizio Marozzo. 2015. Data Analysis in the Cloud: Models, Techniques and Applications. Elsevier.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Tempelman, Joshua R., Alexander F. Vakakis, and Kathryn H. Matlack. 2023. “Spectral Energy Scattering and Targeted Energy Transfer in Phononic Lattices with Local Vibroimpact Nonlinearities.” Physical Review. E 108 (4-1): 044214.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Padron-Manrique, Cristian, Aarón Vázquez-Jiménez, Diego Armando Esquivel-Hernandez, Yoscelina Estrella Martinez Lopez, Daniel Neri-Rosario, Jean Paul Sánchez-Castaneda, David Giron-Villalobos, and Osbaldo Resendis-Antonio. 2023. “Mb-PHENIX: Diffusion and Supervised Uniform Manifold Approximation for Denoizing Microbiota Data.” 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32117" y="20532920"/>
            <a:ext cx="21040630" cy="154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 suggested technique Principal Component Analysis (PCA) yields better accuracy (96.30%) than the Locally Linear Embedding algorithm (LLE) (91.11%).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principal component analysis Algorithm and the locally linear embedding Algorithm have the values of the Mean accuracy, Standard Deviation, and Standard Error .</a:t>
            </a:r>
          </a:p>
          <a:p>
            <a:pPr>
              <a:lnSpc>
                <a:spcPct val="150000"/>
              </a:lnSpc>
            </a:pP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/>
          </a:p>
        </p:txBody>
      </p:sp>
      <p:sp>
        <p:nvSpPr>
          <p:cNvPr id="9" name="Text Box 8"/>
          <p:cNvSpPr txBox="1"/>
          <p:nvPr/>
        </p:nvSpPr>
        <p:spPr>
          <a:xfrm>
            <a:off x="3327365" y="19758876"/>
            <a:ext cx="2467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and LLE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6488973" y="8647166"/>
            <a:ext cx="51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view of clouds photography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3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Revanth Alli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192110492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T. P. Anithaashri</a:t>
            </a: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1C7EF6A8-5BF5-7D4F-DE96-AF5B70C7BBE1}"/>
              </a:ext>
            </a:extLst>
          </p:cNvPr>
          <p:cNvSpPr/>
          <p:nvPr/>
        </p:nvSpPr>
        <p:spPr>
          <a:xfrm>
            <a:off x="1216373" y="10852815"/>
            <a:ext cx="3601869" cy="19335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Kaggle website, the image has been extracted.</a:t>
            </a:r>
          </a:p>
        </p:txBody>
      </p:sp>
      <p:sp>
        <p:nvSpPr>
          <p:cNvPr id="3" name="Arrow: Left 57">
            <a:extLst>
              <a:ext uri="{FF2B5EF4-FFF2-40B4-BE49-F238E27FC236}">
                <a16:creationId xmlns:a16="http://schemas.microsoft.com/office/drawing/2014/main" id="{C762691E-6921-01CA-E761-77AF1A89CEBA}"/>
              </a:ext>
            </a:extLst>
          </p:cNvPr>
          <p:cNvSpPr/>
          <p:nvPr/>
        </p:nvSpPr>
        <p:spPr>
          <a:xfrm>
            <a:off x="5526828" y="14255958"/>
            <a:ext cx="414363" cy="3047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5630ABB8-03F7-244F-4C10-D60140E86A25}"/>
              </a:ext>
            </a:extLst>
          </p:cNvPr>
          <p:cNvSpPr/>
          <p:nvPr/>
        </p:nvSpPr>
        <p:spPr>
          <a:xfrm>
            <a:off x="6721765" y="10831396"/>
            <a:ext cx="3601869" cy="1971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for Python v3.11</a:t>
            </a:r>
          </a:p>
        </p:txBody>
      </p:sp>
      <p:sp>
        <p:nvSpPr>
          <p:cNvPr id="17" name="Rectangle: Rounded Corners 46">
            <a:extLst>
              <a:ext uri="{FF2B5EF4-FFF2-40B4-BE49-F238E27FC236}">
                <a16:creationId xmlns:a16="http://schemas.microsoft.com/office/drawing/2014/main" id="{9568CF55-F9A8-F768-552C-D79E6675F92C}"/>
              </a:ext>
            </a:extLst>
          </p:cNvPr>
          <p:cNvSpPr/>
          <p:nvPr/>
        </p:nvSpPr>
        <p:spPr>
          <a:xfrm>
            <a:off x="16918275" y="10814963"/>
            <a:ext cx="3601870" cy="1918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compared LLE</a:t>
            </a:r>
          </a:p>
        </p:txBody>
      </p: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id="{89E4247B-B53D-652E-4283-883925276210}"/>
              </a:ext>
            </a:extLst>
          </p:cNvPr>
          <p:cNvSpPr/>
          <p:nvPr/>
        </p:nvSpPr>
        <p:spPr>
          <a:xfrm>
            <a:off x="12038070" y="10857295"/>
            <a:ext cx="3601870" cy="1971393"/>
          </a:xfrm>
          <a:prstGeom prst="roundRect">
            <a:avLst>
              <a:gd name="adj" fmla="val 6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enormous images into tiny ones</a:t>
            </a:r>
          </a:p>
        </p:txBody>
      </p:sp>
      <p:sp>
        <p:nvSpPr>
          <p:cNvPr id="25" name="Arrow: Left 57">
            <a:extLst>
              <a:ext uri="{FF2B5EF4-FFF2-40B4-BE49-F238E27FC236}">
                <a16:creationId xmlns:a16="http://schemas.microsoft.com/office/drawing/2014/main" id="{D6E7F3F9-70E0-C949-AE13-3ECCCAD7C1EF}"/>
              </a:ext>
            </a:extLst>
          </p:cNvPr>
          <p:cNvSpPr/>
          <p:nvPr/>
        </p:nvSpPr>
        <p:spPr>
          <a:xfrm rot="10800000">
            <a:off x="10893376" y="11631215"/>
            <a:ext cx="414856" cy="2962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28">
            <a:extLst>
              <a:ext uri="{FF2B5EF4-FFF2-40B4-BE49-F238E27FC236}">
                <a16:creationId xmlns:a16="http://schemas.microsoft.com/office/drawing/2014/main" id="{1AA31655-C0CB-0DE9-E2A6-06A3529B53E1}"/>
              </a:ext>
            </a:extLst>
          </p:cNvPr>
          <p:cNvSpPr/>
          <p:nvPr/>
        </p:nvSpPr>
        <p:spPr>
          <a:xfrm>
            <a:off x="16918274" y="13522773"/>
            <a:ext cx="3601871" cy="1820746"/>
          </a:xfrm>
          <a:prstGeom prst="roundRect">
            <a:avLst>
              <a:gd name="adj" fmla="val 120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preprocessing, training, and validation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Left 57">
            <a:extLst>
              <a:ext uri="{FF2B5EF4-FFF2-40B4-BE49-F238E27FC236}">
                <a16:creationId xmlns:a16="http://schemas.microsoft.com/office/drawing/2014/main" id="{25A14256-8A0E-894C-CD2D-C0BDC298A32E}"/>
              </a:ext>
            </a:extLst>
          </p:cNvPr>
          <p:cNvSpPr/>
          <p:nvPr/>
        </p:nvSpPr>
        <p:spPr>
          <a:xfrm rot="16200000">
            <a:off x="18652309" y="12962193"/>
            <a:ext cx="424728" cy="29092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AE69271C-3A70-21CE-EDAF-FECAE7E908C4}"/>
              </a:ext>
            </a:extLst>
          </p:cNvPr>
          <p:cNvSpPr/>
          <p:nvPr/>
        </p:nvSpPr>
        <p:spPr>
          <a:xfrm>
            <a:off x="6644042" y="13581059"/>
            <a:ext cx="3601871" cy="1712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96.30%</a:t>
            </a: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:a16="http://schemas.microsoft.com/office/drawing/2014/main" id="{F7DC04F1-CC34-D211-C7D6-2051DA92D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4"/>
          <a:stretch/>
        </p:blipFill>
        <p:spPr bwMode="auto">
          <a:xfrm>
            <a:off x="7396951" y="13685303"/>
            <a:ext cx="2007054" cy="875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3" name="Rectangle: Rounded Corners 34">
            <a:extLst>
              <a:ext uri="{FF2B5EF4-FFF2-40B4-BE49-F238E27FC236}">
                <a16:creationId xmlns:a16="http://schemas.microsoft.com/office/drawing/2014/main" id="{168406A4-40A7-E6FA-89BC-74885333B296}"/>
              </a:ext>
            </a:extLst>
          </p:cNvPr>
          <p:cNvSpPr/>
          <p:nvPr/>
        </p:nvSpPr>
        <p:spPr>
          <a:xfrm>
            <a:off x="1019270" y="13575123"/>
            <a:ext cx="3601871" cy="1831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Outcomes Using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SPSS v25 by IBM</a:t>
            </a:r>
          </a:p>
        </p:txBody>
      </p:sp>
      <p:sp>
        <p:nvSpPr>
          <p:cNvPr id="45" name="Arrow: Left 57">
            <a:extLst>
              <a:ext uri="{FF2B5EF4-FFF2-40B4-BE49-F238E27FC236}">
                <a16:creationId xmlns:a16="http://schemas.microsoft.com/office/drawing/2014/main" id="{93FF1B68-9E5C-044F-E304-0109CC5F1D58}"/>
              </a:ext>
            </a:extLst>
          </p:cNvPr>
          <p:cNvSpPr/>
          <p:nvPr/>
        </p:nvSpPr>
        <p:spPr>
          <a:xfrm rot="10800000">
            <a:off x="5500972" y="11553141"/>
            <a:ext cx="420160" cy="28633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6AEC3C6-4FF8-5AB5-4110-535C849D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45" y="16882706"/>
            <a:ext cx="3965397" cy="26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4999053-5F52-EEF0-D528-6B04FDA4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151" y="4830302"/>
            <a:ext cx="4550983" cy="3655485"/>
          </a:xfrm>
          <a:prstGeom prst="rect">
            <a:avLst/>
          </a:prstGeom>
        </p:spPr>
      </p:pic>
      <p:sp>
        <p:nvSpPr>
          <p:cNvPr id="46" name="Arrow: Left 57">
            <a:extLst>
              <a:ext uri="{FF2B5EF4-FFF2-40B4-BE49-F238E27FC236}">
                <a16:creationId xmlns:a16="http://schemas.microsoft.com/office/drawing/2014/main" id="{5E5A0F9E-8864-2053-F416-3D2FE6372288}"/>
              </a:ext>
            </a:extLst>
          </p:cNvPr>
          <p:cNvSpPr/>
          <p:nvPr/>
        </p:nvSpPr>
        <p:spPr>
          <a:xfrm rot="10800000">
            <a:off x="15993629" y="11589873"/>
            <a:ext cx="414856" cy="2962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343A9F-1FA7-8BDF-DA33-BD37E020E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5263" y="16886632"/>
            <a:ext cx="4450466" cy="264443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28E6B3-5D01-FC35-728C-6C24C9C5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68032"/>
              </p:ext>
            </p:extLst>
          </p:nvPr>
        </p:nvGraphicFramePr>
        <p:xfrm>
          <a:off x="7772166" y="16862660"/>
          <a:ext cx="6340074" cy="2715614"/>
        </p:xfrm>
        <a:graphic>
          <a:graphicData uri="http://schemas.openxmlformats.org/drawingml/2006/table">
            <a:tbl>
              <a:tblPr/>
              <a:tblGrid>
                <a:gridCol w="1292438">
                  <a:extLst>
                    <a:ext uri="{9D8B030D-6E8A-4147-A177-3AD203B41FA5}">
                      <a16:colId xmlns:a16="http://schemas.microsoft.com/office/drawing/2014/main" val="3119281690"/>
                    </a:ext>
                  </a:extLst>
                </a:gridCol>
                <a:gridCol w="1211026">
                  <a:extLst>
                    <a:ext uri="{9D8B030D-6E8A-4147-A177-3AD203B41FA5}">
                      <a16:colId xmlns:a16="http://schemas.microsoft.com/office/drawing/2014/main" val="1193264957"/>
                    </a:ext>
                  </a:extLst>
                </a:gridCol>
                <a:gridCol w="1221202">
                  <a:extLst>
                    <a:ext uri="{9D8B030D-6E8A-4147-A177-3AD203B41FA5}">
                      <a16:colId xmlns:a16="http://schemas.microsoft.com/office/drawing/2014/main" val="737278878"/>
                    </a:ext>
                  </a:extLst>
                </a:gridCol>
                <a:gridCol w="1333146">
                  <a:extLst>
                    <a:ext uri="{9D8B030D-6E8A-4147-A177-3AD203B41FA5}">
                      <a16:colId xmlns:a16="http://schemas.microsoft.com/office/drawing/2014/main" val="474609989"/>
                    </a:ext>
                  </a:extLst>
                </a:gridCol>
                <a:gridCol w="1282262">
                  <a:extLst>
                    <a:ext uri="{9D8B030D-6E8A-4147-A177-3AD203B41FA5}">
                      <a16:colId xmlns:a16="http://schemas.microsoft.com/office/drawing/2014/main" val="3425122826"/>
                    </a:ext>
                  </a:extLst>
                </a:gridCol>
              </a:tblGrid>
              <a:tr h="32839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std.deviation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Std.error mean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97716"/>
                  </a:ext>
                </a:extLst>
              </a:tr>
              <a:tr h="238722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Principal component analysis algorithm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Locally linear embedding Algorithm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10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10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96.3050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91.1130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2.30997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1.80570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.73048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      .57101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49932"/>
                  </a:ext>
                </a:extLst>
              </a:tr>
            </a:tbl>
          </a:graphicData>
        </a:graphic>
      </p:graphicFrame>
      <p:sp>
        <p:nvSpPr>
          <p:cNvPr id="27" name="Rectangle 1">
            <a:extLst>
              <a:ext uri="{FF2B5EF4-FFF2-40B4-BE49-F238E27FC236}">
                <a16:creationId xmlns:a16="http://schemas.microsoft.com/office/drawing/2014/main" id="{19366033-2550-28BE-98AF-A2A09C9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280" y="16862025"/>
            <a:ext cx="2884665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1CA27-C12A-F31B-393A-C34875E7D0EB}"/>
              </a:ext>
            </a:extLst>
          </p:cNvPr>
          <p:cNvSpPr txBox="1"/>
          <p:nvPr/>
        </p:nvSpPr>
        <p:spPr>
          <a:xfrm>
            <a:off x="9494148" y="19644708"/>
            <a:ext cx="288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values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71560B08-C289-AE61-934B-B0FB641AFB2E}"/>
              </a:ext>
            </a:extLst>
          </p:cNvPr>
          <p:cNvSpPr txBox="1"/>
          <p:nvPr/>
        </p:nvSpPr>
        <p:spPr>
          <a:xfrm>
            <a:off x="16074050" y="19623752"/>
            <a:ext cx="3607901" cy="40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Gain/Loss of PCA and SCA                                                                             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46">
            <a:extLst>
              <a:ext uri="{FF2B5EF4-FFF2-40B4-BE49-F238E27FC236}">
                <a16:creationId xmlns:a16="http://schemas.microsoft.com/office/drawing/2014/main" id="{9123B88E-2DE0-B0D2-5ED3-E5C139F9304E}"/>
              </a:ext>
            </a:extLst>
          </p:cNvPr>
          <p:cNvSpPr/>
          <p:nvPr/>
        </p:nvSpPr>
        <p:spPr>
          <a:xfrm>
            <a:off x="11881969" y="13559625"/>
            <a:ext cx="3601871" cy="1768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compared LLE</a:t>
            </a:r>
          </a:p>
        </p:txBody>
      </p:sp>
      <p:sp>
        <p:nvSpPr>
          <p:cNvPr id="53" name="Arrow: Left 57">
            <a:extLst>
              <a:ext uri="{FF2B5EF4-FFF2-40B4-BE49-F238E27FC236}">
                <a16:creationId xmlns:a16="http://schemas.microsoft.com/office/drawing/2014/main" id="{7E23902A-5821-6401-94AD-423EFE2B5BD6}"/>
              </a:ext>
            </a:extLst>
          </p:cNvPr>
          <p:cNvSpPr/>
          <p:nvPr/>
        </p:nvSpPr>
        <p:spPr>
          <a:xfrm>
            <a:off x="10915268" y="14300672"/>
            <a:ext cx="414363" cy="3047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Left 57">
            <a:extLst>
              <a:ext uri="{FF2B5EF4-FFF2-40B4-BE49-F238E27FC236}">
                <a16:creationId xmlns:a16="http://schemas.microsoft.com/office/drawing/2014/main" id="{8EF360E4-F291-CB02-5DD6-76A3509F2D84}"/>
              </a:ext>
            </a:extLst>
          </p:cNvPr>
          <p:cNvSpPr/>
          <p:nvPr/>
        </p:nvSpPr>
        <p:spPr>
          <a:xfrm>
            <a:off x="16074050" y="14191910"/>
            <a:ext cx="414363" cy="30474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703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revanth varma</cp:lastModifiedBy>
  <cp:revision>74</cp:revision>
  <dcterms:created xsi:type="dcterms:W3CDTF">2023-04-19T08:35:00Z</dcterms:created>
  <dcterms:modified xsi:type="dcterms:W3CDTF">2024-04-17T05:26:39Z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