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60" r:id="rId5"/>
    <p:sldId id="263" r:id="rId6"/>
    <p:sldId id="261" r:id="rId7"/>
    <p:sldId id="264"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9"/>
  </p:normalViewPr>
  <p:slideViewPr>
    <p:cSldViewPr snapToGrid="0" snapToObjects="1">
      <p:cViewPr>
        <p:scale>
          <a:sx n="80" d="100"/>
          <a:sy n="80" d="100"/>
        </p:scale>
        <p:origin x="1800"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67A30-AAC7-B444-B2E0-D652B0D64E6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AE869D4-D00F-2745-A276-B7B11CC902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8E1C517-DF4C-694E-B160-0BACFEEECF87}"/>
              </a:ext>
            </a:extLst>
          </p:cNvPr>
          <p:cNvSpPr>
            <a:spLocks noGrp="1"/>
          </p:cNvSpPr>
          <p:nvPr>
            <p:ph type="dt" sz="half" idx="10"/>
          </p:nvPr>
        </p:nvSpPr>
        <p:spPr/>
        <p:txBody>
          <a:bodyPr/>
          <a:lstStyle/>
          <a:p>
            <a:fld id="{90995D70-3D51-AB4E-A240-12E62974FDAC}" type="datetimeFigureOut">
              <a:rPr lang="en-US" smtClean="0"/>
              <a:t>10/18/21</a:t>
            </a:fld>
            <a:endParaRPr lang="en-US"/>
          </a:p>
        </p:txBody>
      </p:sp>
      <p:sp>
        <p:nvSpPr>
          <p:cNvPr id="5" name="Footer Placeholder 4">
            <a:extLst>
              <a:ext uri="{FF2B5EF4-FFF2-40B4-BE49-F238E27FC236}">
                <a16:creationId xmlns:a16="http://schemas.microsoft.com/office/drawing/2014/main" id="{24D0C250-7A65-DF47-A334-70563EDB4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BB0E04-6D26-554B-BD42-AB221F66C14C}"/>
              </a:ext>
            </a:extLst>
          </p:cNvPr>
          <p:cNvSpPr>
            <a:spLocks noGrp="1"/>
          </p:cNvSpPr>
          <p:nvPr>
            <p:ph type="sldNum" sz="quarter" idx="12"/>
          </p:nvPr>
        </p:nvSpPr>
        <p:spPr/>
        <p:txBody>
          <a:bodyPr/>
          <a:lstStyle/>
          <a:p>
            <a:fld id="{5F780FBF-B9F7-3F45-999B-AAD3BF9EB9BE}" type="slidenum">
              <a:rPr lang="en-US" smtClean="0"/>
              <a:t>‹#›</a:t>
            </a:fld>
            <a:endParaRPr lang="en-US"/>
          </a:p>
        </p:txBody>
      </p:sp>
    </p:spTree>
    <p:extLst>
      <p:ext uri="{BB962C8B-B14F-4D97-AF65-F5344CB8AC3E}">
        <p14:creationId xmlns:p14="http://schemas.microsoft.com/office/powerpoint/2010/main" val="1258080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DC25-9F02-0845-BA50-40D64B3B853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6832F3F-7E44-304D-9BB8-FED2CD8F0F6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E7C6AE4-9DE7-7147-9C56-1D071385482F}"/>
              </a:ext>
            </a:extLst>
          </p:cNvPr>
          <p:cNvSpPr>
            <a:spLocks noGrp="1"/>
          </p:cNvSpPr>
          <p:nvPr>
            <p:ph type="dt" sz="half" idx="10"/>
          </p:nvPr>
        </p:nvSpPr>
        <p:spPr/>
        <p:txBody>
          <a:bodyPr/>
          <a:lstStyle/>
          <a:p>
            <a:fld id="{90995D70-3D51-AB4E-A240-12E62974FDAC}" type="datetimeFigureOut">
              <a:rPr lang="en-US" smtClean="0"/>
              <a:t>10/18/21</a:t>
            </a:fld>
            <a:endParaRPr lang="en-US"/>
          </a:p>
        </p:txBody>
      </p:sp>
      <p:sp>
        <p:nvSpPr>
          <p:cNvPr id="5" name="Footer Placeholder 4">
            <a:extLst>
              <a:ext uri="{FF2B5EF4-FFF2-40B4-BE49-F238E27FC236}">
                <a16:creationId xmlns:a16="http://schemas.microsoft.com/office/drawing/2014/main" id="{78F7D9F1-8539-9548-AFA8-F6A49BF36C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D7B57-35E3-A049-A78F-5EDD545D1178}"/>
              </a:ext>
            </a:extLst>
          </p:cNvPr>
          <p:cNvSpPr>
            <a:spLocks noGrp="1"/>
          </p:cNvSpPr>
          <p:nvPr>
            <p:ph type="sldNum" sz="quarter" idx="12"/>
          </p:nvPr>
        </p:nvSpPr>
        <p:spPr/>
        <p:txBody>
          <a:bodyPr/>
          <a:lstStyle/>
          <a:p>
            <a:fld id="{5F780FBF-B9F7-3F45-999B-AAD3BF9EB9BE}" type="slidenum">
              <a:rPr lang="en-US" smtClean="0"/>
              <a:t>‹#›</a:t>
            </a:fld>
            <a:endParaRPr lang="en-US"/>
          </a:p>
        </p:txBody>
      </p:sp>
    </p:spTree>
    <p:extLst>
      <p:ext uri="{BB962C8B-B14F-4D97-AF65-F5344CB8AC3E}">
        <p14:creationId xmlns:p14="http://schemas.microsoft.com/office/powerpoint/2010/main" val="2954653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94E151-3B17-FE43-A275-7D6D3FEA79B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CAD37F5-C1F5-1D47-8B43-A4B003467B6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0E8120-4575-8441-953B-A66037117CCC}"/>
              </a:ext>
            </a:extLst>
          </p:cNvPr>
          <p:cNvSpPr>
            <a:spLocks noGrp="1"/>
          </p:cNvSpPr>
          <p:nvPr>
            <p:ph type="dt" sz="half" idx="10"/>
          </p:nvPr>
        </p:nvSpPr>
        <p:spPr/>
        <p:txBody>
          <a:bodyPr/>
          <a:lstStyle/>
          <a:p>
            <a:fld id="{90995D70-3D51-AB4E-A240-12E62974FDAC}" type="datetimeFigureOut">
              <a:rPr lang="en-US" smtClean="0"/>
              <a:t>10/18/21</a:t>
            </a:fld>
            <a:endParaRPr lang="en-US"/>
          </a:p>
        </p:txBody>
      </p:sp>
      <p:sp>
        <p:nvSpPr>
          <p:cNvPr id="5" name="Footer Placeholder 4">
            <a:extLst>
              <a:ext uri="{FF2B5EF4-FFF2-40B4-BE49-F238E27FC236}">
                <a16:creationId xmlns:a16="http://schemas.microsoft.com/office/drawing/2014/main" id="{096D2321-44C2-7F4B-9C8B-9E4BC9DBF4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10237-6958-9E43-8E1C-51ED9D650642}"/>
              </a:ext>
            </a:extLst>
          </p:cNvPr>
          <p:cNvSpPr>
            <a:spLocks noGrp="1"/>
          </p:cNvSpPr>
          <p:nvPr>
            <p:ph type="sldNum" sz="quarter" idx="12"/>
          </p:nvPr>
        </p:nvSpPr>
        <p:spPr/>
        <p:txBody>
          <a:bodyPr/>
          <a:lstStyle/>
          <a:p>
            <a:fld id="{5F780FBF-B9F7-3F45-999B-AAD3BF9EB9BE}" type="slidenum">
              <a:rPr lang="en-US" smtClean="0"/>
              <a:t>‹#›</a:t>
            </a:fld>
            <a:endParaRPr lang="en-US"/>
          </a:p>
        </p:txBody>
      </p:sp>
    </p:spTree>
    <p:extLst>
      <p:ext uri="{BB962C8B-B14F-4D97-AF65-F5344CB8AC3E}">
        <p14:creationId xmlns:p14="http://schemas.microsoft.com/office/powerpoint/2010/main" val="1791033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C93DC-4A6B-9149-B8C1-4BD397B5E1C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E09BE85-7346-1E4D-9D68-7066B6055AD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E723FE-69FC-C748-8B0B-18077AE0E514}"/>
              </a:ext>
            </a:extLst>
          </p:cNvPr>
          <p:cNvSpPr>
            <a:spLocks noGrp="1"/>
          </p:cNvSpPr>
          <p:nvPr>
            <p:ph type="dt" sz="half" idx="10"/>
          </p:nvPr>
        </p:nvSpPr>
        <p:spPr/>
        <p:txBody>
          <a:bodyPr/>
          <a:lstStyle/>
          <a:p>
            <a:fld id="{90995D70-3D51-AB4E-A240-12E62974FDAC}" type="datetimeFigureOut">
              <a:rPr lang="en-US" smtClean="0"/>
              <a:t>10/18/21</a:t>
            </a:fld>
            <a:endParaRPr lang="en-US"/>
          </a:p>
        </p:txBody>
      </p:sp>
      <p:sp>
        <p:nvSpPr>
          <p:cNvPr id="5" name="Footer Placeholder 4">
            <a:extLst>
              <a:ext uri="{FF2B5EF4-FFF2-40B4-BE49-F238E27FC236}">
                <a16:creationId xmlns:a16="http://schemas.microsoft.com/office/drawing/2014/main" id="{58EDCE39-07BE-474B-922C-8BDC80EE9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B52FC-C278-F14B-89E4-FBB39A89012A}"/>
              </a:ext>
            </a:extLst>
          </p:cNvPr>
          <p:cNvSpPr>
            <a:spLocks noGrp="1"/>
          </p:cNvSpPr>
          <p:nvPr>
            <p:ph type="sldNum" sz="quarter" idx="12"/>
          </p:nvPr>
        </p:nvSpPr>
        <p:spPr/>
        <p:txBody>
          <a:bodyPr/>
          <a:lstStyle/>
          <a:p>
            <a:fld id="{5F780FBF-B9F7-3F45-999B-AAD3BF9EB9BE}" type="slidenum">
              <a:rPr lang="en-US" smtClean="0"/>
              <a:t>‹#›</a:t>
            </a:fld>
            <a:endParaRPr lang="en-US"/>
          </a:p>
        </p:txBody>
      </p:sp>
    </p:spTree>
    <p:extLst>
      <p:ext uri="{BB962C8B-B14F-4D97-AF65-F5344CB8AC3E}">
        <p14:creationId xmlns:p14="http://schemas.microsoft.com/office/powerpoint/2010/main" val="1098605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45F0-7415-BB4B-A604-03789D191D7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B582649-BD97-4A4D-A7CB-F8A6D68D4E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415809F-94FE-3640-A72F-FABB729DAC3B}"/>
              </a:ext>
            </a:extLst>
          </p:cNvPr>
          <p:cNvSpPr>
            <a:spLocks noGrp="1"/>
          </p:cNvSpPr>
          <p:nvPr>
            <p:ph type="dt" sz="half" idx="10"/>
          </p:nvPr>
        </p:nvSpPr>
        <p:spPr/>
        <p:txBody>
          <a:bodyPr/>
          <a:lstStyle/>
          <a:p>
            <a:fld id="{90995D70-3D51-AB4E-A240-12E62974FDAC}" type="datetimeFigureOut">
              <a:rPr lang="en-US" smtClean="0"/>
              <a:t>10/18/21</a:t>
            </a:fld>
            <a:endParaRPr lang="en-US"/>
          </a:p>
        </p:txBody>
      </p:sp>
      <p:sp>
        <p:nvSpPr>
          <p:cNvPr id="5" name="Footer Placeholder 4">
            <a:extLst>
              <a:ext uri="{FF2B5EF4-FFF2-40B4-BE49-F238E27FC236}">
                <a16:creationId xmlns:a16="http://schemas.microsoft.com/office/drawing/2014/main" id="{B6BAEB4F-A8B0-2243-B127-75C5B5182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6074A5-6ADC-1B44-BB84-4C1288CBD64C}"/>
              </a:ext>
            </a:extLst>
          </p:cNvPr>
          <p:cNvSpPr>
            <a:spLocks noGrp="1"/>
          </p:cNvSpPr>
          <p:nvPr>
            <p:ph type="sldNum" sz="quarter" idx="12"/>
          </p:nvPr>
        </p:nvSpPr>
        <p:spPr/>
        <p:txBody>
          <a:bodyPr/>
          <a:lstStyle/>
          <a:p>
            <a:fld id="{5F780FBF-B9F7-3F45-999B-AAD3BF9EB9BE}" type="slidenum">
              <a:rPr lang="en-US" smtClean="0"/>
              <a:t>‹#›</a:t>
            </a:fld>
            <a:endParaRPr lang="en-US"/>
          </a:p>
        </p:txBody>
      </p:sp>
    </p:spTree>
    <p:extLst>
      <p:ext uri="{BB962C8B-B14F-4D97-AF65-F5344CB8AC3E}">
        <p14:creationId xmlns:p14="http://schemas.microsoft.com/office/powerpoint/2010/main" val="2745745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BAFB-EA72-8945-BC27-CD1277A4302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3FCD338-2668-E94D-AA09-8439DC6865E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0B66C48-5989-3E47-97A2-58EE2CA6D8F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4130F63-1356-6B49-9FC7-FCCEDE56F194}"/>
              </a:ext>
            </a:extLst>
          </p:cNvPr>
          <p:cNvSpPr>
            <a:spLocks noGrp="1"/>
          </p:cNvSpPr>
          <p:nvPr>
            <p:ph type="dt" sz="half" idx="10"/>
          </p:nvPr>
        </p:nvSpPr>
        <p:spPr/>
        <p:txBody>
          <a:bodyPr/>
          <a:lstStyle/>
          <a:p>
            <a:fld id="{90995D70-3D51-AB4E-A240-12E62974FDAC}" type="datetimeFigureOut">
              <a:rPr lang="en-US" smtClean="0"/>
              <a:t>10/18/21</a:t>
            </a:fld>
            <a:endParaRPr lang="en-US"/>
          </a:p>
        </p:txBody>
      </p:sp>
      <p:sp>
        <p:nvSpPr>
          <p:cNvPr id="6" name="Footer Placeholder 5">
            <a:extLst>
              <a:ext uri="{FF2B5EF4-FFF2-40B4-BE49-F238E27FC236}">
                <a16:creationId xmlns:a16="http://schemas.microsoft.com/office/drawing/2014/main" id="{F8A0B65B-A8C8-6B4C-9A41-E0D96C9A49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CE74A7-8B57-7943-8EDE-42E03E627919}"/>
              </a:ext>
            </a:extLst>
          </p:cNvPr>
          <p:cNvSpPr>
            <a:spLocks noGrp="1"/>
          </p:cNvSpPr>
          <p:nvPr>
            <p:ph type="sldNum" sz="quarter" idx="12"/>
          </p:nvPr>
        </p:nvSpPr>
        <p:spPr/>
        <p:txBody>
          <a:bodyPr/>
          <a:lstStyle/>
          <a:p>
            <a:fld id="{5F780FBF-B9F7-3F45-999B-AAD3BF9EB9BE}" type="slidenum">
              <a:rPr lang="en-US" smtClean="0"/>
              <a:t>‹#›</a:t>
            </a:fld>
            <a:endParaRPr lang="en-US"/>
          </a:p>
        </p:txBody>
      </p:sp>
    </p:spTree>
    <p:extLst>
      <p:ext uri="{BB962C8B-B14F-4D97-AF65-F5344CB8AC3E}">
        <p14:creationId xmlns:p14="http://schemas.microsoft.com/office/powerpoint/2010/main" val="2683596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2AA2E-EB6A-B243-A038-165F19A268C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7278CCF-9BD9-984C-95B7-6791F2C213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C90FE78-94BB-9D41-A014-ADD775D5986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051F6FF-022A-4549-9DFE-98BE0DD241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0A8CB9D-A108-AD4B-992C-FE3124E1554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A92932B-CF34-9640-9BDD-6DBDB47A0301}"/>
              </a:ext>
            </a:extLst>
          </p:cNvPr>
          <p:cNvSpPr>
            <a:spLocks noGrp="1"/>
          </p:cNvSpPr>
          <p:nvPr>
            <p:ph type="dt" sz="half" idx="10"/>
          </p:nvPr>
        </p:nvSpPr>
        <p:spPr/>
        <p:txBody>
          <a:bodyPr/>
          <a:lstStyle/>
          <a:p>
            <a:fld id="{90995D70-3D51-AB4E-A240-12E62974FDAC}" type="datetimeFigureOut">
              <a:rPr lang="en-US" smtClean="0"/>
              <a:t>10/18/21</a:t>
            </a:fld>
            <a:endParaRPr lang="en-US"/>
          </a:p>
        </p:txBody>
      </p:sp>
      <p:sp>
        <p:nvSpPr>
          <p:cNvPr id="8" name="Footer Placeholder 7">
            <a:extLst>
              <a:ext uri="{FF2B5EF4-FFF2-40B4-BE49-F238E27FC236}">
                <a16:creationId xmlns:a16="http://schemas.microsoft.com/office/drawing/2014/main" id="{14CB11E4-739C-DD45-B90B-B7EB5E97C7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36BA28-8E7A-FB40-AE43-B63F329253DA}"/>
              </a:ext>
            </a:extLst>
          </p:cNvPr>
          <p:cNvSpPr>
            <a:spLocks noGrp="1"/>
          </p:cNvSpPr>
          <p:nvPr>
            <p:ph type="sldNum" sz="quarter" idx="12"/>
          </p:nvPr>
        </p:nvSpPr>
        <p:spPr/>
        <p:txBody>
          <a:bodyPr/>
          <a:lstStyle/>
          <a:p>
            <a:fld id="{5F780FBF-B9F7-3F45-999B-AAD3BF9EB9BE}" type="slidenum">
              <a:rPr lang="en-US" smtClean="0"/>
              <a:t>‹#›</a:t>
            </a:fld>
            <a:endParaRPr lang="en-US"/>
          </a:p>
        </p:txBody>
      </p:sp>
    </p:spTree>
    <p:extLst>
      <p:ext uri="{BB962C8B-B14F-4D97-AF65-F5344CB8AC3E}">
        <p14:creationId xmlns:p14="http://schemas.microsoft.com/office/powerpoint/2010/main" val="30145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84B49-CE41-B240-8C81-0A7C8EB4A64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D6F21FD-CB0C-EF46-A01F-40F4C712D95F}"/>
              </a:ext>
            </a:extLst>
          </p:cNvPr>
          <p:cNvSpPr>
            <a:spLocks noGrp="1"/>
          </p:cNvSpPr>
          <p:nvPr>
            <p:ph type="dt" sz="half" idx="10"/>
          </p:nvPr>
        </p:nvSpPr>
        <p:spPr/>
        <p:txBody>
          <a:bodyPr/>
          <a:lstStyle/>
          <a:p>
            <a:fld id="{90995D70-3D51-AB4E-A240-12E62974FDAC}" type="datetimeFigureOut">
              <a:rPr lang="en-US" smtClean="0"/>
              <a:t>10/18/21</a:t>
            </a:fld>
            <a:endParaRPr lang="en-US"/>
          </a:p>
        </p:txBody>
      </p:sp>
      <p:sp>
        <p:nvSpPr>
          <p:cNvPr id="4" name="Footer Placeholder 3">
            <a:extLst>
              <a:ext uri="{FF2B5EF4-FFF2-40B4-BE49-F238E27FC236}">
                <a16:creationId xmlns:a16="http://schemas.microsoft.com/office/drawing/2014/main" id="{E2A9A3B6-4C11-BD48-81C2-1CE2632B17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4F0140-0620-6E41-8FD9-B75BC0877672}"/>
              </a:ext>
            </a:extLst>
          </p:cNvPr>
          <p:cNvSpPr>
            <a:spLocks noGrp="1"/>
          </p:cNvSpPr>
          <p:nvPr>
            <p:ph type="sldNum" sz="quarter" idx="12"/>
          </p:nvPr>
        </p:nvSpPr>
        <p:spPr/>
        <p:txBody>
          <a:bodyPr/>
          <a:lstStyle/>
          <a:p>
            <a:fld id="{5F780FBF-B9F7-3F45-999B-AAD3BF9EB9BE}" type="slidenum">
              <a:rPr lang="en-US" smtClean="0"/>
              <a:t>‹#›</a:t>
            </a:fld>
            <a:endParaRPr lang="en-US"/>
          </a:p>
        </p:txBody>
      </p:sp>
    </p:spTree>
    <p:extLst>
      <p:ext uri="{BB962C8B-B14F-4D97-AF65-F5344CB8AC3E}">
        <p14:creationId xmlns:p14="http://schemas.microsoft.com/office/powerpoint/2010/main" val="141589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266906-C3D0-1E4D-B41A-042208AE6A50}"/>
              </a:ext>
            </a:extLst>
          </p:cNvPr>
          <p:cNvSpPr>
            <a:spLocks noGrp="1"/>
          </p:cNvSpPr>
          <p:nvPr>
            <p:ph type="dt" sz="half" idx="10"/>
          </p:nvPr>
        </p:nvSpPr>
        <p:spPr/>
        <p:txBody>
          <a:bodyPr/>
          <a:lstStyle/>
          <a:p>
            <a:fld id="{90995D70-3D51-AB4E-A240-12E62974FDAC}" type="datetimeFigureOut">
              <a:rPr lang="en-US" smtClean="0"/>
              <a:t>10/18/21</a:t>
            </a:fld>
            <a:endParaRPr lang="en-US"/>
          </a:p>
        </p:txBody>
      </p:sp>
      <p:sp>
        <p:nvSpPr>
          <p:cNvPr id="3" name="Footer Placeholder 2">
            <a:extLst>
              <a:ext uri="{FF2B5EF4-FFF2-40B4-BE49-F238E27FC236}">
                <a16:creationId xmlns:a16="http://schemas.microsoft.com/office/drawing/2014/main" id="{E1EE90B1-5260-D146-9E97-79C489CBF1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C52C6A-9122-9140-BD41-F6F74960E88B}"/>
              </a:ext>
            </a:extLst>
          </p:cNvPr>
          <p:cNvSpPr>
            <a:spLocks noGrp="1"/>
          </p:cNvSpPr>
          <p:nvPr>
            <p:ph type="sldNum" sz="quarter" idx="12"/>
          </p:nvPr>
        </p:nvSpPr>
        <p:spPr/>
        <p:txBody>
          <a:bodyPr/>
          <a:lstStyle/>
          <a:p>
            <a:fld id="{5F780FBF-B9F7-3F45-999B-AAD3BF9EB9BE}" type="slidenum">
              <a:rPr lang="en-US" smtClean="0"/>
              <a:t>‹#›</a:t>
            </a:fld>
            <a:endParaRPr lang="en-US"/>
          </a:p>
        </p:txBody>
      </p:sp>
    </p:spTree>
    <p:extLst>
      <p:ext uri="{BB962C8B-B14F-4D97-AF65-F5344CB8AC3E}">
        <p14:creationId xmlns:p14="http://schemas.microsoft.com/office/powerpoint/2010/main" val="1168181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6C24B-84B4-174D-98E9-96B2411CF3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1EBF98B-972C-1746-83DA-1AF1F5866D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9AA64F7-AE88-2449-B865-E328DC17CB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E322B0-DB56-7342-8EA5-FF3F217922A3}"/>
              </a:ext>
            </a:extLst>
          </p:cNvPr>
          <p:cNvSpPr>
            <a:spLocks noGrp="1"/>
          </p:cNvSpPr>
          <p:nvPr>
            <p:ph type="dt" sz="half" idx="10"/>
          </p:nvPr>
        </p:nvSpPr>
        <p:spPr/>
        <p:txBody>
          <a:bodyPr/>
          <a:lstStyle/>
          <a:p>
            <a:fld id="{90995D70-3D51-AB4E-A240-12E62974FDAC}" type="datetimeFigureOut">
              <a:rPr lang="en-US" smtClean="0"/>
              <a:t>10/18/21</a:t>
            </a:fld>
            <a:endParaRPr lang="en-US"/>
          </a:p>
        </p:txBody>
      </p:sp>
      <p:sp>
        <p:nvSpPr>
          <p:cNvPr id="6" name="Footer Placeholder 5">
            <a:extLst>
              <a:ext uri="{FF2B5EF4-FFF2-40B4-BE49-F238E27FC236}">
                <a16:creationId xmlns:a16="http://schemas.microsoft.com/office/drawing/2014/main" id="{142D415F-CCD2-BD48-BEBA-A1DA0784C3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151E01-4D7D-0840-BA82-0C983E3AB1AB}"/>
              </a:ext>
            </a:extLst>
          </p:cNvPr>
          <p:cNvSpPr>
            <a:spLocks noGrp="1"/>
          </p:cNvSpPr>
          <p:nvPr>
            <p:ph type="sldNum" sz="quarter" idx="12"/>
          </p:nvPr>
        </p:nvSpPr>
        <p:spPr/>
        <p:txBody>
          <a:bodyPr/>
          <a:lstStyle/>
          <a:p>
            <a:fld id="{5F780FBF-B9F7-3F45-999B-AAD3BF9EB9BE}" type="slidenum">
              <a:rPr lang="en-US" smtClean="0"/>
              <a:t>‹#›</a:t>
            </a:fld>
            <a:endParaRPr lang="en-US"/>
          </a:p>
        </p:txBody>
      </p:sp>
    </p:spTree>
    <p:extLst>
      <p:ext uri="{BB962C8B-B14F-4D97-AF65-F5344CB8AC3E}">
        <p14:creationId xmlns:p14="http://schemas.microsoft.com/office/powerpoint/2010/main" val="2204291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6D1BD-45CE-B64E-94FE-D485680606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E82C1C0-AEB5-6F46-9250-BFF446ACF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7DBAD7-3874-0045-B754-211DF890F9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BBBCB53-F94F-3742-A017-7C9CD156D1A3}"/>
              </a:ext>
            </a:extLst>
          </p:cNvPr>
          <p:cNvSpPr>
            <a:spLocks noGrp="1"/>
          </p:cNvSpPr>
          <p:nvPr>
            <p:ph type="dt" sz="half" idx="10"/>
          </p:nvPr>
        </p:nvSpPr>
        <p:spPr/>
        <p:txBody>
          <a:bodyPr/>
          <a:lstStyle/>
          <a:p>
            <a:fld id="{90995D70-3D51-AB4E-A240-12E62974FDAC}" type="datetimeFigureOut">
              <a:rPr lang="en-US" smtClean="0"/>
              <a:t>10/18/21</a:t>
            </a:fld>
            <a:endParaRPr lang="en-US"/>
          </a:p>
        </p:txBody>
      </p:sp>
      <p:sp>
        <p:nvSpPr>
          <p:cNvPr id="6" name="Footer Placeholder 5">
            <a:extLst>
              <a:ext uri="{FF2B5EF4-FFF2-40B4-BE49-F238E27FC236}">
                <a16:creationId xmlns:a16="http://schemas.microsoft.com/office/drawing/2014/main" id="{A59C680F-B2BB-6449-9A13-D037D721F5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D928D9-46E8-0946-AD4F-0416EAC05ACF}"/>
              </a:ext>
            </a:extLst>
          </p:cNvPr>
          <p:cNvSpPr>
            <a:spLocks noGrp="1"/>
          </p:cNvSpPr>
          <p:nvPr>
            <p:ph type="sldNum" sz="quarter" idx="12"/>
          </p:nvPr>
        </p:nvSpPr>
        <p:spPr/>
        <p:txBody>
          <a:bodyPr/>
          <a:lstStyle/>
          <a:p>
            <a:fld id="{5F780FBF-B9F7-3F45-999B-AAD3BF9EB9BE}" type="slidenum">
              <a:rPr lang="en-US" smtClean="0"/>
              <a:t>‹#›</a:t>
            </a:fld>
            <a:endParaRPr lang="en-US"/>
          </a:p>
        </p:txBody>
      </p:sp>
    </p:spTree>
    <p:extLst>
      <p:ext uri="{BB962C8B-B14F-4D97-AF65-F5344CB8AC3E}">
        <p14:creationId xmlns:p14="http://schemas.microsoft.com/office/powerpoint/2010/main" val="1370803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65ECF6-1865-8942-8A0C-D96ADC05CD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0528527-43C7-6940-A4DF-B80DB56A45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62CBEA5-317E-F447-BA90-910B21611C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95D70-3D51-AB4E-A240-12E62974FDAC}" type="datetimeFigureOut">
              <a:rPr lang="en-US" smtClean="0"/>
              <a:t>10/18/21</a:t>
            </a:fld>
            <a:endParaRPr lang="en-US"/>
          </a:p>
        </p:txBody>
      </p:sp>
      <p:sp>
        <p:nvSpPr>
          <p:cNvPr id="5" name="Footer Placeholder 4">
            <a:extLst>
              <a:ext uri="{FF2B5EF4-FFF2-40B4-BE49-F238E27FC236}">
                <a16:creationId xmlns:a16="http://schemas.microsoft.com/office/drawing/2014/main" id="{02431FF3-554B-D942-9E49-7BDC2E0BCB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010FAA-7E4D-2345-9F40-9D8345C8EA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780FBF-B9F7-3F45-999B-AAD3BF9EB9BE}" type="slidenum">
              <a:rPr lang="en-US" smtClean="0"/>
              <a:t>‹#›</a:t>
            </a:fld>
            <a:endParaRPr lang="en-US"/>
          </a:p>
        </p:txBody>
      </p:sp>
    </p:spTree>
    <p:extLst>
      <p:ext uri="{BB962C8B-B14F-4D97-AF65-F5344CB8AC3E}">
        <p14:creationId xmlns:p14="http://schemas.microsoft.com/office/powerpoint/2010/main" val="2602414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9FF2-D49D-A24E-92CC-C137773D8F6C}"/>
              </a:ext>
            </a:extLst>
          </p:cNvPr>
          <p:cNvSpPr>
            <a:spLocks noGrp="1"/>
          </p:cNvSpPr>
          <p:nvPr>
            <p:ph type="ctrTitle"/>
          </p:nvPr>
        </p:nvSpPr>
        <p:spPr/>
        <p:txBody>
          <a:bodyPr/>
          <a:lstStyle/>
          <a:p>
            <a:r>
              <a:rPr lang="en-US" dirty="0"/>
              <a:t>Phase 4:Describing Related Research</a:t>
            </a:r>
          </a:p>
        </p:txBody>
      </p:sp>
      <p:sp>
        <p:nvSpPr>
          <p:cNvPr id="3" name="Subtitle 2">
            <a:extLst>
              <a:ext uri="{FF2B5EF4-FFF2-40B4-BE49-F238E27FC236}">
                <a16:creationId xmlns:a16="http://schemas.microsoft.com/office/drawing/2014/main" id="{EB66938E-1DD3-4E43-A125-4D6890362CC2}"/>
              </a:ext>
            </a:extLst>
          </p:cNvPr>
          <p:cNvSpPr>
            <a:spLocks noGrp="1"/>
          </p:cNvSpPr>
          <p:nvPr>
            <p:ph type="subTitle" idx="1"/>
          </p:nvPr>
        </p:nvSpPr>
        <p:spPr/>
        <p:txBody>
          <a:bodyPr/>
          <a:lstStyle/>
          <a:p>
            <a:r>
              <a:rPr lang="en-US" dirty="0"/>
              <a:t>Supervised by</a:t>
            </a:r>
          </a:p>
          <a:p>
            <a:r>
              <a:rPr lang="en-US" dirty="0"/>
              <a:t>Dr. Sabah Mohammad</a:t>
            </a:r>
          </a:p>
        </p:txBody>
      </p:sp>
      <p:sp>
        <p:nvSpPr>
          <p:cNvPr id="5" name="TextBox 4">
            <a:extLst>
              <a:ext uri="{FF2B5EF4-FFF2-40B4-BE49-F238E27FC236}">
                <a16:creationId xmlns:a16="http://schemas.microsoft.com/office/drawing/2014/main" id="{9DDA8F19-63E3-A744-B56E-17566C3FFF0B}"/>
              </a:ext>
            </a:extLst>
          </p:cNvPr>
          <p:cNvSpPr txBox="1"/>
          <p:nvPr/>
        </p:nvSpPr>
        <p:spPr>
          <a:xfrm>
            <a:off x="9046029" y="5045529"/>
            <a:ext cx="2170274" cy="646331"/>
          </a:xfrm>
          <a:prstGeom prst="rect">
            <a:avLst/>
          </a:prstGeom>
          <a:noFill/>
        </p:spPr>
        <p:txBody>
          <a:bodyPr wrap="none" rtlCol="0">
            <a:spAutoFit/>
          </a:bodyPr>
          <a:lstStyle/>
          <a:p>
            <a:r>
              <a:rPr lang="en-US" dirty="0" err="1"/>
              <a:t>Revanth</a:t>
            </a:r>
            <a:r>
              <a:rPr lang="en-US" dirty="0"/>
              <a:t> </a:t>
            </a:r>
            <a:r>
              <a:rPr lang="en-US" dirty="0" err="1"/>
              <a:t>Yenugudhati</a:t>
            </a:r>
            <a:endParaRPr lang="en-US" dirty="0"/>
          </a:p>
          <a:p>
            <a:r>
              <a:rPr lang="en-US" dirty="0"/>
              <a:t>Std ID: 1111423</a:t>
            </a:r>
          </a:p>
        </p:txBody>
      </p:sp>
    </p:spTree>
    <p:extLst>
      <p:ext uri="{BB962C8B-B14F-4D97-AF65-F5344CB8AC3E}">
        <p14:creationId xmlns:p14="http://schemas.microsoft.com/office/powerpoint/2010/main" val="235974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AB34ED-85A7-6043-886B-4EFF782AED5B}"/>
              </a:ext>
            </a:extLst>
          </p:cNvPr>
          <p:cNvSpPr txBox="1"/>
          <p:nvPr/>
        </p:nvSpPr>
        <p:spPr>
          <a:xfrm>
            <a:off x="385010" y="1128002"/>
            <a:ext cx="11133221" cy="5601533"/>
          </a:xfrm>
          <a:prstGeom prst="rect">
            <a:avLst/>
          </a:prstGeom>
          <a:noFill/>
        </p:spPr>
        <p:txBody>
          <a:bodyPr wrap="square" rtlCol="0">
            <a:spAutoFit/>
          </a:bodyPr>
          <a:lstStyle/>
          <a:p>
            <a:pPr marL="457200" indent="-457200" algn="just">
              <a:buFont typeface="Arial" panose="020B0604020202020204" pitchFamily="34" charset="0"/>
              <a:buChar char="•"/>
            </a:pPr>
            <a:r>
              <a:rPr lang="en-US" sz="2400" b="1" dirty="0"/>
              <a:t>Title: </a:t>
            </a:r>
            <a:r>
              <a:rPr lang="en-IN" sz="2400" dirty="0"/>
              <a:t>Improved Segmentation Approach for Plant Disease Detection (2019)</a:t>
            </a:r>
          </a:p>
          <a:p>
            <a:pPr marL="742950" lvl="1" indent="-285750" algn="just">
              <a:buFont typeface="Arial" panose="020B0604020202020204" pitchFamily="34" charset="0"/>
              <a:buChar char="•"/>
            </a:pPr>
            <a:r>
              <a:rPr lang="en-IN" sz="2000" dirty="0"/>
              <a:t>This work mainly focuses on implementing an improved segmentation technique using a combination of thresholding and morphological operations. For feature extraction, the </a:t>
            </a:r>
            <a:r>
              <a:rPr lang="en-IN" sz="2000" dirty="0" err="1"/>
              <a:t>gray</a:t>
            </a:r>
            <a:r>
              <a:rPr lang="en-IN" sz="2000" dirty="0"/>
              <a:t>-level</a:t>
            </a:r>
            <a:r>
              <a:rPr lang="en-IN" dirty="0"/>
              <a:t> </a:t>
            </a:r>
            <a:r>
              <a:rPr lang="en-IN" sz="2000" dirty="0"/>
              <a:t>co-occurrence matrix GLCM characterizes the texture of an image by calculating how often pairs of pixel with specific values and in a specified spatial relationship occur in an image. Gray level histogram is a set of pixels of different intensity values. For classification they used neural networks.</a:t>
            </a:r>
          </a:p>
          <a:p>
            <a:pPr lvl="1"/>
            <a:endParaRPr lang="en-IN" sz="2400" dirty="0"/>
          </a:p>
          <a:p>
            <a:pPr marL="457200" indent="-457200" algn="just">
              <a:buFont typeface="Arial" panose="020B0604020202020204" pitchFamily="34" charset="0"/>
              <a:buChar char="•"/>
            </a:pPr>
            <a:r>
              <a:rPr lang="en-US" sz="2400" b="1" dirty="0"/>
              <a:t>Title: </a:t>
            </a:r>
            <a:r>
              <a:rPr lang="en-IN" sz="2400" dirty="0"/>
              <a:t>Segmentation of Plant Disease Spots Using Automatic SRG Algorithm: A Look Up Table Approach (2015)</a:t>
            </a:r>
          </a:p>
          <a:p>
            <a:pPr marL="742950" lvl="1" indent="-285750" algn="just">
              <a:buFont typeface="Arial" panose="020B0604020202020204" pitchFamily="34" charset="0"/>
              <a:buChar char="•"/>
            </a:pPr>
            <a:r>
              <a:rPr lang="en-IN" sz="2000" dirty="0"/>
              <a:t>This work presents a two-dimensional look-up table for tagging neighbours in the context of region merging. The look up table is generated by traversing the image vertically and horizontally, noting any changes in the pixel labels. The table's inclusion aids in the region merging step's organisation as well as the image's subsequent segmentation. It's worth noting that the success of coloured picture segmentation is highly dependent on the colour space used.</a:t>
            </a:r>
          </a:p>
          <a:p>
            <a:pPr marL="742950" lvl="1" indent="-285750">
              <a:buFont typeface="Arial" panose="020B0604020202020204" pitchFamily="34" charset="0"/>
              <a:buChar char="•"/>
            </a:pPr>
            <a:endParaRPr lang="en-IN" sz="2400" dirty="0"/>
          </a:p>
          <a:p>
            <a:endParaRPr lang="en-US" dirty="0"/>
          </a:p>
        </p:txBody>
      </p:sp>
    </p:spTree>
    <p:extLst>
      <p:ext uri="{BB962C8B-B14F-4D97-AF65-F5344CB8AC3E}">
        <p14:creationId xmlns:p14="http://schemas.microsoft.com/office/powerpoint/2010/main" val="2175602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763EC0-FAFB-064E-9D8C-ECBBEF25F9D9}"/>
              </a:ext>
            </a:extLst>
          </p:cNvPr>
          <p:cNvSpPr txBox="1"/>
          <p:nvPr/>
        </p:nvSpPr>
        <p:spPr>
          <a:xfrm>
            <a:off x="470385" y="1425990"/>
            <a:ext cx="11251229" cy="4493538"/>
          </a:xfrm>
          <a:prstGeom prst="rect">
            <a:avLst/>
          </a:prstGeom>
          <a:noFill/>
        </p:spPr>
        <p:txBody>
          <a:bodyPr wrap="square" rtlCol="0">
            <a:spAutoFit/>
          </a:bodyPr>
          <a:lstStyle/>
          <a:p>
            <a:pPr marL="457200" indent="-457200" algn="just">
              <a:buFont typeface="Arial" panose="020B0604020202020204" pitchFamily="34" charset="0"/>
              <a:buChar char="•"/>
            </a:pPr>
            <a:r>
              <a:rPr lang="en-US" sz="2400" b="1" dirty="0"/>
              <a:t>Title: </a:t>
            </a:r>
            <a:r>
              <a:rPr lang="en-IN" sz="2400" dirty="0"/>
              <a:t>A Smart Phone Image Processing Application for Plant Disease Diagnosis (2017)</a:t>
            </a:r>
          </a:p>
          <a:p>
            <a:pPr marL="800100" lvl="1" indent="-342900" algn="just">
              <a:buFont typeface="Arial" panose="020B0604020202020204" pitchFamily="34" charset="0"/>
              <a:buChar char="•"/>
            </a:pPr>
            <a:r>
              <a:rPr lang="en-IN" sz="2000" dirty="0"/>
              <a:t>They have created a windows application. The authors have taken the symptoms such as lesions or spots in various regions of a plant can often be used to diagnose a disease. The colour, size, and number of these spots can all play a role in determining the illness of a plant.</a:t>
            </a:r>
          </a:p>
          <a:p>
            <a:pPr lvl="1" algn="just"/>
            <a:endParaRPr lang="en-IN" sz="2400" dirty="0"/>
          </a:p>
          <a:p>
            <a:pPr marL="342900" indent="-342900" algn="just">
              <a:buFont typeface="Arial" panose="020B0604020202020204" pitchFamily="34" charset="0"/>
              <a:buChar char="•"/>
            </a:pPr>
            <a:r>
              <a:rPr lang="en-IN" sz="2400" b="1" dirty="0"/>
              <a:t>Title: </a:t>
            </a:r>
            <a:r>
              <a:rPr lang="en-IN" sz="2400" dirty="0"/>
              <a:t>A Modern Approach for Plant Leaf Disease Classification which Depends on Leaf Image Processing </a:t>
            </a:r>
          </a:p>
          <a:p>
            <a:pPr marL="800100" lvl="1" indent="-342900" algn="just">
              <a:buFont typeface="Arial" panose="020B0604020202020204" pitchFamily="34" charset="0"/>
              <a:buChar char="•"/>
            </a:pPr>
            <a:r>
              <a:rPr lang="en-IN" sz="2000" dirty="0"/>
              <a:t>The authors have four steps like Image acquisition, processing, segmentation and classification. In Segmentation, authors used cluster based background subtraction, the connected elements in the image are discovered out. The immense part of the image is kept and other part is removed. In proposed paper Support Vector Machine (SVM) technique is used for classification of images. </a:t>
            </a:r>
          </a:p>
          <a:p>
            <a:pPr marL="800100" lvl="1" indent="-342900" algn="just">
              <a:buFont typeface="Arial" panose="020B0604020202020204" pitchFamily="34" charset="0"/>
              <a:buChar char="•"/>
            </a:pPr>
            <a:endParaRPr lang="en-IN" sz="2400" b="1" dirty="0"/>
          </a:p>
          <a:p>
            <a:endParaRPr lang="en-US" dirty="0"/>
          </a:p>
        </p:txBody>
      </p:sp>
    </p:spTree>
    <p:extLst>
      <p:ext uri="{BB962C8B-B14F-4D97-AF65-F5344CB8AC3E}">
        <p14:creationId xmlns:p14="http://schemas.microsoft.com/office/powerpoint/2010/main" val="84174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E140A3-051F-A349-B59E-F47721A76810}"/>
              </a:ext>
            </a:extLst>
          </p:cNvPr>
          <p:cNvSpPr txBox="1"/>
          <p:nvPr/>
        </p:nvSpPr>
        <p:spPr>
          <a:xfrm>
            <a:off x="338202" y="200354"/>
            <a:ext cx="11372535" cy="7325082"/>
          </a:xfrm>
          <a:prstGeom prst="rect">
            <a:avLst/>
          </a:prstGeom>
          <a:noFill/>
        </p:spPr>
        <p:txBody>
          <a:bodyPr wrap="square" rtlCol="0">
            <a:spAutoFit/>
          </a:bodyPr>
          <a:lstStyle/>
          <a:p>
            <a:r>
              <a:rPr lang="en-US" sz="2400" dirty="0"/>
              <a:t>Referenced Papers:</a:t>
            </a:r>
          </a:p>
          <a:p>
            <a:endParaRPr lang="en-US" dirty="0"/>
          </a:p>
          <a:p>
            <a:pPr marL="342900" indent="-342900">
              <a:buFont typeface="+mj-lt"/>
              <a:buAutoNum type="arabicPeriod"/>
            </a:pPr>
            <a:r>
              <a:rPr lang="en-IN" sz="2000" dirty="0"/>
              <a:t>G. K. Sandhu and R. Kaur, "Plant Disease Detection Techniques: A Review," 2019 International Conference on Automation, Computational and Technology Management (ICACTM), 2019, pp. 34-38, </a:t>
            </a:r>
            <a:r>
              <a:rPr lang="en-IN" sz="2000" dirty="0" err="1"/>
              <a:t>doi</a:t>
            </a:r>
            <a:r>
              <a:rPr lang="en-IN" sz="2000" dirty="0"/>
              <a:t>: 10.1109/ICACTM.2019.8776827.</a:t>
            </a:r>
          </a:p>
          <a:p>
            <a:pPr marL="342900" indent="-342900">
              <a:buFont typeface="+mj-lt"/>
              <a:buAutoNum type="arabicPeriod"/>
            </a:pPr>
            <a:r>
              <a:rPr lang="en-IN" sz="2000" dirty="0"/>
              <a:t>N. </a:t>
            </a:r>
            <a:r>
              <a:rPr lang="en-IN" sz="2000" dirty="0" err="1"/>
              <a:t>Gobalakrishnan</a:t>
            </a:r>
            <a:r>
              <a:rPr lang="en-IN" sz="2000" dirty="0"/>
              <a:t>, K. Pradeep, C. J. Raman, L. J. Ali and M. P. Gopinath, "A Systematic Review on Image Processing and Machine Learning Techniques for Detecting Plant Diseases," 2020 International Conference on Communication and Signal Processing (ICCSP), 2020, pp. 0465-0468, </a:t>
            </a:r>
            <a:r>
              <a:rPr lang="en-IN" sz="2000" dirty="0" err="1"/>
              <a:t>doi</a:t>
            </a:r>
            <a:r>
              <a:rPr lang="en-IN" sz="2000" dirty="0"/>
              <a:t>: 10.1109/ICCSP48568.2020.9182046.</a:t>
            </a:r>
          </a:p>
          <a:p>
            <a:pPr marL="342900" indent="-342900">
              <a:buFont typeface="+mj-lt"/>
              <a:buAutoNum type="arabicPeriod"/>
            </a:pPr>
            <a:r>
              <a:rPr lang="en-IN" sz="2000" dirty="0"/>
              <a:t>X. Liu, W. Min, S. Mei, L. Wang and S. Jiang, "Plant Disease Recognition: A Large-Scale Benchmark Dataset and a Visual Region and Loss Reweighting Approach," in IEEE Transactions on Image Processing, vol. 30, pp. 2003-2015, 2021, </a:t>
            </a:r>
            <a:r>
              <a:rPr lang="en-IN" sz="2000" dirty="0" err="1"/>
              <a:t>doi</a:t>
            </a:r>
            <a:r>
              <a:rPr lang="en-IN" sz="2000" dirty="0"/>
              <a:t>: 10.1109/TIP.2021.3049334.</a:t>
            </a:r>
          </a:p>
          <a:p>
            <a:pPr marL="342900" indent="-342900">
              <a:buFont typeface="+mj-lt"/>
              <a:buAutoNum type="arabicPeriod"/>
            </a:pPr>
            <a:r>
              <a:rPr lang="en-IN" sz="2000" dirty="0"/>
              <a:t>V. Singh, Varsha and A. K. </a:t>
            </a:r>
            <a:r>
              <a:rPr lang="en-IN" sz="2000" dirty="0" err="1"/>
              <a:t>Misra</a:t>
            </a:r>
            <a:r>
              <a:rPr lang="en-IN" sz="2000" dirty="0"/>
              <a:t>, "Detection of unhealthy region of plant leaves using image processing and genetic algorithm," 2015 International Conference on Advances in Computer Engineering and Applications, 2015, pp. 1028-1032, </a:t>
            </a:r>
            <a:r>
              <a:rPr lang="en-IN" sz="2000" dirty="0" err="1"/>
              <a:t>doi</a:t>
            </a:r>
            <a:r>
              <a:rPr lang="en-IN" sz="2000" dirty="0"/>
              <a:t>: 10.1109/ICACEA.2015.7164858.</a:t>
            </a:r>
          </a:p>
          <a:p>
            <a:pPr marL="342900" indent="-342900">
              <a:buFont typeface="+mj-lt"/>
              <a:buAutoNum type="arabicPeriod"/>
            </a:pPr>
            <a:r>
              <a:rPr lang="en-IN" sz="2000" dirty="0"/>
              <a:t>N. </a:t>
            </a:r>
            <a:r>
              <a:rPr lang="en-IN" sz="2000" dirty="0" err="1"/>
              <a:t>Petrellis</a:t>
            </a:r>
            <a:r>
              <a:rPr lang="en-IN" sz="2000" dirty="0"/>
              <a:t>, "A smart phone image processing application for plant disease diagnosis," 2017 6th International Conference on Modern Circuits and Systems Technologies (MOCAST), 2017, pp. 1-4, </a:t>
            </a:r>
            <a:r>
              <a:rPr lang="en-IN" sz="2000" dirty="0" err="1"/>
              <a:t>doi</a:t>
            </a:r>
            <a:r>
              <a:rPr lang="en-IN" sz="2000" dirty="0"/>
              <a:t>: 10.1109/MOCAST.2017.7937683.</a:t>
            </a:r>
          </a:p>
          <a:p>
            <a:pPr marL="342900" indent="-342900">
              <a:buFont typeface="+mj-lt"/>
              <a:buAutoNum type="arabicPeriod"/>
            </a:pPr>
            <a:r>
              <a:rPr lang="en-IN" sz="2000" dirty="0"/>
              <a:t>K A. Reddy, N. V. M. C. Reddy and S. Sujatha., "Precision Method for Pest Detection in Plants using the Clustering Algorithm in Image Processing," 2020 International Conference on Communication and Signal Processing (ICCSP), 2020, pp. 894-897, </a:t>
            </a:r>
            <a:r>
              <a:rPr lang="en-IN" sz="2000" dirty="0" err="1"/>
              <a:t>doi</a:t>
            </a:r>
            <a:r>
              <a:rPr lang="en-IN" sz="2000" dirty="0"/>
              <a:t>: 10.1109/ICCSP48568.2020.9182190.</a:t>
            </a:r>
            <a:br>
              <a:rPr lang="en-IN" dirty="0"/>
            </a:br>
            <a:endParaRPr lang="en-IN" dirty="0"/>
          </a:p>
          <a:p>
            <a:pPr marL="342900" indent="-342900">
              <a:buFont typeface="+mj-lt"/>
              <a:buAutoNum type="arabicPeriod"/>
            </a:pPr>
            <a:endParaRPr lang="en-IN" dirty="0"/>
          </a:p>
        </p:txBody>
      </p:sp>
    </p:spTree>
    <p:extLst>
      <p:ext uri="{BB962C8B-B14F-4D97-AF65-F5344CB8AC3E}">
        <p14:creationId xmlns:p14="http://schemas.microsoft.com/office/powerpoint/2010/main" val="1840850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02888E-6076-7540-B12E-F92FEEE5F8E6}"/>
              </a:ext>
            </a:extLst>
          </p:cNvPr>
          <p:cNvSpPr txBox="1"/>
          <p:nvPr/>
        </p:nvSpPr>
        <p:spPr>
          <a:xfrm>
            <a:off x="381000" y="0"/>
            <a:ext cx="11430000" cy="6463308"/>
          </a:xfrm>
          <a:prstGeom prst="rect">
            <a:avLst/>
          </a:prstGeom>
          <a:noFill/>
        </p:spPr>
        <p:txBody>
          <a:bodyPr wrap="square">
            <a:spAutoFit/>
          </a:bodyPr>
          <a:lstStyle/>
          <a:p>
            <a:br>
              <a:rPr lang="en-IN" dirty="0"/>
            </a:br>
            <a:endParaRPr lang="en-IN" sz="2000" dirty="0"/>
          </a:p>
          <a:p>
            <a:pPr marL="342900" indent="-342900">
              <a:buFont typeface="+mj-lt"/>
              <a:buAutoNum type="arabicPeriod" startAt="7"/>
            </a:pPr>
            <a:r>
              <a:rPr lang="en-IN" sz="2000" dirty="0" err="1"/>
              <a:t>i</a:t>
            </a:r>
            <a:r>
              <a:rPr lang="en-IN" sz="2000" dirty="0"/>
              <a:t>, S. Zhang and B. Wang, "Plant Disease Detection and Classification by Deep Learning—A Review," in IEEE Access, vol. 9, pp. 56683-56698, 2021, </a:t>
            </a:r>
            <a:r>
              <a:rPr lang="en-IN" sz="2000" dirty="0" err="1"/>
              <a:t>doi</a:t>
            </a:r>
            <a:r>
              <a:rPr lang="en-IN" sz="2000" dirty="0"/>
              <a:t>: 10.1109/ACCESS.2021.3069646.</a:t>
            </a:r>
          </a:p>
          <a:p>
            <a:pPr marL="342900" indent="-342900">
              <a:buFont typeface="+mj-lt"/>
              <a:buAutoNum type="arabicPeriod" startAt="7"/>
            </a:pPr>
            <a:r>
              <a:rPr lang="en-IN" sz="2000" dirty="0"/>
              <a:t>U. B. </a:t>
            </a:r>
            <a:r>
              <a:rPr lang="en-IN" sz="2000" dirty="0" err="1"/>
              <a:t>Korkut</a:t>
            </a:r>
            <a:r>
              <a:rPr lang="en-IN" sz="2000" dirty="0"/>
              <a:t>, </a:t>
            </a:r>
            <a:r>
              <a:rPr lang="en-IN" sz="2000" dirty="0" err="1"/>
              <a:t>Ö</a:t>
            </a:r>
            <a:r>
              <a:rPr lang="en-IN" sz="2000" dirty="0"/>
              <a:t>. B. </a:t>
            </a:r>
            <a:r>
              <a:rPr lang="en-IN" sz="2000" dirty="0" err="1"/>
              <a:t>Göktürk</a:t>
            </a:r>
            <a:r>
              <a:rPr lang="en-IN" sz="2000" dirty="0"/>
              <a:t> and O. </a:t>
            </a:r>
            <a:r>
              <a:rPr lang="en-IN" sz="2000" dirty="0" err="1"/>
              <a:t>Yildiz</a:t>
            </a:r>
            <a:r>
              <a:rPr lang="en-IN" sz="2000" dirty="0"/>
              <a:t>, "Detection of plant diseases by machine learning," 2018 26th Signal Processing and Communications Applications Conference (SIU), 2018, pp. 1-4, </a:t>
            </a:r>
            <a:r>
              <a:rPr lang="en-IN" sz="2000" dirty="0" err="1"/>
              <a:t>doi</a:t>
            </a:r>
            <a:r>
              <a:rPr lang="en-IN" sz="2000" dirty="0"/>
              <a:t>: 10.1109/SIU.2018.8404692.</a:t>
            </a:r>
          </a:p>
          <a:p>
            <a:pPr marL="342900" indent="-342900">
              <a:buFont typeface="+mj-lt"/>
              <a:buAutoNum type="arabicPeriod" startAt="7"/>
            </a:pPr>
            <a:r>
              <a:rPr lang="en-IN" sz="2000" dirty="0"/>
              <a:t>M. B. Ahmad </a:t>
            </a:r>
            <a:r>
              <a:rPr lang="en-IN" sz="2000" dirty="0" err="1"/>
              <a:t>Supian</a:t>
            </a:r>
            <a:r>
              <a:rPr lang="en-IN" sz="2000" dirty="0"/>
              <a:t>, H. </a:t>
            </a:r>
            <a:r>
              <a:rPr lang="en-IN" sz="2000" dirty="0" err="1"/>
              <a:t>Madzin</a:t>
            </a:r>
            <a:r>
              <a:rPr lang="en-IN" sz="2000" dirty="0"/>
              <a:t> and E. </a:t>
            </a:r>
            <a:r>
              <a:rPr lang="en-IN" sz="2000" dirty="0" err="1"/>
              <a:t>Albahari</a:t>
            </a:r>
            <a:r>
              <a:rPr lang="en-IN" sz="2000" dirty="0"/>
              <a:t>, "Plant Disease Detection and Classification Using Image Processing Techniques: a review," 2019 2nd International Conference on Applied Engineering (ICAE), 2019, pp. 1-4, </a:t>
            </a:r>
            <a:r>
              <a:rPr lang="en-IN" sz="2000" dirty="0" err="1"/>
              <a:t>doi</a:t>
            </a:r>
            <a:r>
              <a:rPr lang="en-IN" sz="2000" dirty="0"/>
              <a:t>: 10.1109/ICAE47758.2019.9221712.</a:t>
            </a:r>
          </a:p>
          <a:p>
            <a:pPr marL="342900" indent="-342900">
              <a:buFont typeface="+mj-lt"/>
              <a:buAutoNum type="arabicPeriod" startAt="7"/>
            </a:pPr>
            <a:r>
              <a:rPr lang="en-IN" sz="2000" dirty="0"/>
              <a:t>H. Wang, G. Li, Z. Ma and X. Li, "Image recognition of plant diseases based on backpropagation networks," 2012 5th International Congress on Image and Signal Processing, 2012, pp. 894-900, </a:t>
            </a:r>
            <a:r>
              <a:rPr lang="en-IN" sz="2000" dirty="0" err="1"/>
              <a:t>doi</a:t>
            </a:r>
            <a:r>
              <a:rPr lang="en-IN" sz="2000" dirty="0"/>
              <a:t>: 10.1109/CISP.2012.6469998.</a:t>
            </a:r>
          </a:p>
          <a:p>
            <a:pPr marL="342900" indent="-342900">
              <a:buFont typeface="+mj-lt"/>
              <a:buAutoNum type="arabicPeriod" startAt="7"/>
            </a:pPr>
            <a:r>
              <a:rPr lang="en-IN" sz="2000" dirty="0"/>
              <a:t>C. G. </a:t>
            </a:r>
            <a:r>
              <a:rPr lang="en-IN" sz="2000" dirty="0" err="1"/>
              <a:t>Dhaware</a:t>
            </a:r>
            <a:r>
              <a:rPr lang="en-IN" sz="2000" dirty="0"/>
              <a:t> and K. H. </a:t>
            </a:r>
            <a:r>
              <a:rPr lang="en-IN" sz="2000" dirty="0" err="1"/>
              <a:t>Wanjale</a:t>
            </a:r>
            <a:r>
              <a:rPr lang="en-IN" sz="2000" dirty="0"/>
              <a:t>, "A modern approach for plant leaf disease classification which depends on leaf image processing," 2017 International Conference on Computer Communication and Informatics (ICCCI), 2017, pp. 1-4, </a:t>
            </a:r>
            <a:r>
              <a:rPr lang="en-IN" sz="2000" dirty="0" err="1"/>
              <a:t>doi</a:t>
            </a:r>
            <a:r>
              <a:rPr lang="en-IN" sz="2000" dirty="0"/>
              <a:t>: 10.1109/ICCCI.2017.8117733.</a:t>
            </a:r>
          </a:p>
          <a:p>
            <a:pPr marL="342900" indent="-342900">
              <a:buFont typeface="+mj-lt"/>
              <a:buAutoNum type="arabicPeriod" startAt="7"/>
            </a:pPr>
            <a:r>
              <a:rPr lang="en-IN" sz="2000" dirty="0"/>
              <a:t>S. D. </a:t>
            </a:r>
            <a:r>
              <a:rPr lang="en-IN" sz="2000" dirty="0" err="1"/>
              <a:t>Khirade</a:t>
            </a:r>
            <a:r>
              <a:rPr lang="en-IN" sz="2000" dirty="0"/>
              <a:t> and A. B. Patil, "Plant Disease Detection Using Image Processing," 2015 International Conference on Computing Communication Control and Automation, 2015, pp. 768-771, </a:t>
            </a:r>
            <a:r>
              <a:rPr lang="en-IN" sz="2000" dirty="0" err="1"/>
              <a:t>doi</a:t>
            </a:r>
            <a:r>
              <a:rPr lang="en-IN" sz="2000" dirty="0"/>
              <a:t>: 10.1109/ICCUBEA.2015.153.</a:t>
            </a:r>
            <a:br>
              <a:rPr lang="en-IN" dirty="0"/>
            </a:br>
            <a:endParaRPr lang="en-IN" dirty="0"/>
          </a:p>
          <a:p>
            <a:pPr marL="342900" indent="-342900">
              <a:buFont typeface="+mj-lt"/>
              <a:buAutoNum type="arabicPeriod" startAt="7"/>
            </a:pPr>
            <a:endParaRPr lang="en-IN" dirty="0"/>
          </a:p>
        </p:txBody>
      </p:sp>
    </p:spTree>
    <p:extLst>
      <p:ext uri="{BB962C8B-B14F-4D97-AF65-F5344CB8AC3E}">
        <p14:creationId xmlns:p14="http://schemas.microsoft.com/office/powerpoint/2010/main" val="332750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AA962D-4FD3-6E40-B0FC-C635E3CBD151}"/>
              </a:ext>
            </a:extLst>
          </p:cNvPr>
          <p:cNvSpPr txBox="1"/>
          <p:nvPr/>
        </p:nvSpPr>
        <p:spPr>
          <a:xfrm>
            <a:off x="249382" y="0"/>
            <a:ext cx="11693235" cy="7078861"/>
          </a:xfrm>
          <a:prstGeom prst="rect">
            <a:avLst/>
          </a:prstGeom>
          <a:noFill/>
        </p:spPr>
        <p:txBody>
          <a:bodyPr wrap="square">
            <a:spAutoFit/>
          </a:bodyPr>
          <a:lstStyle/>
          <a:p>
            <a:pPr algn="just"/>
            <a:br>
              <a:rPr lang="en-IN" dirty="0"/>
            </a:br>
            <a:endParaRPr lang="en-IN" dirty="0"/>
          </a:p>
          <a:p>
            <a:pPr marL="342900" indent="-342900">
              <a:buFont typeface="+mj-lt"/>
              <a:buAutoNum type="arabicPeriod" startAt="13"/>
            </a:pPr>
            <a:r>
              <a:rPr lang="en-IN" sz="2000" dirty="0"/>
              <a:t>H. </a:t>
            </a:r>
            <a:r>
              <a:rPr lang="en-IN" sz="2000" dirty="0" err="1"/>
              <a:t>Ajra</a:t>
            </a:r>
            <a:r>
              <a:rPr lang="en-IN" sz="2000" dirty="0"/>
              <a:t>, M. K. Nahar, L. Sarkar and M. S. Islam, "Disease Detection of Plant Leaf using Image Processing and CNN with Preventive Measures," 2020 Emerging Technology in Computing, Communication and Electronics (ETCCE), 2020, pp. 1-6, </a:t>
            </a:r>
            <a:r>
              <a:rPr lang="en-IN" sz="2000" dirty="0" err="1"/>
              <a:t>doi</a:t>
            </a:r>
            <a:r>
              <a:rPr lang="en-IN" sz="2000" dirty="0"/>
              <a:t>: 10.1109/ETCCE51779.2020.9350890.</a:t>
            </a:r>
          </a:p>
          <a:p>
            <a:pPr marL="342900" indent="-342900">
              <a:buFont typeface="+mj-lt"/>
              <a:buAutoNum type="arabicPeriod" startAt="13"/>
            </a:pPr>
            <a:r>
              <a:rPr lang="en-IN" sz="2000" dirty="0"/>
              <a:t>P. Ganesan, G. </a:t>
            </a:r>
            <a:r>
              <a:rPr lang="en-IN" sz="2000" dirty="0" err="1"/>
              <a:t>Sajiv</a:t>
            </a:r>
            <a:r>
              <a:rPr lang="en-IN" sz="2000" dirty="0"/>
              <a:t> and L. M. Leo, "</a:t>
            </a:r>
            <a:r>
              <a:rPr lang="en-IN" sz="2000" dirty="0" err="1"/>
              <a:t>CIELuv</a:t>
            </a:r>
            <a:r>
              <a:rPr lang="en-IN" sz="2000" dirty="0"/>
              <a:t> </a:t>
            </a:r>
            <a:r>
              <a:rPr lang="en-IN" sz="2000" dirty="0" err="1"/>
              <a:t>color</a:t>
            </a:r>
            <a:r>
              <a:rPr lang="en-IN" sz="2000" dirty="0"/>
              <a:t> space for identification and segmentation of disease affected plant leaves using fuzzy based approach," 2017 Third International Conference on Science Technology Engineering &amp; Management (ICONSTEM), 2017, pp. 889-894, </a:t>
            </a:r>
            <a:r>
              <a:rPr lang="en-IN" sz="2000" dirty="0" err="1"/>
              <a:t>doi</a:t>
            </a:r>
            <a:r>
              <a:rPr lang="en-IN" sz="2000" dirty="0"/>
              <a:t>: 10.1109/ICONSTEM.2017.8261330.</a:t>
            </a:r>
          </a:p>
          <a:p>
            <a:pPr marL="342900" indent="-342900">
              <a:buFont typeface="+mj-lt"/>
              <a:buAutoNum type="arabicPeriod" startAt="13"/>
            </a:pPr>
            <a:r>
              <a:rPr lang="en-IN" sz="2000" dirty="0"/>
              <a:t>P. Sharma, P. Hans and S. C. Gupta, "Classification Of Plant Leaf Diseases Using Machine Learning And Image </a:t>
            </a:r>
            <a:r>
              <a:rPr lang="en-IN" sz="2000" dirty="0" err="1"/>
              <a:t>Preprocessing</a:t>
            </a:r>
            <a:r>
              <a:rPr lang="en-IN" sz="2000" dirty="0"/>
              <a:t> Techniques," 2020 10th International Conference on Cloud Computing, Data Science &amp; Engineering (Confluence), 2020, pp. 480-484, </a:t>
            </a:r>
            <a:r>
              <a:rPr lang="en-IN" sz="2000" dirty="0" err="1"/>
              <a:t>doi</a:t>
            </a:r>
            <a:r>
              <a:rPr lang="en-IN" sz="2000" dirty="0"/>
              <a:t>: 10.1109/Confluence47617.2020.9057889.</a:t>
            </a:r>
          </a:p>
          <a:p>
            <a:pPr marL="342900" indent="-342900">
              <a:buFont typeface="+mj-lt"/>
              <a:buAutoNum type="arabicPeriod" startAt="13"/>
            </a:pPr>
            <a:r>
              <a:rPr lang="en-IN" sz="2000" dirty="0"/>
              <a:t>P. K. </a:t>
            </a:r>
            <a:r>
              <a:rPr lang="en-IN" sz="2000" dirty="0" err="1"/>
              <a:t>Mugithe</a:t>
            </a:r>
            <a:r>
              <a:rPr lang="en-IN" sz="2000" dirty="0"/>
              <a:t>, R. V. </a:t>
            </a:r>
            <a:r>
              <a:rPr lang="en-IN" sz="2000" dirty="0" err="1"/>
              <a:t>Mudunuri</a:t>
            </a:r>
            <a:r>
              <a:rPr lang="en-IN" sz="2000" dirty="0"/>
              <a:t>, B. Rajasekar and S. Karthikeyan, "Image Processing Technique for Automatic Detection of Plant Diseases and Alerting System in Agricultural Farms," 2020 International Conference on Communication and Signal Processing (ICCSP), 2020, pp. 1603-1607, </a:t>
            </a:r>
            <a:r>
              <a:rPr lang="en-IN" sz="2000" dirty="0" err="1"/>
              <a:t>doi</a:t>
            </a:r>
            <a:r>
              <a:rPr lang="en-IN" sz="2000" dirty="0"/>
              <a:t>: 10.1109/ICCSP48568.2020.9182065.</a:t>
            </a:r>
          </a:p>
          <a:p>
            <a:pPr marL="342900" indent="-342900">
              <a:buFont typeface="+mj-lt"/>
              <a:buAutoNum type="arabicPeriod" startAt="13"/>
            </a:pPr>
            <a:r>
              <a:rPr lang="en-IN" sz="2000" dirty="0"/>
              <a:t>M. A. Rahman, M. M. Islam, G. M. Shahir </a:t>
            </a:r>
            <a:r>
              <a:rPr lang="en-IN" sz="2000" dirty="0" err="1"/>
              <a:t>Mahdee</a:t>
            </a:r>
            <a:r>
              <a:rPr lang="en-IN" sz="2000" dirty="0"/>
              <a:t> and M. W. Ul Kabir, "Improved Segmentation Approach for Plant Disease Detection," 2019 1st International Conference on Advances in Science, Engineering and Robotics Technology (ICASERT), 2019, pp. 1-5, </a:t>
            </a:r>
            <a:r>
              <a:rPr lang="en-IN" sz="2000" dirty="0" err="1"/>
              <a:t>doi</a:t>
            </a:r>
            <a:r>
              <a:rPr lang="en-IN" sz="2000" dirty="0"/>
              <a:t>: 10.1109/ICASERT.2019.8934895.</a:t>
            </a:r>
          </a:p>
          <a:p>
            <a:pPr marL="342900" indent="-342900">
              <a:buFont typeface="+mj-lt"/>
              <a:buAutoNum type="arabicPeriod" startAt="13"/>
            </a:pPr>
            <a:r>
              <a:rPr lang="en-IN" sz="2000" dirty="0"/>
              <a:t>J. Liao et al., "The Design and Implementation of Plant Disease Spot Segmentation Algorithm Based on Improved CV Model," 2019 2nd International Conference on Safety Produce Informatization (IICSPI), 2019, pp. 602-605, </a:t>
            </a:r>
            <a:r>
              <a:rPr lang="en-IN" sz="2000" dirty="0" err="1"/>
              <a:t>doi</a:t>
            </a:r>
            <a:r>
              <a:rPr lang="en-IN" sz="2000" dirty="0"/>
              <a:t>: 10.1109/IICSPI48186.2019.9095875.</a:t>
            </a:r>
            <a:br>
              <a:rPr lang="en-IN" dirty="0"/>
            </a:br>
            <a:endParaRPr lang="en-IN" dirty="0"/>
          </a:p>
        </p:txBody>
      </p:sp>
    </p:spTree>
    <p:extLst>
      <p:ext uri="{BB962C8B-B14F-4D97-AF65-F5344CB8AC3E}">
        <p14:creationId xmlns:p14="http://schemas.microsoft.com/office/powerpoint/2010/main" val="4190313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8A3AF6-EA1B-4E45-BD01-8768C884E4E9}"/>
              </a:ext>
            </a:extLst>
          </p:cNvPr>
          <p:cNvSpPr txBox="1"/>
          <p:nvPr/>
        </p:nvSpPr>
        <p:spPr>
          <a:xfrm rot="10800000" flipV="1">
            <a:off x="408213" y="590294"/>
            <a:ext cx="11609615" cy="2554545"/>
          </a:xfrm>
          <a:prstGeom prst="rect">
            <a:avLst/>
          </a:prstGeom>
          <a:noFill/>
        </p:spPr>
        <p:txBody>
          <a:bodyPr wrap="square" rtlCol="0">
            <a:spAutoFit/>
          </a:bodyPr>
          <a:lstStyle/>
          <a:p>
            <a:pPr marL="457200" indent="-457200">
              <a:buFont typeface="+mj-lt"/>
              <a:buAutoNum type="arabicPeriod" startAt="19"/>
            </a:pPr>
            <a:r>
              <a:rPr lang="en-US" sz="2000" dirty="0"/>
              <a:t>H. </a:t>
            </a:r>
            <a:r>
              <a:rPr lang="en-US" sz="2000" dirty="0" err="1"/>
              <a:t>Sabrol</a:t>
            </a:r>
            <a:r>
              <a:rPr lang="en-US" sz="2000" dirty="0"/>
              <a:t> and K. Satish, "Tomato plant disease classification in digital images using classification tree," 2016 International Conference on Communication and Signal Processing (ICCSP), 2016, pp. 1242-1246, </a:t>
            </a:r>
            <a:r>
              <a:rPr lang="en-US" sz="2000" dirty="0" err="1"/>
              <a:t>doi</a:t>
            </a:r>
            <a:r>
              <a:rPr lang="en-US" sz="2000" dirty="0"/>
              <a:t>: 10.1109/ICCSP.2016.7754351.</a:t>
            </a:r>
          </a:p>
          <a:p>
            <a:pPr marL="457200" indent="-457200">
              <a:buFont typeface="+mj-lt"/>
              <a:buAutoNum type="arabicPeriod" startAt="19"/>
            </a:pPr>
            <a:r>
              <a:rPr lang="en-US" sz="2000" dirty="0"/>
              <a:t>N. </a:t>
            </a:r>
            <a:r>
              <a:rPr lang="en-US" sz="2000" dirty="0" err="1"/>
              <a:t>Gobalakrishnan</a:t>
            </a:r>
            <a:r>
              <a:rPr lang="en-US" sz="2000" dirty="0"/>
              <a:t>, K. Pradeep, C. J. Raman, L. J. Ali and M. P. Gopinath, "A Systematic Review on Image Processing and Machine Learning Techniques for Detecting Plant Diseases," 2020 International Conference on Communication and Signal Processing (ICCSP), 2020, pp. 0465-0468, </a:t>
            </a:r>
            <a:r>
              <a:rPr lang="en-US" sz="2000" dirty="0" err="1"/>
              <a:t>doi</a:t>
            </a:r>
            <a:r>
              <a:rPr lang="en-US" sz="2000" dirty="0"/>
              <a:t>: 10.1109/ICCSP48568.2020.9182046.</a:t>
            </a:r>
          </a:p>
          <a:p>
            <a:pPr marL="457200" indent="-457200">
              <a:buFont typeface="+mj-lt"/>
              <a:buAutoNum type="arabicPeriod" startAt="19"/>
            </a:pPr>
            <a:endParaRPr lang="en-US" sz="2000" dirty="0"/>
          </a:p>
        </p:txBody>
      </p:sp>
    </p:spTree>
    <p:extLst>
      <p:ext uri="{BB962C8B-B14F-4D97-AF65-F5344CB8AC3E}">
        <p14:creationId xmlns:p14="http://schemas.microsoft.com/office/powerpoint/2010/main" val="2354900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79EBAE-424F-AF4B-AB32-82820B5D8844}"/>
              </a:ext>
            </a:extLst>
          </p:cNvPr>
          <p:cNvSpPr/>
          <p:nvPr/>
        </p:nvSpPr>
        <p:spPr>
          <a:xfrm>
            <a:off x="4448179" y="2967335"/>
            <a:ext cx="3295646" cy="923330"/>
          </a:xfrm>
          <a:prstGeom prst="rect">
            <a:avLst/>
          </a:prstGeom>
          <a:noFill/>
        </p:spPr>
        <p:txBody>
          <a:bodyPr wrap="none" lIns="91440" tIns="45720" rIns="91440" bIns="45720">
            <a:spAutoFit/>
          </a:bodyPr>
          <a:lstStyle/>
          <a:p>
            <a:pPr algn="ctr"/>
            <a:r>
              <a:rPr lang="en-GB" sz="54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2359976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1440</Words>
  <Application>Microsoft Macintosh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Phase 4:Describing Related 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4: Related Research</dc:title>
  <dc:creator>Revanth Yenugudhati</dc:creator>
  <cp:lastModifiedBy>Revanth Yenugudhati</cp:lastModifiedBy>
  <cp:revision>3</cp:revision>
  <dcterms:created xsi:type="dcterms:W3CDTF">2021-10-18T12:41:13Z</dcterms:created>
  <dcterms:modified xsi:type="dcterms:W3CDTF">2021-10-18T19:55:05Z</dcterms:modified>
</cp:coreProperties>
</file>