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9"/>
  </p:normalViewPr>
  <p:slideViewPr>
    <p:cSldViewPr snapToGrid="0" snapToObjects="1">
      <p:cViewPr varScale="1">
        <p:scale>
          <a:sx n="103" d="100"/>
          <a:sy n="103"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FE10-E0E6-3C41-9E8D-9E97D8F30B5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6D7F807-F4D8-0A40-875A-766EE557F4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B80351F-90F1-E04E-BC75-B7ADBE3780D9}"/>
              </a:ext>
            </a:extLst>
          </p:cNvPr>
          <p:cNvSpPr>
            <a:spLocks noGrp="1"/>
          </p:cNvSpPr>
          <p:nvPr>
            <p:ph type="dt" sz="half" idx="10"/>
          </p:nvPr>
        </p:nvSpPr>
        <p:spPr/>
        <p:txBody>
          <a:bodyPr/>
          <a:lstStyle/>
          <a:p>
            <a:fld id="{14A2389A-54BA-FE48-B0D8-F907AE0824A9}" type="datetimeFigureOut">
              <a:rPr lang="en-US" smtClean="0"/>
              <a:t>1/24/22</a:t>
            </a:fld>
            <a:endParaRPr lang="en-US"/>
          </a:p>
        </p:txBody>
      </p:sp>
      <p:sp>
        <p:nvSpPr>
          <p:cNvPr id="5" name="Footer Placeholder 4">
            <a:extLst>
              <a:ext uri="{FF2B5EF4-FFF2-40B4-BE49-F238E27FC236}">
                <a16:creationId xmlns:a16="http://schemas.microsoft.com/office/drawing/2014/main" id="{1B62D0B7-BDEF-9542-9AD7-711581921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8AF8A-71BE-B447-B171-9FDCF81F87A2}"/>
              </a:ext>
            </a:extLst>
          </p:cNvPr>
          <p:cNvSpPr>
            <a:spLocks noGrp="1"/>
          </p:cNvSpPr>
          <p:nvPr>
            <p:ph type="sldNum" sz="quarter" idx="12"/>
          </p:nvPr>
        </p:nvSpPr>
        <p:spPr/>
        <p:txBody>
          <a:bodyPr/>
          <a:lstStyle/>
          <a:p>
            <a:fld id="{CE65A94F-E6F0-AE47-B037-AC1768AF2385}" type="slidenum">
              <a:rPr lang="en-US" smtClean="0"/>
              <a:t>‹#›</a:t>
            </a:fld>
            <a:endParaRPr lang="en-US"/>
          </a:p>
        </p:txBody>
      </p:sp>
    </p:spTree>
    <p:extLst>
      <p:ext uri="{BB962C8B-B14F-4D97-AF65-F5344CB8AC3E}">
        <p14:creationId xmlns:p14="http://schemas.microsoft.com/office/powerpoint/2010/main" val="2692656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BB21-FBCB-B049-95FB-66E4AE255D7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D6EA391-9E2B-F943-908C-E5D00207AC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307B438-18A0-034E-934D-DF5E59755FED}"/>
              </a:ext>
            </a:extLst>
          </p:cNvPr>
          <p:cNvSpPr>
            <a:spLocks noGrp="1"/>
          </p:cNvSpPr>
          <p:nvPr>
            <p:ph type="dt" sz="half" idx="10"/>
          </p:nvPr>
        </p:nvSpPr>
        <p:spPr/>
        <p:txBody>
          <a:bodyPr/>
          <a:lstStyle/>
          <a:p>
            <a:fld id="{14A2389A-54BA-FE48-B0D8-F907AE0824A9}" type="datetimeFigureOut">
              <a:rPr lang="en-US" smtClean="0"/>
              <a:t>1/24/22</a:t>
            </a:fld>
            <a:endParaRPr lang="en-US"/>
          </a:p>
        </p:txBody>
      </p:sp>
      <p:sp>
        <p:nvSpPr>
          <p:cNvPr id="5" name="Footer Placeholder 4">
            <a:extLst>
              <a:ext uri="{FF2B5EF4-FFF2-40B4-BE49-F238E27FC236}">
                <a16:creationId xmlns:a16="http://schemas.microsoft.com/office/drawing/2014/main" id="{A6B52989-654F-E845-8B5A-5E5838705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FF67C-6473-974A-B765-1C35D206C111}"/>
              </a:ext>
            </a:extLst>
          </p:cNvPr>
          <p:cNvSpPr>
            <a:spLocks noGrp="1"/>
          </p:cNvSpPr>
          <p:nvPr>
            <p:ph type="sldNum" sz="quarter" idx="12"/>
          </p:nvPr>
        </p:nvSpPr>
        <p:spPr/>
        <p:txBody>
          <a:bodyPr/>
          <a:lstStyle/>
          <a:p>
            <a:fld id="{CE65A94F-E6F0-AE47-B037-AC1768AF2385}" type="slidenum">
              <a:rPr lang="en-US" smtClean="0"/>
              <a:t>‹#›</a:t>
            </a:fld>
            <a:endParaRPr lang="en-US"/>
          </a:p>
        </p:txBody>
      </p:sp>
    </p:spTree>
    <p:extLst>
      <p:ext uri="{BB962C8B-B14F-4D97-AF65-F5344CB8AC3E}">
        <p14:creationId xmlns:p14="http://schemas.microsoft.com/office/powerpoint/2010/main" val="152155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9556E-5A60-BE43-B935-93216D59191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97FADB4-C964-C943-82DB-1E9CF00075E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348DC9-CD5F-0F4B-9B69-4F388E7B8367}"/>
              </a:ext>
            </a:extLst>
          </p:cNvPr>
          <p:cNvSpPr>
            <a:spLocks noGrp="1"/>
          </p:cNvSpPr>
          <p:nvPr>
            <p:ph type="dt" sz="half" idx="10"/>
          </p:nvPr>
        </p:nvSpPr>
        <p:spPr/>
        <p:txBody>
          <a:bodyPr/>
          <a:lstStyle/>
          <a:p>
            <a:fld id="{14A2389A-54BA-FE48-B0D8-F907AE0824A9}" type="datetimeFigureOut">
              <a:rPr lang="en-US" smtClean="0"/>
              <a:t>1/24/22</a:t>
            </a:fld>
            <a:endParaRPr lang="en-US"/>
          </a:p>
        </p:txBody>
      </p:sp>
      <p:sp>
        <p:nvSpPr>
          <p:cNvPr id="5" name="Footer Placeholder 4">
            <a:extLst>
              <a:ext uri="{FF2B5EF4-FFF2-40B4-BE49-F238E27FC236}">
                <a16:creationId xmlns:a16="http://schemas.microsoft.com/office/drawing/2014/main" id="{4183DE1C-6FA6-CE4D-AEC6-8107CC84F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D2378-0380-CD45-8CDA-250630ED8CDE}"/>
              </a:ext>
            </a:extLst>
          </p:cNvPr>
          <p:cNvSpPr>
            <a:spLocks noGrp="1"/>
          </p:cNvSpPr>
          <p:nvPr>
            <p:ph type="sldNum" sz="quarter" idx="12"/>
          </p:nvPr>
        </p:nvSpPr>
        <p:spPr/>
        <p:txBody>
          <a:bodyPr/>
          <a:lstStyle/>
          <a:p>
            <a:fld id="{CE65A94F-E6F0-AE47-B037-AC1768AF2385}" type="slidenum">
              <a:rPr lang="en-US" smtClean="0"/>
              <a:t>‹#›</a:t>
            </a:fld>
            <a:endParaRPr lang="en-US"/>
          </a:p>
        </p:txBody>
      </p:sp>
    </p:spTree>
    <p:extLst>
      <p:ext uri="{BB962C8B-B14F-4D97-AF65-F5344CB8AC3E}">
        <p14:creationId xmlns:p14="http://schemas.microsoft.com/office/powerpoint/2010/main" val="2007588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C5FF6-2015-CD4E-9ABB-BC3581F3207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1EC4340-D77B-3442-A280-EAFEF0D9265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7B3CCE3-0E6A-8343-B7B3-EA81092FFB01}"/>
              </a:ext>
            </a:extLst>
          </p:cNvPr>
          <p:cNvSpPr>
            <a:spLocks noGrp="1"/>
          </p:cNvSpPr>
          <p:nvPr>
            <p:ph type="dt" sz="half" idx="10"/>
          </p:nvPr>
        </p:nvSpPr>
        <p:spPr/>
        <p:txBody>
          <a:bodyPr/>
          <a:lstStyle/>
          <a:p>
            <a:fld id="{14A2389A-54BA-FE48-B0D8-F907AE0824A9}" type="datetimeFigureOut">
              <a:rPr lang="en-US" smtClean="0"/>
              <a:t>1/24/22</a:t>
            </a:fld>
            <a:endParaRPr lang="en-US"/>
          </a:p>
        </p:txBody>
      </p:sp>
      <p:sp>
        <p:nvSpPr>
          <p:cNvPr id="5" name="Footer Placeholder 4">
            <a:extLst>
              <a:ext uri="{FF2B5EF4-FFF2-40B4-BE49-F238E27FC236}">
                <a16:creationId xmlns:a16="http://schemas.microsoft.com/office/drawing/2014/main" id="{E634E78F-E916-9943-B85B-F1594C341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19A6B-DC1A-754F-A6D5-92595CEAA1A3}"/>
              </a:ext>
            </a:extLst>
          </p:cNvPr>
          <p:cNvSpPr>
            <a:spLocks noGrp="1"/>
          </p:cNvSpPr>
          <p:nvPr>
            <p:ph type="sldNum" sz="quarter" idx="12"/>
          </p:nvPr>
        </p:nvSpPr>
        <p:spPr/>
        <p:txBody>
          <a:bodyPr/>
          <a:lstStyle/>
          <a:p>
            <a:fld id="{CE65A94F-E6F0-AE47-B037-AC1768AF2385}" type="slidenum">
              <a:rPr lang="en-US" smtClean="0"/>
              <a:t>‹#›</a:t>
            </a:fld>
            <a:endParaRPr lang="en-US"/>
          </a:p>
        </p:txBody>
      </p:sp>
    </p:spTree>
    <p:extLst>
      <p:ext uri="{BB962C8B-B14F-4D97-AF65-F5344CB8AC3E}">
        <p14:creationId xmlns:p14="http://schemas.microsoft.com/office/powerpoint/2010/main" val="408894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550DA-087A-7440-B418-94BA269BFF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1F239A9-6321-1347-857E-6CF38DDEFB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CD0DDDC-09E0-1548-A123-B45BA0DCEA7E}"/>
              </a:ext>
            </a:extLst>
          </p:cNvPr>
          <p:cNvSpPr>
            <a:spLocks noGrp="1"/>
          </p:cNvSpPr>
          <p:nvPr>
            <p:ph type="dt" sz="half" idx="10"/>
          </p:nvPr>
        </p:nvSpPr>
        <p:spPr/>
        <p:txBody>
          <a:bodyPr/>
          <a:lstStyle/>
          <a:p>
            <a:fld id="{14A2389A-54BA-FE48-B0D8-F907AE0824A9}" type="datetimeFigureOut">
              <a:rPr lang="en-US" smtClean="0"/>
              <a:t>1/24/22</a:t>
            </a:fld>
            <a:endParaRPr lang="en-US"/>
          </a:p>
        </p:txBody>
      </p:sp>
      <p:sp>
        <p:nvSpPr>
          <p:cNvPr id="5" name="Footer Placeholder 4">
            <a:extLst>
              <a:ext uri="{FF2B5EF4-FFF2-40B4-BE49-F238E27FC236}">
                <a16:creationId xmlns:a16="http://schemas.microsoft.com/office/drawing/2014/main" id="{88F94E11-CEDE-D54C-817B-859423C29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6025CF-2A45-7C44-B383-FE89E0B2B049}"/>
              </a:ext>
            </a:extLst>
          </p:cNvPr>
          <p:cNvSpPr>
            <a:spLocks noGrp="1"/>
          </p:cNvSpPr>
          <p:nvPr>
            <p:ph type="sldNum" sz="quarter" idx="12"/>
          </p:nvPr>
        </p:nvSpPr>
        <p:spPr/>
        <p:txBody>
          <a:bodyPr/>
          <a:lstStyle/>
          <a:p>
            <a:fld id="{CE65A94F-E6F0-AE47-B037-AC1768AF2385}" type="slidenum">
              <a:rPr lang="en-US" smtClean="0"/>
              <a:t>‹#›</a:t>
            </a:fld>
            <a:endParaRPr lang="en-US"/>
          </a:p>
        </p:txBody>
      </p:sp>
    </p:spTree>
    <p:extLst>
      <p:ext uri="{BB962C8B-B14F-4D97-AF65-F5344CB8AC3E}">
        <p14:creationId xmlns:p14="http://schemas.microsoft.com/office/powerpoint/2010/main" val="449076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6549F-9496-0B40-9B0C-5E364BFEE18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909819E-97D1-AF43-9795-2A9BD3352AB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DD8ABD4-6F9A-1443-8C95-CD8E3095B02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59745B5-30B0-7841-91E5-5F3AC20D6801}"/>
              </a:ext>
            </a:extLst>
          </p:cNvPr>
          <p:cNvSpPr>
            <a:spLocks noGrp="1"/>
          </p:cNvSpPr>
          <p:nvPr>
            <p:ph type="dt" sz="half" idx="10"/>
          </p:nvPr>
        </p:nvSpPr>
        <p:spPr/>
        <p:txBody>
          <a:bodyPr/>
          <a:lstStyle/>
          <a:p>
            <a:fld id="{14A2389A-54BA-FE48-B0D8-F907AE0824A9}" type="datetimeFigureOut">
              <a:rPr lang="en-US" smtClean="0"/>
              <a:t>1/24/22</a:t>
            </a:fld>
            <a:endParaRPr lang="en-US"/>
          </a:p>
        </p:txBody>
      </p:sp>
      <p:sp>
        <p:nvSpPr>
          <p:cNvPr id="6" name="Footer Placeholder 5">
            <a:extLst>
              <a:ext uri="{FF2B5EF4-FFF2-40B4-BE49-F238E27FC236}">
                <a16:creationId xmlns:a16="http://schemas.microsoft.com/office/drawing/2014/main" id="{70B76E44-8914-D648-8F42-FA37626878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91B188-B12B-3E4C-AB18-6B6AEE7BA739}"/>
              </a:ext>
            </a:extLst>
          </p:cNvPr>
          <p:cNvSpPr>
            <a:spLocks noGrp="1"/>
          </p:cNvSpPr>
          <p:nvPr>
            <p:ph type="sldNum" sz="quarter" idx="12"/>
          </p:nvPr>
        </p:nvSpPr>
        <p:spPr/>
        <p:txBody>
          <a:bodyPr/>
          <a:lstStyle/>
          <a:p>
            <a:fld id="{CE65A94F-E6F0-AE47-B037-AC1768AF2385}" type="slidenum">
              <a:rPr lang="en-US" smtClean="0"/>
              <a:t>‹#›</a:t>
            </a:fld>
            <a:endParaRPr lang="en-US"/>
          </a:p>
        </p:txBody>
      </p:sp>
    </p:spTree>
    <p:extLst>
      <p:ext uri="{BB962C8B-B14F-4D97-AF65-F5344CB8AC3E}">
        <p14:creationId xmlns:p14="http://schemas.microsoft.com/office/powerpoint/2010/main" val="100637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E4DA2-BC67-9849-A593-858EDD247AE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91EA1E6-E5DF-AF4E-B9CC-E099E5ACB6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5A0EEF-629E-1B44-B6DE-E2E7AB8B1ED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0546EC3-CAF1-4846-B97E-4DDD880C0E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4AE5AF9-13FA-D947-98E8-2BC18D901DC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FC5BFA0-7E57-8E4F-89BB-3BB8CA589317}"/>
              </a:ext>
            </a:extLst>
          </p:cNvPr>
          <p:cNvSpPr>
            <a:spLocks noGrp="1"/>
          </p:cNvSpPr>
          <p:nvPr>
            <p:ph type="dt" sz="half" idx="10"/>
          </p:nvPr>
        </p:nvSpPr>
        <p:spPr/>
        <p:txBody>
          <a:bodyPr/>
          <a:lstStyle/>
          <a:p>
            <a:fld id="{14A2389A-54BA-FE48-B0D8-F907AE0824A9}" type="datetimeFigureOut">
              <a:rPr lang="en-US" smtClean="0"/>
              <a:t>1/24/22</a:t>
            </a:fld>
            <a:endParaRPr lang="en-US"/>
          </a:p>
        </p:txBody>
      </p:sp>
      <p:sp>
        <p:nvSpPr>
          <p:cNvPr id="8" name="Footer Placeholder 7">
            <a:extLst>
              <a:ext uri="{FF2B5EF4-FFF2-40B4-BE49-F238E27FC236}">
                <a16:creationId xmlns:a16="http://schemas.microsoft.com/office/drawing/2014/main" id="{ACC27278-04C8-3340-B9AA-8DDE25B491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A523C6-DE32-D94D-A8B1-344F3A9EEAAF}"/>
              </a:ext>
            </a:extLst>
          </p:cNvPr>
          <p:cNvSpPr>
            <a:spLocks noGrp="1"/>
          </p:cNvSpPr>
          <p:nvPr>
            <p:ph type="sldNum" sz="quarter" idx="12"/>
          </p:nvPr>
        </p:nvSpPr>
        <p:spPr/>
        <p:txBody>
          <a:bodyPr/>
          <a:lstStyle/>
          <a:p>
            <a:fld id="{CE65A94F-E6F0-AE47-B037-AC1768AF2385}" type="slidenum">
              <a:rPr lang="en-US" smtClean="0"/>
              <a:t>‹#›</a:t>
            </a:fld>
            <a:endParaRPr lang="en-US"/>
          </a:p>
        </p:txBody>
      </p:sp>
    </p:spTree>
    <p:extLst>
      <p:ext uri="{BB962C8B-B14F-4D97-AF65-F5344CB8AC3E}">
        <p14:creationId xmlns:p14="http://schemas.microsoft.com/office/powerpoint/2010/main" val="118610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D906-EAF1-3242-978A-E13FC841729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27D63AB-B56B-2F45-9C5F-22DE9CCEC43D}"/>
              </a:ext>
            </a:extLst>
          </p:cNvPr>
          <p:cNvSpPr>
            <a:spLocks noGrp="1"/>
          </p:cNvSpPr>
          <p:nvPr>
            <p:ph type="dt" sz="half" idx="10"/>
          </p:nvPr>
        </p:nvSpPr>
        <p:spPr/>
        <p:txBody>
          <a:bodyPr/>
          <a:lstStyle/>
          <a:p>
            <a:fld id="{14A2389A-54BA-FE48-B0D8-F907AE0824A9}" type="datetimeFigureOut">
              <a:rPr lang="en-US" smtClean="0"/>
              <a:t>1/24/22</a:t>
            </a:fld>
            <a:endParaRPr lang="en-US"/>
          </a:p>
        </p:txBody>
      </p:sp>
      <p:sp>
        <p:nvSpPr>
          <p:cNvPr id="4" name="Footer Placeholder 3">
            <a:extLst>
              <a:ext uri="{FF2B5EF4-FFF2-40B4-BE49-F238E27FC236}">
                <a16:creationId xmlns:a16="http://schemas.microsoft.com/office/drawing/2014/main" id="{5018515E-EE71-0049-B7A8-16634CC174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CBD29C-7E3A-964E-B916-E2619E0B3E35}"/>
              </a:ext>
            </a:extLst>
          </p:cNvPr>
          <p:cNvSpPr>
            <a:spLocks noGrp="1"/>
          </p:cNvSpPr>
          <p:nvPr>
            <p:ph type="sldNum" sz="quarter" idx="12"/>
          </p:nvPr>
        </p:nvSpPr>
        <p:spPr/>
        <p:txBody>
          <a:bodyPr/>
          <a:lstStyle/>
          <a:p>
            <a:fld id="{CE65A94F-E6F0-AE47-B037-AC1768AF2385}" type="slidenum">
              <a:rPr lang="en-US" smtClean="0"/>
              <a:t>‹#›</a:t>
            </a:fld>
            <a:endParaRPr lang="en-US"/>
          </a:p>
        </p:txBody>
      </p:sp>
    </p:spTree>
    <p:extLst>
      <p:ext uri="{BB962C8B-B14F-4D97-AF65-F5344CB8AC3E}">
        <p14:creationId xmlns:p14="http://schemas.microsoft.com/office/powerpoint/2010/main" val="263468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1BBC7A-CFCB-1941-B4DE-E3B6E1CEC5BC}"/>
              </a:ext>
            </a:extLst>
          </p:cNvPr>
          <p:cNvSpPr>
            <a:spLocks noGrp="1"/>
          </p:cNvSpPr>
          <p:nvPr>
            <p:ph type="dt" sz="half" idx="10"/>
          </p:nvPr>
        </p:nvSpPr>
        <p:spPr/>
        <p:txBody>
          <a:bodyPr/>
          <a:lstStyle/>
          <a:p>
            <a:fld id="{14A2389A-54BA-FE48-B0D8-F907AE0824A9}" type="datetimeFigureOut">
              <a:rPr lang="en-US" smtClean="0"/>
              <a:t>1/24/22</a:t>
            </a:fld>
            <a:endParaRPr lang="en-US"/>
          </a:p>
        </p:txBody>
      </p:sp>
      <p:sp>
        <p:nvSpPr>
          <p:cNvPr id="3" name="Footer Placeholder 2">
            <a:extLst>
              <a:ext uri="{FF2B5EF4-FFF2-40B4-BE49-F238E27FC236}">
                <a16:creationId xmlns:a16="http://schemas.microsoft.com/office/drawing/2014/main" id="{F19EEF3B-B244-DA49-85E1-479FC247A6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5FE13D-6737-DE42-A837-CD46D1F81B9E}"/>
              </a:ext>
            </a:extLst>
          </p:cNvPr>
          <p:cNvSpPr>
            <a:spLocks noGrp="1"/>
          </p:cNvSpPr>
          <p:nvPr>
            <p:ph type="sldNum" sz="quarter" idx="12"/>
          </p:nvPr>
        </p:nvSpPr>
        <p:spPr/>
        <p:txBody>
          <a:bodyPr/>
          <a:lstStyle/>
          <a:p>
            <a:fld id="{CE65A94F-E6F0-AE47-B037-AC1768AF2385}" type="slidenum">
              <a:rPr lang="en-US" smtClean="0"/>
              <a:t>‹#›</a:t>
            </a:fld>
            <a:endParaRPr lang="en-US"/>
          </a:p>
        </p:txBody>
      </p:sp>
    </p:spTree>
    <p:extLst>
      <p:ext uri="{BB962C8B-B14F-4D97-AF65-F5344CB8AC3E}">
        <p14:creationId xmlns:p14="http://schemas.microsoft.com/office/powerpoint/2010/main" val="59139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8781-9520-9D43-B61F-4AF901A7966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96ECB8-6314-9540-B5A7-2B6935BAA0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FD586A0-4C22-B94F-BFA3-ED93855AF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FAB673-5794-7542-8557-0EB2C59AAC8B}"/>
              </a:ext>
            </a:extLst>
          </p:cNvPr>
          <p:cNvSpPr>
            <a:spLocks noGrp="1"/>
          </p:cNvSpPr>
          <p:nvPr>
            <p:ph type="dt" sz="half" idx="10"/>
          </p:nvPr>
        </p:nvSpPr>
        <p:spPr/>
        <p:txBody>
          <a:bodyPr/>
          <a:lstStyle/>
          <a:p>
            <a:fld id="{14A2389A-54BA-FE48-B0D8-F907AE0824A9}" type="datetimeFigureOut">
              <a:rPr lang="en-US" smtClean="0"/>
              <a:t>1/24/22</a:t>
            </a:fld>
            <a:endParaRPr lang="en-US"/>
          </a:p>
        </p:txBody>
      </p:sp>
      <p:sp>
        <p:nvSpPr>
          <p:cNvPr id="6" name="Footer Placeholder 5">
            <a:extLst>
              <a:ext uri="{FF2B5EF4-FFF2-40B4-BE49-F238E27FC236}">
                <a16:creationId xmlns:a16="http://schemas.microsoft.com/office/drawing/2014/main" id="{3D545350-F0E7-4342-B436-C20DC65E2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31C004-2519-7342-81B3-7C6BB9DB9C4F}"/>
              </a:ext>
            </a:extLst>
          </p:cNvPr>
          <p:cNvSpPr>
            <a:spLocks noGrp="1"/>
          </p:cNvSpPr>
          <p:nvPr>
            <p:ph type="sldNum" sz="quarter" idx="12"/>
          </p:nvPr>
        </p:nvSpPr>
        <p:spPr/>
        <p:txBody>
          <a:bodyPr/>
          <a:lstStyle/>
          <a:p>
            <a:fld id="{CE65A94F-E6F0-AE47-B037-AC1768AF2385}" type="slidenum">
              <a:rPr lang="en-US" smtClean="0"/>
              <a:t>‹#›</a:t>
            </a:fld>
            <a:endParaRPr lang="en-US"/>
          </a:p>
        </p:txBody>
      </p:sp>
    </p:spTree>
    <p:extLst>
      <p:ext uri="{BB962C8B-B14F-4D97-AF65-F5344CB8AC3E}">
        <p14:creationId xmlns:p14="http://schemas.microsoft.com/office/powerpoint/2010/main" val="4245910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0A98-98D2-5443-8D66-9376739CB4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851EE55-E128-EB4C-A077-704FA17787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553484-9800-4443-AE59-80DBA37C4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A8AA842-AFC6-C948-A095-F0C34F24FA8D}"/>
              </a:ext>
            </a:extLst>
          </p:cNvPr>
          <p:cNvSpPr>
            <a:spLocks noGrp="1"/>
          </p:cNvSpPr>
          <p:nvPr>
            <p:ph type="dt" sz="half" idx="10"/>
          </p:nvPr>
        </p:nvSpPr>
        <p:spPr/>
        <p:txBody>
          <a:bodyPr/>
          <a:lstStyle/>
          <a:p>
            <a:fld id="{14A2389A-54BA-FE48-B0D8-F907AE0824A9}" type="datetimeFigureOut">
              <a:rPr lang="en-US" smtClean="0"/>
              <a:t>1/24/22</a:t>
            </a:fld>
            <a:endParaRPr lang="en-US"/>
          </a:p>
        </p:txBody>
      </p:sp>
      <p:sp>
        <p:nvSpPr>
          <p:cNvPr id="6" name="Footer Placeholder 5">
            <a:extLst>
              <a:ext uri="{FF2B5EF4-FFF2-40B4-BE49-F238E27FC236}">
                <a16:creationId xmlns:a16="http://schemas.microsoft.com/office/drawing/2014/main" id="{91497009-CE83-D841-92C2-8AF71147B0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7D14C2-3EBD-F849-ADDD-612E5D408E6C}"/>
              </a:ext>
            </a:extLst>
          </p:cNvPr>
          <p:cNvSpPr>
            <a:spLocks noGrp="1"/>
          </p:cNvSpPr>
          <p:nvPr>
            <p:ph type="sldNum" sz="quarter" idx="12"/>
          </p:nvPr>
        </p:nvSpPr>
        <p:spPr/>
        <p:txBody>
          <a:bodyPr/>
          <a:lstStyle/>
          <a:p>
            <a:fld id="{CE65A94F-E6F0-AE47-B037-AC1768AF2385}" type="slidenum">
              <a:rPr lang="en-US" smtClean="0"/>
              <a:t>‹#›</a:t>
            </a:fld>
            <a:endParaRPr lang="en-US"/>
          </a:p>
        </p:txBody>
      </p:sp>
    </p:spTree>
    <p:extLst>
      <p:ext uri="{BB962C8B-B14F-4D97-AF65-F5344CB8AC3E}">
        <p14:creationId xmlns:p14="http://schemas.microsoft.com/office/powerpoint/2010/main" val="715016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C663C0-B04D-1E40-9018-EAF35AE9C2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3DD5A82-22B8-D840-B047-BBFEEE3626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1718973-7CB2-5A49-ADBA-D74577ED13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A2389A-54BA-FE48-B0D8-F907AE0824A9}" type="datetimeFigureOut">
              <a:rPr lang="en-US" smtClean="0"/>
              <a:t>1/24/22</a:t>
            </a:fld>
            <a:endParaRPr lang="en-US"/>
          </a:p>
        </p:txBody>
      </p:sp>
      <p:sp>
        <p:nvSpPr>
          <p:cNvPr id="5" name="Footer Placeholder 4">
            <a:extLst>
              <a:ext uri="{FF2B5EF4-FFF2-40B4-BE49-F238E27FC236}">
                <a16:creationId xmlns:a16="http://schemas.microsoft.com/office/drawing/2014/main" id="{0283C4E1-56F8-004C-92D3-026490E34B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272DE8-15AF-4242-B47D-8CD4BBDBD6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5A94F-E6F0-AE47-B037-AC1768AF2385}" type="slidenum">
              <a:rPr lang="en-US" smtClean="0"/>
              <a:t>‹#›</a:t>
            </a:fld>
            <a:endParaRPr lang="en-US"/>
          </a:p>
        </p:txBody>
      </p:sp>
    </p:spTree>
    <p:extLst>
      <p:ext uri="{BB962C8B-B14F-4D97-AF65-F5344CB8AC3E}">
        <p14:creationId xmlns:p14="http://schemas.microsoft.com/office/powerpoint/2010/main" val="1287525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i.org/10.1109/iccci.2017.811773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5795-2154-434A-BCF0-A991AECB4111}"/>
              </a:ext>
            </a:extLst>
          </p:cNvPr>
          <p:cNvSpPr>
            <a:spLocks noGrp="1"/>
          </p:cNvSpPr>
          <p:nvPr>
            <p:ph type="ctrTitle"/>
          </p:nvPr>
        </p:nvSpPr>
        <p:spPr/>
        <p:txBody>
          <a:bodyPr>
            <a:normAutofit fontScale="90000"/>
          </a:bodyPr>
          <a:lstStyle/>
          <a:p>
            <a:r>
              <a:rPr lang="en-US" dirty="0"/>
              <a:t>Phase 13 Identifying Similar Research On The Same Dataset</a:t>
            </a:r>
          </a:p>
        </p:txBody>
      </p:sp>
      <p:sp>
        <p:nvSpPr>
          <p:cNvPr id="3" name="Subtitle 2">
            <a:extLst>
              <a:ext uri="{FF2B5EF4-FFF2-40B4-BE49-F238E27FC236}">
                <a16:creationId xmlns:a16="http://schemas.microsoft.com/office/drawing/2014/main" id="{D8FB81E4-2136-D14E-80FF-69A18A90EC18}"/>
              </a:ext>
            </a:extLst>
          </p:cNvPr>
          <p:cNvSpPr>
            <a:spLocks noGrp="1"/>
          </p:cNvSpPr>
          <p:nvPr>
            <p:ph type="subTitle" idx="1"/>
          </p:nvPr>
        </p:nvSpPr>
        <p:spPr>
          <a:xfrm>
            <a:off x="1524000" y="3602037"/>
            <a:ext cx="9144000" cy="1870075"/>
          </a:xfrm>
        </p:spPr>
        <p:txBody>
          <a:bodyPr>
            <a:normAutofit/>
          </a:bodyPr>
          <a:lstStyle/>
          <a:p>
            <a:r>
              <a:rPr lang="en-US" dirty="0"/>
              <a:t>Supervised by:</a:t>
            </a:r>
          </a:p>
          <a:p>
            <a:r>
              <a:rPr lang="en-US" dirty="0"/>
              <a:t>Dr Sabah Mohammad</a:t>
            </a:r>
          </a:p>
          <a:p>
            <a:r>
              <a:rPr lang="en-US" dirty="0"/>
              <a:t>Presented By:</a:t>
            </a:r>
          </a:p>
          <a:p>
            <a:r>
              <a:rPr lang="en-US" dirty="0"/>
              <a:t>Revanth Yenugudhati</a:t>
            </a:r>
          </a:p>
        </p:txBody>
      </p:sp>
    </p:spTree>
    <p:extLst>
      <p:ext uri="{BB962C8B-B14F-4D97-AF65-F5344CB8AC3E}">
        <p14:creationId xmlns:p14="http://schemas.microsoft.com/office/powerpoint/2010/main" val="309050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70B0-89D6-2647-B1D7-0D018885ADF1}"/>
              </a:ext>
            </a:extLst>
          </p:cNvPr>
          <p:cNvSpPr>
            <a:spLocks noGrp="1"/>
          </p:cNvSpPr>
          <p:nvPr>
            <p:ph type="title"/>
          </p:nvPr>
        </p:nvSpPr>
        <p:spPr/>
        <p:txBody>
          <a:bodyPr/>
          <a:lstStyle/>
          <a:p>
            <a:r>
              <a:rPr lang="en-US" b="1" dirty="0"/>
              <a:t>Similar Research:</a:t>
            </a:r>
          </a:p>
        </p:txBody>
      </p:sp>
      <p:sp>
        <p:nvSpPr>
          <p:cNvPr id="3" name="Content Placeholder 2">
            <a:extLst>
              <a:ext uri="{FF2B5EF4-FFF2-40B4-BE49-F238E27FC236}">
                <a16:creationId xmlns:a16="http://schemas.microsoft.com/office/drawing/2014/main" id="{3027E85F-6886-C04C-AD3C-8A06A324D451}"/>
              </a:ext>
            </a:extLst>
          </p:cNvPr>
          <p:cNvSpPr>
            <a:spLocks noGrp="1"/>
          </p:cNvSpPr>
          <p:nvPr>
            <p:ph idx="1"/>
          </p:nvPr>
        </p:nvSpPr>
        <p:spPr/>
        <p:txBody>
          <a:bodyPr>
            <a:normAutofit lnSpcReduction="10000"/>
          </a:bodyPr>
          <a:lstStyle/>
          <a:p>
            <a:pPr algn="just"/>
            <a:r>
              <a:rPr lang="en-IN" b="1" dirty="0"/>
              <a:t>A Modern Approach for Plant Leaf Disease Classification Which Depends on Leaf Image Processing:</a:t>
            </a:r>
            <a:r>
              <a:rPr lang="en-US" b="1" dirty="0"/>
              <a:t> </a:t>
            </a:r>
          </a:p>
          <a:p>
            <a:pPr marL="0" indent="0" algn="just">
              <a:buNone/>
            </a:pPr>
            <a:r>
              <a:rPr lang="en-US" b="1" dirty="0"/>
              <a:t>	T</a:t>
            </a:r>
            <a:r>
              <a:rPr lang="en-US" dirty="0"/>
              <a:t>he authors have preprocessed and segmented the image before using images for classification of the plant diseases. Preprocessing of the images contain resizing the images. In segmentation the authors have removed background based on clustering and color based. Once the background is removed the image features are extracted (</a:t>
            </a:r>
            <a:r>
              <a:rPr lang="en-IN" dirty="0"/>
              <a:t>co-relation, energy, homogeneity etc</a:t>
            </a:r>
            <a:r>
              <a:rPr lang="en-US" dirty="0"/>
              <a:t>). For classification the authors used the features and looked into different strategies like ANN, CNN, principal component analysis (PCA), Support Vector machine (SVM) techniques. In proposed method they used Support Vector Machine for classification</a:t>
            </a:r>
            <a:r>
              <a:rPr lang="en-IN" dirty="0">
                <a:effectLst/>
              </a:rPr>
              <a:t> </a:t>
            </a:r>
            <a:endParaRPr lang="en-US" dirty="0"/>
          </a:p>
        </p:txBody>
      </p:sp>
    </p:spTree>
    <p:extLst>
      <p:ext uri="{BB962C8B-B14F-4D97-AF65-F5344CB8AC3E}">
        <p14:creationId xmlns:p14="http://schemas.microsoft.com/office/powerpoint/2010/main" val="852779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5E540-9CF8-4F49-9E61-8C576C903565}"/>
              </a:ext>
            </a:extLst>
          </p:cNvPr>
          <p:cNvSpPr>
            <a:spLocks noGrp="1"/>
          </p:cNvSpPr>
          <p:nvPr>
            <p:ph type="title"/>
          </p:nvPr>
        </p:nvSpPr>
        <p:spPr/>
        <p:txBody>
          <a:bodyPr/>
          <a:lstStyle/>
          <a:p>
            <a:r>
              <a:rPr lang="en-US" b="1" dirty="0"/>
              <a:t>Similar Research:</a:t>
            </a:r>
          </a:p>
        </p:txBody>
      </p:sp>
      <p:sp>
        <p:nvSpPr>
          <p:cNvPr id="3" name="Content Placeholder 2">
            <a:extLst>
              <a:ext uri="{FF2B5EF4-FFF2-40B4-BE49-F238E27FC236}">
                <a16:creationId xmlns:a16="http://schemas.microsoft.com/office/drawing/2014/main" id="{E05C2C44-8B92-6F49-9A90-DB330A5FC11C}"/>
              </a:ext>
            </a:extLst>
          </p:cNvPr>
          <p:cNvSpPr>
            <a:spLocks noGrp="1"/>
          </p:cNvSpPr>
          <p:nvPr>
            <p:ph idx="1"/>
          </p:nvPr>
        </p:nvSpPr>
        <p:spPr/>
        <p:txBody>
          <a:bodyPr>
            <a:normAutofit/>
          </a:bodyPr>
          <a:lstStyle/>
          <a:p>
            <a:r>
              <a:rPr lang="en-IN" b="1" dirty="0" err="1"/>
              <a:t>Analyzing</a:t>
            </a:r>
            <a:r>
              <a:rPr lang="en-IN" b="1" dirty="0"/>
              <a:t> Crop Health in Vineyards through a Multispectral Imaging and Drone System : </a:t>
            </a:r>
          </a:p>
          <a:p>
            <a:pPr marL="0" indent="0">
              <a:buNone/>
            </a:pPr>
            <a:r>
              <a:rPr lang="en-US" dirty="0"/>
              <a:t>	The authors have developed an interactive web application for the users to upload images to the crop. For capturing the images of the crop they used drone and captured multispectral images. In application the used can point the region of interest for further processing of the image. Later NDVI value is calculated for plant health and NDWI is calculated for knowing the water index. Normalized different Red Edge Index is used to get more precises values of the crop health and returned the NDVI images for better understanding. </a:t>
            </a:r>
            <a:endParaRPr lang="en-IN" dirty="0"/>
          </a:p>
          <a:p>
            <a:endParaRPr lang="en-US" dirty="0"/>
          </a:p>
        </p:txBody>
      </p:sp>
    </p:spTree>
    <p:extLst>
      <p:ext uri="{BB962C8B-B14F-4D97-AF65-F5344CB8AC3E}">
        <p14:creationId xmlns:p14="http://schemas.microsoft.com/office/powerpoint/2010/main" val="124836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B858-8F2D-264A-AFC5-69C4DB652985}"/>
              </a:ext>
            </a:extLst>
          </p:cNvPr>
          <p:cNvSpPr>
            <a:spLocks noGrp="1"/>
          </p:cNvSpPr>
          <p:nvPr>
            <p:ph type="title"/>
          </p:nvPr>
        </p:nvSpPr>
        <p:spPr/>
        <p:txBody>
          <a:bodyPr/>
          <a:lstStyle/>
          <a:p>
            <a:r>
              <a:rPr lang="en-US" b="1" dirty="0"/>
              <a:t>Similar Research:</a:t>
            </a:r>
          </a:p>
        </p:txBody>
      </p:sp>
      <p:sp>
        <p:nvSpPr>
          <p:cNvPr id="3" name="Content Placeholder 2">
            <a:extLst>
              <a:ext uri="{FF2B5EF4-FFF2-40B4-BE49-F238E27FC236}">
                <a16:creationId xmlns:a16="http://schemas.microsoft.com/office/drawing/2014/main" id="{74798BFB-2456-C443-ADC8-826D633760D7}"/>
              </a:ext>
            </a:extLst>
          </p:cNvPr>
          <p:cNvSpPr>
            <a:spLocks noGrp="1"/>
          </p:cNvSpPr>
          <p:nvPr>
            <p:ph idx="1"/>
          </p:nvPr>
        </p:nvSpPr>
        <p:spPr/>
        <p:txBody>
          <a:bodyPr>
            <a:normAutofit fontScale="92500" lnSpcReduction="20000"/>
          </a:bodyPr>
          <a:lstStyle/>
          <a:p>
            <a:r>
              <a:rPr lang="en-IN" b="1" dirty="0"/>
              <a:t>An IOT Based Plant Health Monitoring System Implementing Image Processing :</a:t>
            </a:r>
          </a:p>
          <a:p>
            <a:pPr marL="0" indent="0">
              <a:buNone/>
            </a:pPr>
            <a:r>
              <a:rPr lang="en-IN" dirty="0"/>
              <a:t>	The authors have used k-means clustering approach to perform image processing on L*a*b colour space. Subsequently they applied support vector machine to identify disease based on fourteen types of feature of colour, texture and shape.</a:t>
            </a:r>
          </a:p>
          <a:p>
            <a:pPr marL="0" indent="0">
              <a:buNone/>
            </a:pPr>
            <a:endParaRPr lang="en-US" dirty="0"/>
          </a:p>
          <a:p>
            <a:r>
              <a:rPr lang="en-IN" b="1" dirty="0"/>
              <a:t>Data-Driven Precision Agricultural Applications Using Field Sensors and Unmanned Aerial Vehicle :</a:t>
            </a:r>
          </a:p>
          <a:p>
            <a:pPr marL="0" indent="0">
              <a:buNone/>
            </a:pPr>
            <a:r>
              <a:rPr lang="en-US" dirty="0"/>
              <a:t>	The authors have performed the crop mapping from a corn field. This mapping helped the user to determine the crop health and as well as the regions where there is more growth and less growth in the plants.</a:t>
            </a:r>
            <a:endParaRPr lang="en-IN" dirty="0"/>
          </a:p>
          <a:p>
            <a:endParaRPr lang="en-US" dirty="0"/>
          </a:p>
        </p:txBody>
      </p:sp>
    </p:spTree>
    <p:extLst>
      <p:ext uri="{BB962C8B-B14F-4D97-AF65-F5344CB8AC3E}">
        <p14:creationId xmlns:p14="http://schemas.microsoft.com/office/powerpoint/2010/main" val="374323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CCA3-03F7-F647-9F42-8E12CCBDA718}"/>
              </a:ext>
            </a:extLst>
          </p:cNvPr>
          <p:cNvSpPr>
            <a:spLocks noGrp="1"/>
          </p:cNvSpPr>
          <p:nvPr>
            <p:ph type="title"/>
          </p:nvPr>
        </p:nvSpPr>
        <p:spPr/>
        <p:txBody>
          <a:bodyPr/>
          <a:lstStyle/>
          <a:p>
            <a:r>
              <a:rPr lang="en-US" b="1" dirty="0"/>
              <a:t>Similar Research:</a:t>
            </a:r>
          </a:p>
        </p:txBody>
      </p:sp>
      <p:sp>
        <p:nvSpPr>
          <p:cNvPr id="3" name="Content Placeholder 2">
            <a:extLst>
              <a:ext uri="{FF2B5EF4-FFF2-40B4-BE49-F238E27FC236}">
                <a16:creationId xmlns:a16="http://schemas.microsoft.com/office/drawing/2014/main" id="{BB7B037B-3F44-6A4E-A526-37A309EC1342}"/>
              </a:ext>
            </a:extLst>
          </p:cNvPr>
          <p:cNvSpPr>
            <a:spLocks noGrp="1"/>
          </p:cNvSpPr>
          <p:nvPr>
            <p:ph idx="1"/>
          </p:nvPr>
        </p:nvSpPr>
        <p:spPr/>
        <p:txBody>
          <a:bodyPr/>
          <a:lstStyle/>
          <a:p>
            <a:r>
              <a:rPr lang="en-IN" b="1" dirty="0"/>
              <a:t>IOT-Based Plant Health Analysis Using Optical Sensors in Precision Agriculture :</a:t>
            </a:r>
          </a:p>
          <a:p>
            <a:pPr marL="0" indent="0">
              <a:buNone/>
            </a:pPr>
            <a:r>
              <a:rPr lang="en-IN" b="1" dirty="0"/>
              <a:t>	</a:t>
            </a:r>
            <a:r>
              <a:rPr lang="en-IN" dirty="0"/>
              <a:t>The authors have collected data for 26 days which consists of both RGB and multispectral images. </a:t>
            </a:r>
            <a:r>
              <a:rPr lang="en-IN"/>
              <a:t>For RGB </a:t>
            </a:r>
            <a:r>
              <a:rPr lang="en-IN" dirty="0"/>
              <a:t>images they have converted it to HSV format and got results. For multispectral images they have observed more while the plants are getting diseased. So they have concluded that the both RGB and multispectral images can benefit for more results and accuracy.</a:t>
            </a:r>
          </a:p>
          <a:p>
            <a:endParaRPr lang="en-US" dirty="0"/>
          </a:p>
        </p:txBody>
      </p:sp>
    </p:spTree>
    <p:extLst>
      <p:ext uri="{BB962C8B-B14F-4D97-AF65-F5344CB8AC3E}">
        <p14:creationId xmlns:p14="http://schemas.microsoft.com/office/powerpoint/2010/main" val="3437550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60738-5A72-3147-A878-EDFBC7065C1F}"/>
              </a:ext>
            </a:extLst>
          </p:cNvPr>
          <p:cNvSpPr>
            <a:spLocks noGrp="1"/>
          </p:cNvSpPr>
          <p:nvPr>
            <p:ph type="title"/>
          </p:nvPr>
        </p:nvSpPr>
        <p:spPr>
          <a:xfrm>
            <a:off x="838200" y="365125"/>
            <a:ext cx="10515600" cy="771697"/>
          </a:xfrm>
        </p:spPr>
        <p:txBody>
          <a:bodyPr/>
          <a:lstStyle/>
          <a:p>
            <a:r>
              <a:rPr lang="en-US" b="1" dirty="0"/>
              <a:t>References:</a:t>
            </a:r>
          </a:p>
        </p:txBody>
      </p:sp>
      <p:sp>
        <p:nvSpPr>
          <p:cNvPr id="3" name="Content Placeholder 2">
            <a:extLst>
              <a:ext uri="{FF2B5EF4-FFF2-40B4-BE49-F238E27FC236}">
                <a16:creationId xmlns:a16="http://schemas.microsoft.com/office/drawing/2014/main" id="{1F1DD825-B4AD-6F4E-8731-86B5F08CFF1B}"/>
              </a:ext>
            </a:extLst>
          </p:cNvPr>
          <p:cNvSpPr>
            <a:spLocks noGrp="1"/>
          </p:cNvSpPr>
          <p:nvPr>
            <p:ph idx="1"/>
          </p:nvPr>
        </p:nvSpPr>
        <p:spPr>
          <a:xfrm>
            <a:off x="838200" y="1606378"/>
            <a:ext cx="10515600" cy="4570585"/>
          </a:xfrm>
        </p:spPr>
        <p:txBody>
          <a:bodyPr>
            <a:noAutofit/>
          </a:bodyPr>
          <a:lstStyle/>
          <a:p>
            <a:pPr marL="342900" lvl="0" indent="-342900">
              <a:buFont typeface="+mj-lt"/>
              <a:buAutoNum type="arabicPeriod"/>
            </a:pPr>
            <a:r>
              <a:rPr lang="en-IN" sz="1800" dirty="0" err="1"/>
              <a:t>Dhaware</a:t>
            </a:r>
            <a:r>
              <a:rPr lang="en-IN" sz="1800" dirty="0"/>
              <a:t>, </a:t>
            </a:r>
            <a:r>
              <a:rPr lang="en-IN" sz="1800" dirty="0" err="1"/>
              <a:t>Chaitali</a:t>
            </a:r>
            <a:r>
              <a:rPr lang="en-IN" sz="1800" dirty="0"/>
              <a:t> G., and K. H. </a:t>
            </a:r>
            <a:r>
              <a:rPr lang="en-IN" sz="1800" dirty="0" err="1"/>
              <a:t>Wanjale</a:t>
            </a:r>
            <a:r>
              <a:rPr lang="en-IN" sz="1800" dirty="0"/>
              <a:t>. “A Modern Approach for Plant Leaf Disease Classification Which Depends on Leaf Image Processing.” </a:t>
            </a:r>
            <a:r>
              <a:rPr lang="en-IN" sz="1800" i="1" dirty="0"/>
              <a:t>2017 International Conference on Computer Communication and Informatics (ICCCI)</a:t>
            </a:r>
            <a:r>
              <a:rPr lang="en-IN" sz="1800" dirty="0"/>
              <a:t>, 2017. </a:t>
            </a:r>
            <a:r>
              <a:rPr lang="en-IN" sz="1800" u="sng" dirty="0">
                <a:hlinkClick r:id="rId2"/>
              </a:rPr>
              <a:t>https://doi.org/10.1109/iccci.2017.8117733</a:t>
            </a:r>
            <a:r>
              <a:rPr lang="en-IN" sz="1800" dirty="0"/>
              <a:t>. </a:t>
            </a:r>
          </a:p>
          <a:p>
            <a:pPr marL="342900" lvl="0" indent="-342900">
              <a:buFont typeface="+mj-lt"/>
              <a:buAutoNum type="arabicPeriod"/>
            </a:pPr>
            <a:r>
              <a:rPr lang="en-IN" sz="1800" dirty="0"/>
              <a:t>Miller, Isaac J., Brian </a:t>
            </a:r>
            <a:r>
              <a:rPr lang="en-IN" sz="1800" dirty="0" err="1"/>
              <a:t>Schieber</a:t>
            </a:r>
            <a:r>
              <a:rPr lang="en-IN" sz="1800" dirty="0"/>
              <a:t>, Zachary De Bey, Ernest Benner, Jacob D. Ortiz, Justyn Girdner, </a:t>
            </a:r>
            <a:r>
              <a:rPr lang="en-IN" sz="1800" dirty="0" err="1"/>
              <a:t>Parth</a:t>
            </a:r>
            <a:r>
              <a:rPr lang="en-IN" sz="1800" dirty="0"/>
              <a:t> Patel, Dominic G. </a:t>
            </a:r>
            <a:r>
              <a:rPr lang="en-IN" sz="1800" dirty="0" err="1"/>
              <a:t>Coradazzi</a:t>
            </a:r>
            <a:r>
              <a:rPr lang="en-IN" sz="1800" dirty="0"/>
              <a:t>, Justin Henriques, and Jason Forsyth. “</a:t>
            </a:r>
            <a:r>
              <a:rPr lang="en-IN" sz="1800" dirty="0" err="1"/>
              <a:t>Analyzing</a:t>
            </a:r>
            <a:r>
              <a:rPr lang="en-IN" sz="1800" dirty="0"/>
              <a:t> Crop Health in Vineyards through a Multispectral Imaging and Drone System.” </a:t>
            </a:r>
            <a:r>
              <a:rPr lang="en-IN" sz="1800" i="1" dirty="0"/>
              <a:t>2020 Systems and Information Engineering Design Symposium (SIEDS)</a:t>
            </a:r>
            <a:r>
              <a:rPr lang="en-IN" sz="1800" dirty="0"/>
              <a:t>, 2020. https://</a:t>
            </a:r>
            <a:r>
              <a:rPr lang="en-IN" sz="1800" dirty="0" err="1"/>
              <a:t>doi.org</a:t>
            </a:r>
            <a:r>
              <a:rPr lang="en-IN" sz="1800" dirty="0"/>
              <a:t>/10.1109/sieds49339.2020.9106671. </a:t>
            </a:r>
          </a:p>
          <a:p>
            <a:pPr marL="342900" lvl="0" indent="-342900">
              <a:buFont typeface="+mj-lt"/>
              <a:buAutoNum type="arabicPeriod"/>
            </a:pPr>
            <a:r>
              <a:rPr lang="en-IN" sz="1800" dirty="0" err="1"/>
              <a:t>Gobalakrishnan</a:t>
            </a:r>
            <a:r>
              <a:rPr lang="en-IN" sz="1800" dirty="0"/>
              <a:t>, N, K Pradeep, C J Raman, L Javid Ali, and M P Gopinath. “A Systematic Review on Image Processing and Machine Learning Techniques for Detecting Plant Diseases.” </a:t>
            </a:r>
            <a:r>
              <a:rPr lang="en-IN" sz="1800" i="1" dirty="0"/>
              <a:t>2020 International Conference on Communication and Signal Processing (ICCSP)</a:t>
            </a:r>
            <a:r>
              <a:rPr lang="en-IN" sz="1800" dirty="0"/>
              <a:t>, 2020. https://</a:t>
            </a:r>
            <a:r>
              <a:rPr lang="en-IN" sz="1800" dirty="0" err="1"/>
              <a:t>doi.org</a:t>
            </a:r>
            <a:r>
              <a:rPr lang="en-IN" sz="1800" dirty="0"/>
              <a:t>/10.1109/iccsp48568.2020.9182046. </a:t>
            </a:r>
          </a:p>
          <a:p>
            <a:pPr marL="342900" lvl="0" indent="-342900">
              <a:buFont typeface="+mj-lt"/>
              <a:buAutoNum type="arabicPeriod"/>
            </a:pPr>
            <a:r>
              <a:rPr lang="en-IN" sz="1800" dirty="0"/>
              <a:t>Pavel, </a:t>
            </a:r>
            <a:r>
              <a:rPr lang="en-IN" sz="1800" dirty="0" err="1"/>
              <a:t>Monirul</a:t>
            </a:r>
            <a:r>
              <a:rPr lang="en-IN" sz="1800" dirty="0"/>
              <a:t> Islam, Syed Mohammad </a:t>
            </a:r>
            <a:r>
              <a:rPr lang="en-IN" sz="1800" dirty="0" err="1"/>
              <a:t>Kamruzzaman</a:t>
            </a:r>
            <a:r>
              <a:rPr lang="en-IN" sz="1800" dirty="0"/>
              <a:t>, </a:t>
            </a:r>
            <a:r>
              <a:rPr lang="en-IN" sz="1800" dirty="0" err="1"/>
              <a:t>Sadman</a:t>
            </a:r>
            <a:r>
              <a:rPr lang="en-IN" sz="1800" dirty="0"/>
              <a:t> </a:t>
            </a:r>
            <a:r>
              <a:rPr lang="en-IN" sz="1800" dirty="0" err="1"/>
              <a:t>Sakib</a:t>
            </a:r>
            <a:r>
              <a:rPr lang="en-IN" sz="1800" dirty="0"/>
              <a:t> Hasan, and </a:t>
            </a:r>
            <a:r>
              <a:rPr lang="en-IN" sz="1800" dirty="0" err="1"/>
              <a:t>Saifur</a:t>
            </a:r>
            <a:r>
              <a:rPr lang="en-IN" sz="1800" dirty="0"/>
              <a:t> Rahman </a:t>
            </a:r>
            <a:r>
              <a:rPr lang="en-IN" sz="1800" dirty="0" err="1"/>
              <a:t>Sabuj</a:t>
            </a:r>
            <a:r>
              <a:rPr lang="en-IN" sz="1800" dirty="0"/>
              <a:t>. “An IOT Based Plant Health Monitoring System Implementing Image Processing.” </a:t>
            </a:r>
            <a:r>
              <a:rPr lang="en-IN" sz="1800" i="1" dirty="0"/>
              <a:t>2019 IEEE 4th International Conference on Computer and Communication Systems (ICCCS)</a:t>
            </a:r>
            <a:r>
              <a:rPr lang="en-IN" sz="1800" dirty="0"/>
              <a:t>, 2019. https://</a:t>
            </a:r>
            <a:r>
              <a:rPr lang="en-IN" sz="1800" dirty="0" err="1"/>
              <a:t>doi.org</a:t>
            </a:r>
            <a:r>
              <a:rPr lang="en-IN" sz="1800" dirty="0"/>
              <a:t>/10.1109/ccoms.2019.8821782. </a:t>
            </a:r>
          </a:p>
        </p:txBody>
      </p:sp>
    </p:spTree>
    <p:extLst>
      <p:ext uri="{BB962C8B-B14F-4D97-AF65-F5344CB8AC3E}">
        <p14:creationId xmlns:p14="http://schemas.microsoft.com/office/powerpoint/2010/main" val="163303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09C6-C131-4B47-AC0C-AE74AB207BB8}"/>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C9B64511-A688-3842-8DE3-7B924FA2188F}"/>
              </a:ext>
            </a:extLst>
          </p:cNvPr>
          <p:cNvSpPr>
            <a:spLocks noGrp="1"/>
          </p:cNvSpPr>
          <p:nvPr>
            <p:ph idx="1"/>
          </p:nvPr>
        </p:nvSpPr>
        <p:spPr/>
        <p:txBody>
          <a:bodyPr>
            <a:normAutofit fontScale="92500" lnSpcReduction="10000"/>
          </a:bodyPr>
          <a:lstStyle/>
          <a:p>
            <a:pPr marL="457200" lvl="0" indent="-457200">
              <a:buFont typeface="+mj-lt"/>
              <a:buAutoNum type="arabicPeriod" startAt="5"/>
            </a:pPr>
            <a:r>
              <a:rPr lang="en-IN" sz="2300" dirty="0"/>
              <a:t>Pathak, Rohit, </a:t>
            </a:r>
            <a:r>
              <a:rPr lang="en-IN" sz="2300" dirty="0" err="1"/>
              <a:t>Razieh</a:t>
            </a:r>
            <a:r>
              <a:rPr lang="en-IN" sz="2300" dirty="0"/>
              <a:t> </a:t>
            </a:r>
            <a:r>
              <a:rPr lang="en-IN" sz="2300" dirty="0" err="1"/>
              <a:t>Barzin</a:t>
            </a:r>
            <a:r>
              <a:rPr lang="en-IN" sz="2300" dirty="0"/>
              <a:t>, and Ganesh C. Bora. “Data-Driven Precision Agricultural Applications Using Field Sensors and Unmanned Aerial Vehicle.” </a:t>
            </a:r>
            <a:r>
              <a:rPr lang="en-IN" sz="2300" i="1" dirty="0"/>
              <a:t>International Journal of Precision Agricultural Aviation</a:t>
            </a:r>
            <a:r>
              <a:rPr lang="en-IN" sz="2300" dirty="0"/>
              <a:t> 1, no. 1 (2018): 19–23. https://</a:t>
            </a:r>
            <a:r>
              <a:rPr lang="en-IN" sz="2300" dirty="0" err="1"/>
              <a:t>doi.org</a:t>
            </a:r>
            <a:r>
              <a:rPr lang="en-IN" sz="2300" dirty="0"/>
              <a:t>/10.33440/j.ijpaa.20180101.0004. </a:t>
            </a:r>
          </a:p>
          <a:p>
            <a:pPr marL="457200" lvl="0" indent="-457200">
              <a:buFont typeface="+mj-lt"/>
              <a:buAutoNum type="arabicPeriod" startAt="5"/>
            </a:pPr>
            <a:r>
              <a:rPr lang="en-IN" sz="2300" dirty="0" err="1"/>
              <a:t>Shafi</a:t>
            </a:r>
            <a:r>
              <a:rPr lang="en-IN" sz="2300" dirty="0"/>
              <a:t>, </a:t>
            </a:r>
            <a:r>
              <a:rPr lang="en-IN" sz="2300" dirty="0" err="1"/>
              <a:t>Uferah</a:t>
            </a:r>
            <a:r>
              <a:rPr lang="en-IN" sz="2300" dirty="0"/>
              <a:t>, </a:t>
            </a:r>
            <a:r>
              <a:rPr lang="en-IN" sz="2300" dirty="0" err="1"/>
              <a:t>Rafia</a:t>
            </a:r>
            <a:r>
              <a:rPr lang="en-IN" sz="2300" dirty="0"/>
              <a:t> Mumtaz, José García-Nieto, Syed Ali Hassan, Syed Ali Zaidi, and Naveed Iqbal. “Precision Agriculture Techniques and Practices: From Considerations to Applications.” </a:t>
            </a:r>
            <a:r>
              <a:rPr lang="en-IN" sz="2300" i="1" dirty="0"/>
              <a:t>Sensors</a:t>
            </a:r>
            <a:r>
              <a:rPr lang="en-IN" sz="2300" dirty="0"/>
              <a:t> 19, no. 17 (2019): 3796. https://</a:t>
            </a:r>
            <a:r>
              <a:rPr lang="en-IN" sz="2300" dirty="0" err="1"/>
              <a:t>doi.org</a:t>
            </a:r>
            <a:r>
              <a:rPr lang="en-IN" sz="2300" dirty="0"/>
              <a:t>/10.3390/s19173796. </a:t>
            </a:r>
          </a:p>
          <a:p>
            <a:pPr marL="457200" lvl="0" indent="-457200">
              <a:buFont typeface="+mj-lt"/>
              <a:buAutoNum type="arabicPeriod" startAt="5"/>
            </a:pPr>
            <a:r>
              <a:rPr lang="en-IN" sz="2300" dirty="0" err="1"/>
              <a:t>Bagha</a:t>
            </a:r>
            <a:r>
              <a:rPr lang="en-IN" sz="2300" dirty="0"/>
              <a:t>, Hamid, Ali Yavari, and </a:t>
            </a:r>
            <a:r>
              <a:rPr lang="en-IN" sz="2300" dirty="0" err="1"/>
              <a:t>Dimitrios</a:t>
            </a:r>
            <a:r>
              <a:rPr lang="en-IN" sz="2300" dirty="0"/>
              <a:t> </a:t>
            </a:r>
            <a:r>
              <a:rPr lang="en-IN" sz="2300" dirty="0" err="1"/>
              <a:t>Georgakopoulos</a:t>
            </a:r>
            <a:r>
              <a:rPr lang="en-IN" sz="2300" dirty="0"/>
              <a:t>. “IOT-Based Plant Health Analysis Using Optical Sensors in Precision Agriculture.” </a:t>
            </a:r>
            <a:r>
              <a:rPr lang="en-IN" sz="2300" i="1" dirty="0"/>
              <a:t>2021 Digital Image Computing: Techniques and Applications (DICTA)</a:t>
            </a:r>
            <a:r>
              <a:rPr lang="en-IN" sz="2300" dirty="0"/>
              <a:t>, 2021. https://</a:t>
            </a:r>
            <a:r>
              <a:rPr lang="en-IN" sz="2300" dirty="0" err="1"/>
              <a:t>doi.org</a:t>
            </a:r>
            <a:r>
              <a:rPr lang="en-IN" sz="2300" dirty="0"/>
              <a:t>/10.1109/dicta52665.2021.9647066. </a:t>
            </a:r>
          </a:p>
          <a:p>
            <a:pPr marL="457200" lvl="0" indent="-457200">
              <a:buFont typeface="+mj-lt"/>
              <a:buAutoNum type="arabicPeriod" startAt="5"/>
            </a:pPr>
            <a:r>
              <a:rPr lang="en-IN" sz="2300" dirty="0"/>
              <a:t>Johannes, Alexander, </a:t>
            </a:r>
            <a:r>
              <a:rPr lang="en-IN" sz="2300" dirty="0" err="1"/>
              <a:t>Artzai</a:t>
            </a:r>
            <a:r>
              <a:rPr lang="en-IN" sz="2300" dirty="0"/>
              <a:t> </a:t>
            </a:r>
            <a:r>
              <a:rPr lang="en-IN" sz="2300" dirty="0" err="1"/>
              <a:t>Picon</a:t>
            </a:r>
            <a:r>
              <a:rPr lang="en-IN" sz="2300" dirty="0"/>
              <a:t>, </a:t>
            </a:r>
            <a:r>
              <a:rPr lang="en-IN" sz="2300" dirty="0" err="1"/>
              <a:t>Aitor</a:t>
            </a:r>
            <a:r>
              <a:rPr lang="en-IN" sz="2300" dirty="0"/>
              <a:t> Alvarez-</a:t>
            </a:r>
            <a:r>
              <a:rPr lang="en-IN" sz="2300" dirty="0" err="1"/>
              <a:t>Gila</a:t>
            </a:r>
            <a:r>
              <a:rPr lang="en-IN" sz="2300" dirty="0"/>
              <a:t>, </a:t>
            </a:r>
            <a:r>
              <a:rPr lang="en-IN" sz="2300" dirty="0" err="1"/>
              <a:t>Jone</a:t>
            </a:r>
            <a:r>
              <a:rPr lang="en-IN" sz="2300" dirty="0"/>
              <a:t> </a:t>
            </a:r>
            <a:r>
              <a:rPr lang="en-IN" sz="2300" dirty="0" err="1"/>
              <a:t>Echazarra</a:t>
            </a:r>
            <a:r>
              <a:rPr lang="en-IN" sz="2300" dirty="0"/>
              <a:t>, Sergio Rodriguez-</a:t>
            </a:r>
            <a:r>
              <a:rPr lang="en-IN" sz="2300" dirty="0" err="1"/>
              <a:t>Vaamonde</a:t>
            </a:r>
            <a:r>
              <a:rPr lang="en-IN" sz="2300" dirty="0"/>
              <a:t>, Ana </a:t>
            </a:r>
            <a:r>
              <a:rPr lang="en-IN" sz="2300" dirty="0" err="1"/>
              <a:t>Díez</a:t>
            </a:r>
            <a:r>
              <a:rPr lang="en-IN" sz="2300" dirty="0"/>
              <a:t> </a:t>
            </a:r>
            <a:r>
              <a:rPr lang="en-IN" sz="2300" dirty="0" err="1"/>
              <a:t>Navajas</a:t>
            </a:r>
            <a:r>
              <a:rPr lang="en-IN" sz="2300" dirty="0"/>
              <a:t>, and Amaia Ortiz-</a:t>
            </a:r>
            <a:r>
              <a:rPr lang="en-IN" sz="2300" dirty="0" err="1"/>
              <a:t>Barredo</a:t>
            </a:r>
            <a:r>
              <a:rPr lang="en-IN" sz="2300" dirty="0"/>
              <a:t>. “Automatic Plant Disease Diagnosis Using Mobile Capture Devices, Applied on a Wheat Use Case.” </a:t>
            </a:r>
            <a:r>
              <a:rPr lang="en-IN" sz="2300" i="1" dirty="0"/>
              <a:t>Computers and Electronics in Agriculture</a:t>
            </a:r>
            <a:r>
              <a:rPr lang="en-IN" sz="2300" dirty="0"/>
              <a:t> 138 (2017): 200–209. https://</a:t>
            </a:r>
            <a:r>
              <a:rPr lang="en-IN" sz="2300" dirty="0" err="1"/>
              <a:t>doi.org</a:t>
            </a:r>
            <a:r>
              <a:rPr lang="en-IN" sz="2300" dirty="0"/>
              <a:t>/10.1016/j.compag.2017.04.013. </a:t>
            </a:r>
          </a:p>
          <a:p>
            <a:endParaRPr lang="en-US" dirty="0"/>
          </a:p>
        </p:txBody>
      </p:sp>
    </p:spTree>
    <p:extLst>
      <p:ext uri="{BB962C8B-B14F-4D97-AF65-F5344CB8AC3E}">
        <p14:creationId xmlns:p14="http://schemas.microsoft.com/office/powerpoint/2010/main" val="2699873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908</Words>
  <Application>Microsoft Macintosh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Phase 13 Identifying Similar Research On The Same Dataset</vt:lpstr>
      <vt:lpstr>Similar Research:</vt:lpstr>
      <vt:lpstr>Similar Research:</vt:lpstr>
      <vt:lpstr>Similar Research:</vt:lpstr>
      <vt:lpstr>Similar Research:</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13 Identifying Similar Research On The Same Dataset</dc:title>
  <dc:creator>Revanth Yenugudhati</dc:creator>
  <cp:lastModifiedBy>Revanth Yenugudhati</cp:lastModifiedBy>
  <cp:revision>4</cp:revision>
  <dcterms:created xsi:type="dcterms:W3CDTF">2022-01-24T16:24:33Z</dcterms:created>
  <dcterms:modified xsi:type="dcterms:W3CDTF">2022-01-24T20:14:02Z</dcterms:modified>
</cp:coreProperties>
</file>