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41" r:id="rId3"/>
    <p:sldId id="325" r:id="rId4"/>
    <p:sldId id="399" r:id="rId5"/>
    <p:sldId id="401" r:id="rId6"/>
    <p:sldId id="402" r:id="rId7"/>
    <p:sldId id="410" r:id="rId8"/>
    <p:sldId id="403" r:id="rId9"/>
    <p:sldId id="405" r:id="rId10"/>
    <p:sldId id="404" r:id="rId11"/>
    <p:sldId id="406" r:id="rId12"/>
    <p:sldId id="411" r:id="rId13"/>
    <p:sldId id="412" r:id="rId14"/>
    <p:sldId id="413" r:id="rId15"/>
    <p:sldId id="414" r:id="rId16"/>
    <p:sldId id="407" r:id="rId17"/>
    <p:sldId id="408" r:id="rId18"/>
    <p:sldId id="409" r:id="rId19"/>
    <p:sldId id="419" r:id="rId20"/>
    <p:sldId id="415" r:id="rId21"/>
    <p:sldId id="416" r:id="rId22"/>
    <p:sldId id="417" r:id="rId23"/>
    <p:sldId id="276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4E0"/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87" d="100"/>
          <a:sy n="87" d="100"/>
        </p:scale>
        <p:origin x="109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6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740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371600" y="4724400"/>
            <a:ext cx="7239000" cy="10668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791200"/>
            <a:ext cx="7239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2" y="657227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91298-D5C3-4E2D-B11A-0017ED65C96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61293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61293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AEE3-322B-4662-82E5-7A97A6ECE2C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612ADDFF-7CDB-49F9-A130-6BEF55146F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74A90-403F-48D7-818B-EFCC2CE487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4963-0E54-476C-9456-EE8A4F6269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D823-0629-414E-AEFE-14A62DD61CF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CF907-FEF4-486D-BC79-2B5D9E8EE7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5DAD-40E9-415D-9C5B-24CF8AB391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4B3E2-EBF8-40C1-9E0B-37C4581C0AD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85548-86C9-4A46-A49A-E6EF3D1DA4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DEE9-83BA-4501-98B8-AA301F5B54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9" name="Image" r:id="rId15" imgW="13003175" imgH="1523272" progId="Photoshop.Image.7">
                  <p:embed/>
                </p:oleObj>
              </mc:Choice>
              <mc:Fallback>
                <p:oleObj name="Image" r:id="rId15" imgW="13003175" imgH="1523272" progId="Photoshop.Image.7">
                  <p:embed/>
                  <p:pic>
                    <p:nvPicPr>
                      <p:cNvPr id="0" name="Picture 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8A6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2904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>
                    <a:lumMod val="75000"/>
                  </a:schemeClr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00" y="109538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charset="-127"/>
              </a:defRPr>
            </a:lvl1pPr>
          </a:lstStyle>
          <a:p>
            <a:fld id="{1340F827-45F9-4706-85DA-0DB2043C1B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gray">
          <a:xfrm>
            <a:off x="0" y="6781800"/>
            <a:ext cx="9144000" cy="76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99" name="Picture 175" descr="C:\Users\ss\Desktop\Java로고.PN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123" y="82724"/>
            <a:ext cx="464273" cy="68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4/ClassTest03.java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4/MethodTest01.java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4/MethodTest02.java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4/OverloadTest01.java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hyperlink" Target="../source/ch04/ArgsTest01.jav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hyperlink" Target="../source/ch04/ArrayTest01.java" TargetMode="Externa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../source/ch04/ArrayTest02.java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4/ClassTest01.java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hyperlink" Target="../source/ch04/ClassTest02.jav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2" descr="C:\Users\ss\Desktop\Java로고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40" y="5175303"/>
            <a:ext cx="576064" cy="84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K-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2" y="5013146"/>
            <a:ext cx="8215338" cy="1344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객체</a:t>
            </a:r>
            <a:endParaRPr lang="en-US" altLang="ko-KR" dirty="0"/>
          </a:p>
        </p:txBody>
      </p:sp>
      <p:pic>
        <p:nvPicPr>
          <p:cNvPr id="4" name="그림 3" descr="K-0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2786058"/>
            <a:ext cx="7058025" cy="2305050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500034" y="1357298"/>
            <a:ext cx="8229600" cy="336872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/>
                </a:solidFill>
                <a:latin typeface="Arial" charset="0"/>
              </a:rPr>
              <a:t>클래스와  객체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source/ch04/ClassTest03.java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메서드</a:t>
            </a:r>
            <a:endParaRPr lang="en-US" altLang="ko-KR" dirty="0"/>
          </a:p>
        </p:txBody>
      </p:sp>
      <p:pic>
        <p:nvPicPr>
          <p:cNvPr id="3" name="그림 2" descr="K-0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1928802"/>
            <a:ext cx="7134225" cy="1333500"/>
          </a:xfrm>
          <a:prstGeom prst="rect">
            <a:avLst/>
          </a:prstGeom>
        </p:spPr>
      </p:pic>
      <p:pic>
        <p:nvPicPr>
          <p:cNvPr id="5" name="그림 4" descr="K-0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1142984"/>
            <a:ext cx="70294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메서드</a:t>
            </a:r>
            <a:endParaRPr lang="en-US" altLang="ko-KR" dirty="0"/>
          </a:p>
        </p:txBody>
      </p:sp>
      <p:pic>
        <p:nvPicPr>
          <p:cNvPr id="6" name="그림 5" descr="K-0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2643182"/>
            <a:ext cx="7038975" cy="3200400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500034" y="1357298"/>
            <a:ext cx="8229600" cy="336872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/>
                </a:solidFill>
                <a:latin typeface="Arial" charset="0"/>
              </a:rPr>
              <a:t>클래스와  객체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source/ch04/MethodTest01.java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메서드</a:t>
            </a:r>
            <a:endParaRPr lang="en-US" altLang="ko-KR" dirty="0"/>
          </a:p>
        </p:txBody>
      </p:sp>
      <p:pic>
        <p:nvPicPr>
          <p:cNvPr id="3" name="그림 2" descr="K-0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2571744"/>
            <a:ext cx="7038975" cy="3200400"/>
          </a:xfrm>
          <a:prstGeom prst="rect">
            <a:avLst/>
          </a:prstGeom>
        </p:spPr>
      </p:pic>
      <p:sp>
        <p:nvSpPr>
          <p:cNvPr id="4" name="내용 개체 틀 2"/>
          <p:cNvSpPr txBox="1">
            <a:spLocks/>
          </p:cNvSpPr>
          <p:nvPr/>
        </p:nvSpPr>
        <p:spPr>
          <a:xfrm>
            <a:off x="500034" y="1357298"/>
            <a:ext cx="8229600" cy="336872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/>
                </a:solidFill>
                <a:latin typeface="Arial" charset="0"/>
              </a:rPr>
              <a:t>클래스와  객체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source/ch04/MethodTest02.java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메서드</a:t>
            </a:r>
            <a:endParaRPr lang="en-US" altLang="ko-KR" dirty="0"/>
          </a:p>
        </p:txBody>
      </p:sp>
      <p:pic>
        <p:nvPicPr>
          <p:cNvPr id="3" name="그림 2" descr="K-0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285860"/>
            <a:ext cx="1647825" cy="342900"/>
          </a:xfrm>
          <a:prstGeom prst="rect">
            <a:avLst/>
          </a:prstGeom>
        </p:spPr>
      </p:pic>
      <p:pic>
        <p:nvPicPr>
          <p:cNvPr id="4" name="그림 3" descr="K-0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1857364"/>
            <a:ext cx="7077075" cy="1704975"/>
          </a:xfrm>
          <a:prstGeom prst="rect">
            <a:avLst/>
          </a:prstGeom>
        </p:spPr>
      </p:pic>
      <p:pic>
        <p:nvPicPr>
          <p:cNvPr id="5" name="그림 4" descr="K-0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3738577"/>
            <a:ext cx="70770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메서드</a:t>
            </a:r>
            <a:endParaRPr lang="en-US" altLang="ko-KR" dirty="0"/>
          </a:p>
        </p:txBody>
      </p:sp>
      <p:pic>
        <p:nvPicPr>
          <p:cNvPr id="3" name="그림 2" descr="K-0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2000240"/>
            <a:ext cx="7077075" cy="2800350"/>
          </a:xfrm>
          <a:prstGeom prst="rect">
            <a:avLst/>
          </a:prstGeom>
        </p:spPr>
      </p:pic>
      <p:pic>
        <p:nvPicPr>
          <p:cNvPr id="4" name="그림 3" descr="K-0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1285860"/>
            <a:ext cx="31623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메서드</a:t>
            </a:r>
            <a:endParaRPr lang="en-US" altLang="ko-KR" dirty="0"/>
          </a:p>
        </p:txBody>
      </p:sp>
      <p:pic>
        <p:nvPicPr>
          <p:cNvPr id="5" name="그림 4" descr="K-0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2714620"/>
            <a:ext cx="7019925" cy="1504950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500034" y="1357298"/>
            <a:ext cx="8229600" cy="336872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/>
                </a:solidFill>
                <a:latin typeface="Arial" charset="0"/>
              </a:rPr>
              <a:t>오버로딩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source/ch04/OverloadTest01.java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메서드</a:t>
            </a:r>
            <a:endParaRPr lang="en-US" altLang="ko-KR" dirty="0"/>
          </a:p>
        </p:txBody>
      </p:sp>
      <p:pic>
        <p:nvPicPr>
          <p:cNvPr id="3" name="그림 2" descr="K-0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2805118"/>
            <a:ext cx="3505200" cy="1409700"/>
          </a:xfrm>
          <a:prstGeom prst="rect">
            <a:avLst/>
          </a:prstGeom>
        </p:spPr>
      </p:pic>
      <p:pic>
        <p:nvPicPr>
          <p:cNvPr id="4" name="그림 3" descr="K-0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562" y="2214554"/>
            <a:ext cx="3209925" cy="838200"/>
          </a:xfrm>
          <a:prstGeom prst="rect">
            <a:avLst/>
          </a:prstGeom>
        </p:spPr>
      </p:pic>
      <p:pic>
        <p:nvPicPr>
          <p:cNvPr id="5" name="그림 4" descr="K-01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562" y="3143248"/>
            <a:ext cx="3209925" cy="838200"/>
          </a:xfrm>
          <a:prstGeom prst="rect">
            <a:avLst/>
          </a:prstGeom>
        </p:spPr>
      </p:pic>
      <p:pic>
        <p:nvPicPr>
          <p:cNvPr id="6" name="그림 5" descr="K-02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562" y="4019560"/>
            <a:ext cx="3209925" cy="838200"/>
          </a:xfrm>
          <a:prstGeom prst="rect">
            <a:avLst/>
          </a:prstGeom>
        </p:spPr>
      </p:pic>
      <p:pic>
        <p:nvPicPr>
          <p:cNvPr id="7" name="그림 6" descr="K-02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1538" y="1357298"/>
            <a:ext cx="6191250" cy="695325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14546" y="5143512"/>
            <a:ext cx="421484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b="1" dirty="0" smtClean="0"/>
              <a:t>오버로딩을 이용한 </a:t>
            </a:r>
            <a:r>
              <a:rPr lang="en-US" altLang="ko-KR" sz="2000" b="1" dirty="0" smtClean="0"/>
              <a:t>println</a:t>
            </a:r>
            <a:r>
              <a:rPr lang="ko-KR" altLang="en-US" sz="2000" b="1" dirty="0" smtClean="0"/>
              <a:t>메서드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메서드</a:t>
            </a:r>
            <a:endParaRPr lang="en-US" altLang="ko-KR" dirty="0"/>
          </a:p>
        </p:txBody>
      </p:sp>
      <p:pic>
        <p:nvPicPr>
          <p:cNvPr id="3" name="그림 2" descr="K-0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142984"/>
            <a:ext cx="1676400" cy="371475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28596" y="2643182"/>
            <a:ext cx="8496944" cy="266362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endParaRPr lang="en-US" altLang="ko-KR" sz="2400" kern="0" dirty="0" smtClean="0"/>
          </a:p>
          <a:p>
            <a:pPr lvl="1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47056" y="1785926"/>
            <a:ext cx="8496944" cy="266362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kern="0" dirty="0" smtClean="0"/>
              <a:t>main</a:t>
            </a:r>
            <a:r>
              <a:rPr lang="ko-KR" altLang="en-US" sz="2400" kern="0" dirty="0" smtClean="0"/>
              <a:t>메서드의 특징</a:t>
            </a:r>
            <a:endParaRPr lang="en-US" altLang="ko-KR" sz="2400" kern="0" dirty="0" smtClean="0"/>
          </a:p>
          <a:p>
            <a:pPr marL="0" indent="0">
              <a:buNone/>
            </a:pPr>
            <a:endParaRPr lang="en-US" altLang="ko-KR" sz="2400" kern="0" dirty="0" smtClean="0"/>
          </a:p>
          <a:p>
            <a:pPr lvl="1"/>
            <a:r>
              <a:rPr lang="en-US" altLang="ko-KR" sz="2000" kern="0" dirty="0" smtClean="0"/>
              <a:t>main</a:t>
            </a:r>
            <a:r>
              <a:rPr lang="ko-KR" altLang="en-US" sz="2000" kern="0" dirty="0" smtClean="0"/>
              <a:t>은 메서드의 이름입니다</a:t>
            </a:r>
            <a:r>
              <a:rPr lang="en-US" altLang="ko-KR" sz="2000" kern="0" dirty="0" smtClean="0"/>
              <a:t>.</a:t>
            </a:r>
          </a:p>
          <a:p>
            <a:pPr lvl="1"/>
            <a:r>
              <a:rPr lang="en-US" altLang="ko-KR" sz="2000" kern="0" dirty="0" smtClean="0"/>
              <a:t>main</a:t>
            </a:r>
            <a:r>
              <a:rPr lang="ko-KR" altLang="en-US" sz="2000" kern="0" dirty="0" smtClean="0"/>
              <a:t>메서드는 자바를 실행시 가장 먼저 실행이 됩니다</a:t>
            </a:r>
            <a:r>
              <a:rPr lang="en-US" altLang="ko-KR" sz="2000" kern="0" dirty="0" smtClean="0"/>
              <a:t>.</a:t>
            </a:r>
          </a:p>
          <a:p>
            <a:pPr lvl="1"/>
            <a:r>
              <a:rPr lang="en-US" altLang="ko-KR" sz="2000" kern="0" dirty="0" smtClean="0"/>
              <a:t>main</a:t>
            </a:r>
            <a:r>
              <a:rPr lang="ko-KR" altLang="en-US" sz="2000" kern="0" dirty="0" smtClean="0"/>
              <a:t>메서드는 실행시 </a:t>
            </a:r>
            <a:r>
              <a:rPr lang="en-US" altLang="ko-KR" sz="2000" kern="0" dirty="0" smtClean="0"/>
              <a:t>static</a:t>
            </a:r>
            <a:r>
              <a:rPr lang="ko-KR" altLang="en-US" sz="2000" kern="0" dirty="0" smtClean="0"/>
              <a:t>으로 선언되어 가장 먼저 메모리에</a:t>
            </a:r>
            <a:endParaRPr lang="en-US" altLang="ko-KR" sz="2000" kern="0" dirty="0" smtClean="0"/>
          </a:p>
          <a:p>
            <a:pPr lvl="1">
              <a:buNone/>
            </a:pPr>
            <a:r>
              <a:rPr lang="ko-KR" altLang="en-US" sz="2000" kern="0" dirty="0" smtClean="0"/>
              <a:t>    로딩됩니다</a:t>
            </a:r>
            <a:r>
              <a:rPr lang="en-US" altLang="ko-KR" sz="2000" kern="0" dirty="0" smtClean="0"/>
              <a:t>.</a:t>
            </a:r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/>
          </a:p>
        </p:txBody>
      </p:sp>
    </p:spTree>
    <p:extLst>
      <p:ext uri="{BB962C8B-B14F-4D97-AF65-F5344CB8AC3E}">
        <p14:creationId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메서드</a:t>
            </a:r>
            <a:endParaRPr lang="en-US" altLang="ko-KR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28596" y="2643182"/>
            <a:ext cx="8496944" cy="266362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endParaRPr lang="en-US" altLang="ko-KR" sz="2400" kern="0" dirty="0" smtClean="0"/>
          </a:p>
          <a:p>
            <a:pPr lvl="1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/>
          </a:p>
        </p:txBody>
      </p:sp>
      <p:pic>
        <p:nvPicPr>
          <p:cNvPr id="8" name="그림 7" descr="K-0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4429132"/>
            <a:ext cx="7067550" cy="1323975"/>
          </a:xfrm>
          <a:prstGeom prst="rect">
            <a:avLst/>
          </a:prstGeom>
        </p:spPr>
      </p:pic>
      <p:pic>
        <p:nvPicPr>
          <p:cNvPr id="9" name="그림 8" descr="K-03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1357298"/>
            <a:ext cx="7086600" cy="1343025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571472" y="3000372"/>
            <a:ext cx="8229600" cy="336872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String args[]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4" action="ppaction://hlinkfile"/>
              </a:rPr>
              <a:t>source/ch04/ArgsTest01.java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그림으로 살펴보기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6" name="그림 5" descr="K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1" y="1643050"/>
            <a:ext cx="5881196" cy="49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배열</a:t>
            </a:r>
            <a:endParaRPr lang="en-US" altLang="ko-KR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28596" y="2643182"/>
            <a:ext cx="8496944" cy="266362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endParaRPr lang="en-US" altLang="ko-KR" sz="2400" kern="0" dirty="0" smtClean="0"/>
          </a:p>
          <a:p>
            <a:pPr lvl="1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/>
          </a:p>
        </p:txBody>
      </p:sp>
      <p:pic>
        <p:nvPicPr>
          <p:cNvPr id="8" name="그림 7" descr="K-0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1142984"/>
            <a:ext cx="7134225" cy="495300"/>
          </a:xfrm>
          <a:prstGeom prst="rect">
            <a:avLst/>
          </a:prstGeom>
        </p:spPr>
      </p:pic>
      <p:pic>
        <p:nvPicPr>
          <p:cNvPr id="9" name="그림 8" descr="K-0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1785926"/>
            <a:ext cx="1362075" cy="323850"/>
          </a:xfrm>
          <a:prstGeom prst="rect">
            <a:avLst/>
          </a:prstGeom>
        </p:spPr>
      </p:pic>
      <p:pic>
        <p:nvPicPr>
          <p:cNvPr id="11" name="그림 10" descr="K-02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24" y="3571876"/>
            <a:ext cx="3190875" cy="3143250"/>
          </a:xfrm>
          <a:prstGeom prst="rect">
            <a:avLst/>
          </a:prstGeom>
        </p:spPr>
      </p:pic>
      <p:pic>
        <p:nvPicPr>
          <p:cNvPr id="13" name="그림 12" descr="K-03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48" y="2714620"/>
            <a:ext cx="7115175" cy="762000"/>
          </a:xfrm>
          <a:prstGeom prst="rect">
            <a:avLst/>
          </a:prstGeom>
        </p:spPr>
      </p:pic>
      <p:pic>
        <p:nvPicPr>
          <p:cNvPr id="14" name="그림 13" descr="K-03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786" y="2285992"/>
            <a:ext cx="35147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배열</a:t>
            </a:r>
            <a:endParaRPr lang="en-US" altLang="ko-KR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28596" y="2643182"/>
            <a:ext cx="8496944" cy="266362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endParaRPr lang="en-US" altLang="ko-KR" sz="2400" kern="0" dirty="0" smtClean="0"/>
          </a:p>
          <a:p>
            <a:pPr lvl="1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/>
          </a:p>
        </p:txBody>
      </p:sp>
      <p:pic>
        <p:nvPicPr>
          <p:cNvPr id="4" name="그림 3" descr="K-0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2071678"/>
            <a:ext cx="6991350" cy="742950"/>
          </a:xfrm>
          <a:prstGeom prst="rect">
            <a:avLst/>
          </a:prstGeom>
        </p:spPr>
      </p:pic>
      <p:pic>
        <p:nvPicPr>
          <p:cNvPr id="5" name="그림 4" descr="K-0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1714488"/>
            <a:ext cx="2990850" cy="276225"/>
          </a:xfrm>
          <a:prstGeom prst="rect">
            <a:avLst/>
          </a:prstGeom>
        </p:spPr>
      </p:pic>
      <p:pic>
        <p:nvPicPr>
          <p:cNvPr id="7" name="그림 6" descr="K-02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86" y="1214422"/>
            <a:ext cx="1524000" cy="295275"/>
          </a:xfrm>
          <a:prstGeom prst="rect">
            <a:avLst/>
          </a:prstGeom>
        </p:spPr>
      </p:pic>
      <p:pic>
        <p:nvPicPr>
          <p:cNvPr id="8" name="그림 7" descr="K-03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976" y="4500570"/>
            <a:ext cx="7048500" cy="1476375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571472" y="3143248"/>
            <a:ext cx="8229600" cy="336872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/>
                </a:solidFill>
                <a:latin typeface="Arial" charset="0"/>
              </a:rPr>
              <a:t>배열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6" action="ppaction://hlinkfile"/>
              </a:rPr>
              <a:t>source/ch04/ArrayTest01.java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배열</a:t>
            </a:r>
            <a:endParaRPr lang="en-US" altLang="ko-KR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28596" y="2643182"/>
            <a:ext cx="8496944" cy="266362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endParaRPr lang="en-US" altLang="ko-KR" sz="2400" kern="0" dirty="0" smtClean="0"/>
          </a:p>
          <a:p>
            <a:pPr lvl="1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42910" y="1214422"/>
            <a:ext cx="8229600" cy="336872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/>
                </a:solidFill>
                <a:latin typeface="Arial" charset="0"/>
              </a:rPr>
              <a:t>배열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2" action="ppaction://hlinkfile"/>
              </a:rPr>
              <a:t>source/ch04/ArrayTest02.java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  <p:pic>
        <p:nvPicPr>
          <p:cNvPr id="5" name="그림 4" descr="K-03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2428868"/>
            <a:ext cx="70580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</a:t>
            </a:r>
            <a:endParaRPr lang="en-US" altLang="ko-KR" dirty="0"/>
          </a:p>
        </p:txBody>
      </p:sp>
      <p:pic>
        <p:nvPicPr>
          <p:cNvPr id="10" name="그림 9" descr="K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142984"/>
            <a:ext cx="7143800" cy="483779"/>
          </a:xfrm>
          <a:prstGeom prst="rect">
            <a:avLst/>
          </a:prstGeom>
        </p:spPr>
      </p:pic>
      <p:pic>
        <p:nvPicPr>
          <p:cNvPr id="12" name="그림 11" descr="K-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2428868"/>
            <a:ext cx="7715304" cy="3401278"/>
          </a:xfrm>
          <a:prstGeom prst="rect">
            <a:avLst/>
          </a:prstGeom>
        </p:spPr>
      </p:pic>
      <p:pic>
        <p:nvPicPr>
          <p:cNvPr id="13" name="그림 12" descr="K-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1857364"/>
            <a:ext cx="1909119" cy="35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</a:t>
            </a:r>
            <a:endParaRPr lang="en-US" altLang="ko-KR" dirty="0"/>
          </a:p>
        </p:txBody>
      </p:sp>
      <p:pic>
        <p:nvPicPr>
          <p:cNvPr id="5" name="그림 4" descr="K-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285860"/>
            <a:ext cx="7339034" cy="32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맴버변수</a:t>
            </a:r>
            <a:endParaRPr lang="en-US" altLang="ko-KR" dirty="0"/>
          </a:p>
        </p:txBody>
      </p:sp>
      <p:pic>
        <p:nvPicPr>
          <p:cNvPr id="4" name="그림 3" descr="K-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285860"/>
            <a:ext cx="6786610" cy="503843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4282" y="1571612"/>
            <a:ext cx="8496944" cy="266362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endParaRPr lang="en-US" altLang="ko-KR" sz="2400" kern="0" dirty="0" smtClean="0"/>
          </a:p>
          <a:p>
            <a:pPr lvl="1"/>
            <a:r>
              <a:rPr lang="ko-KR" altLang="en-US" sz="2000" kern="0" dirty="0" smtClean="0"/>
              <a:t>맴버변수를 제외한 나머지를 지역변수라고 한다</a:t>
            </a:r>
            <a:r>
              <a:rPr lang="en-US" altLang="ko-KR" sz="2000" kern="0" dirty="0" smtClean="0"/>
              <a:t>.</a:t>
            </a:r>
            <a:endParaRPr lang="ko-KR" altLang="en-US" sz="2000" kern="0" dirty="0" smtClean="0"/>
          </a:p>
          <a:p>
            <a:pPr lvl="1"/>
            <a:r>
              <a:rPr lang="ko-KR" altLang="en-US" sz="2000" kern="0" dirty="0" smtClean="0"/>
              <a:t>맴버변수 중 </a:t>
            </a:r>
            <a:r>
              <a:rPr lang="en-US" altLang="ko-KR" sz="2000" kern="0" dirty="0" smtClean="0"/>
              <a:t>static</a:t>
            </a:r>
            <a:r>
              <a:rPr lang="ko-KR" altLang="en-US" sz="2000" kern="0" dirty="0" smtClean="0"/>
              <a:t>이 있는 것은 클래스변수라고 한다</a:t>
            </a:r>
            <a:r>
              <a:rPr lang="en-US" altLang="ko-KR" sz="2000" kern="0" dirty="0" smtClean="0"/>
              <a:t>.</a:t>
            </a:r>
          </a:p>
          <a:p>
            <a:pPr lvl="1"/>
            <a:r>
              <a:rPr lang="ko-KR" altLang="en-US" sz="2000" kern="0" dirty="0" smtClean="0"/>
              <a:t>맴버변수 중 </a:t>
            </a:r>
            <a:r>
              <a:rPr lang="en-US" altLang="ko-KR" sz="2000" kern="0" dirty="0" smtClean="0"/>
              <a:t>static</a:t>
            </a:r>
            <a:r>
              <a:rPr lang="ko-KR" altLang="en-US" sz="2000" kern="0" dirty="0" smtClean="0"/>
              <a:t>이 없는 것은 인스턴스 변수라고 한다</a:t>
            </a:r>
            <a:r>
              <a:rPr lang="en-US" altLang="ko-KR" sz="2000" kern="0" dirty="0" smtClean="0"/>
              <a:t>.</a:t>
            </a:r>
          </a:p>
          <a:p>
            <a:pPr lvl="1"/>
            <a:r>
              <a:rPr lang="ko-KR" altLang="en-US" sz="2000" kern="0" dirty="0" smtClean="0"/>
              <a:t>맴버변수는 클래스에 종속되어 있는 변수이다</a:t>
            </a:r>
            <a:r>
              <a:rPr lang="en-US" altLang="ko-KR" sz="2000" kern="0" dirty="0" smtClean="0"/>
              <a:t>.</a:t>
            </a:r>
            <a:endParaRPr lang="en-US" altLang="ko-KR" sz="24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 smtClean="0"/>
          </a:p>
          <a:p>
            <a:pPr marL="457200" lvl="1" indent="0">
              <a:buNone/>
            </a:pPr>
            <a:endParaRPr lang="en-US" altLang="ko-KR" sz="2000" kern="0" dirty="0"/>
          </a:p>
        </p:txBody>
      </p:sp>
    </p:spTree>
    <p:extLst>
      <p:ext uri="{BB962C8B-B14F-4D97-AF65-F5344CB8AC3E}">
        <p14:creationId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맴버변수</a:t>
            </a:r>
            <a:endParaRPr lang="en-US" altLang="ko-KR" dirty="0"/>
          </a:p>
        </p:txBody>
      </p:sp>
      <p:pic>
        <p:nvPicPr>
          <p:cNvPr id="6" name="그림 5" descr="K-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1285860"/>
            <a:ext cx="7000875" cy="4124325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428860" y="5429264"/>
            <a:ext cx="415936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b="1" dirty="0" smtClean="0"/>
              <a:t>클래스 안에서 맴버변수의 위치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객체</a:t>
            </a:r>
            <a:endParaRPr lang="en-US" altLang="ko-KR" dirty="0"/>
          </a:p>
        </p:txBody>
      </p:sp>
      <p:pic>
        <p:nvPicPr>
          <p:cNvPr id="5" name="그림 4" descr="K-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214422"/>
            <a:ext cx="7067550" cy="466725"/>
          </a:xfrm>
          <a:prstGeom prst="rect">
            <a:avLst/>
          </a:prstGeom>
        </p:spPr>
      </p:pic>
      <p:pic>
        <p:nvPicPr>
          <p:cNvPr id="4" name="그림 3" descr="K-0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3357562"/>
            <a:ext cx="7467600" cy="2447925"/>
          </a:xfrm>
          <a:prstGeom prst="rect">
            <a:avLst/>
          </a:prstGeom>
        </p:spPr>
      </p:pic>
      <p:pic>
        <p:nvPicPr>
          <p:cNvPr id="7" name="그림 6" descr="K-00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1857364"/>
            <a:ext cx="70770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객체</a:t>
            </a:r>
            <a:endParaRPr lang="en-US" altLang="ko-KR" dirty="0"/>
          </a:p>
        </p:txBody>
      </p:sp>
      <p:pic>
        <p:nvPicPr>
          <p:cNvPr id="5" name="그림 4" descr="K-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214422"/>
            <a:ext cx="7067550" cy="466725"/>
          </a:xfrm>
          <a:prstGeom prst="rect">
            <a:avLst/>
          </a:prstGeom>
        </p:spPr>
      </p:pic>
      <p:sp>
        <p:nvSpPr>
          <p:cNvPr id="4" name="내용 개체 틀 2"/>
          <p:cNvSpPr txBox="1">
            <a:spLocks/>
          </p:cNvSpPr>
          <p:nvPr/>
        </p:nvSpPr>
        <p:spPr>
          <a:xfrm>
            <a:off x="500034" y="2000240"/>
            <a:ext cx="8229600" cy="336872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/>
                </a:solidFill>
                <a:latin typeface="Arial" charset="0"/>
              </a:rPr>
              <a:t>클래스와  객체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source/ch04/ClassTest01.java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  <p:pic>
        <p:nvPicPr>
          <p:cNvPr id="7" name="그림 6" descr="K-00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86" y="3286124"/>
            <a:ext cx="70770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객체</a:t>
            </a:r>
            <a:endParaRPr lang="en-US" altLang="ko-KR" dirty="0"/>
          </a:p>
        </p:txBody>
      </p:sp>
      <p:pic>
        <p:nvPicPr>
          <p:cNvPr id="5" name="그림 4" descr="K-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214422"/>
            <a:ext cx="7067550" cy="466725"/>
          </a:xfrm>
          <a:prstGeom prst="rect">
            <a:avLst/>
          </a:prstGeom>
        </p:spPr>
      </p:pic>
      <p:pic>
        <p:nvPicPr>
          <p:cNvPr id="4" name="그림 3" descr="K-0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3357562"/>
            <a:ext cx="7058025" cy="2324100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500034" y="2000240"/>
            <a:ext cx="8229600" cy="336872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/>
                </a:solidFill>
                <a:latin typeface="Arial" charset="0"/>
              </a:rPr>
              <a:t>클래스와  객체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4" action="ppaction://hlinkfile"/>
              </a:rPr>
              <a:t>source/ch04/ClassTest02.java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최종템블릿">
  <a:themeElements>
    <a:clrScheme name="sample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최종템블릿</Template>
  <TotalTime>1537</TotalTime>
  <Words>189</Words>
  <Application>Microsoft Office PowerPoint</Application>
  <PresentationFormat>화면 슬라이드 쇼(4:3)</PresentationFormat>
  <Paragraphs>73</Paragraphs>
  <Slides>23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굴림</vt:lpstr>
      <vt:lpstr>맑은 고딕</vt:lpstr>
      <vt:lpstr>Arial</vt:lpstr>
      <vt:lpstr>Verdana</vt:lpstr>
      <vt:lpstr>Wingdings</vt:lpstr>
      <vt:lpstr>최종템블릿</vt:lpstr>
      <vt:lpstr>Image</vt:lpstr>
      <vt:lpstr>PowerPoint 프레젠테이션</vt:lpstr>
      <vt:lpstr>그림으로 살펴보기</vt:lpstr>
      <vt:lpstr>1. 클래스</vt:lpstr>
      <vt:lpstr>1. 클래스</vt:lpstr>
      <vt:lpstr>2. 맴버변수</vt:lpstr>
      <vt:lpstr>2. 맴버변수</vt:lpstr>
      <vt:lpstr>3. 객체</vt:lpstr>
      <vt:lpstr>3. 객체</vt:lpstr>
      <vt:lpstr>3. 객체</vt:lpstr>
      <vt:lpstr>3. 객체</vt:lpstr>
      <vt:lpstr>4. 메서드</vt:lpstr>
      <vt:lpstr>4. 메서드</vt:lpstr>
      <vt:lpstr>4. 메서드</vt:lpstr>
      <vt:lpstr>4. 메서드</vt:lpstr>
      <vt:lpstr>4. 메서드</vt:lpstr>
      <vt:lpstr>4. 메서드</vt:lpstr>
      <vt:lpstr>4. 메서드</vt:lpstr>
      <vt:lpstr>4. 메서드</vt:lpstr>
      <vt:lpstr>4. 메서드</vt:lpstr>
      <vt:lpstr>5. 배열</vt:lpstr>
      <vt:lpstr>5. 배열</vt:lpstr>
      <vt:lpstr>5. 배열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dita_8</cp:lastModifiedBy>
  <cp:revision>449</cp:revision>
  <dcterms:created xsi:type="dcterms:W3CDTF">2013-12-17T00:44:17Z</dcterms:created>
  <dcterms:modified xsi:type="dcterms:W3CDTF">2017-03-08T02:16:01Z</dcterms:modified>
</cp:coreProperties>
</file>