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341" r:id="rId3"/>
    <p:sldId id="325" r:id="rId4"/>
    <p:sldId id="399" r:id="rId5"/>
    <p:sldId id="420" r:id="rId6"/>
    <p:sldId id="421" r:id="rId7"/>
    <p:sldId id="422" r:id="rId8"/>
    <p:sldId id="423" r:id="rId9"/>
    <p:sldId id="424" r:id="rId10"/>
    <p:sldId id="425" r:id="rId11"/>
    <p:sldId id="426" r:id="rId12"/>
    <p:sldId id="427" r:id="rId13"/>
    <p:sldId id="428" r:id="rId14"/>
    <p:sldId id="429" r:id="rId15"/>
    <p:sldId id="276" r:id="rId1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user" initials="u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52B4E0"/>
    <a:srgbClr val="6CA5D8"/>
    <a:srgbClr val="000066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40" autoAdjust="0"/>
    <p:restoredTop sz="94660" autoAdjust="0"/>
  </p:normalViewPr>
  <p:slideViewPr>
    <p:cSldViewPr>
      <p:cViewPr>
        <p:scale>
          <a:sx n="75" d="100"/>
          <a:sy n="75" d="100"/>
        </p:scale>
        <p:origin x="-2664" y="-83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628" y="-84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B51DCE-878B-44E2-B361-F542F6BBA0CF}" type="datetimeFigureOut">
              <a:rPr lang="ko-KR" altLang="en-US" smtClean="0"/>
              <a:pPr/>
              <a:t>2015-11-17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1253D3-C2F7-4B9C-A5A7-162FCA56A06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2699606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253D3-C2F7-4B9C-A5A7-162FCA56A06B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 bwMode="gray"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 bwMode="black">
          <a:xfrm>
            <a:off x="1371600" y="4724400"/>
            <a:ext cx="7239000" cy="1066800"/>
          </a:xfrm>
          <a:effectLst>
            <a:outerShdw dist="28398" dir="1593903" algn="ctr" rotWithShape="0">
              <a:schemeClr val="bg1"/>
            </a:outerShdw>
          </a:effectLst>
        </p:spPr>
        <p:txBody>
          <a:bodyPr/>
          <a:lstStyle>
            <a:lvl1pPr algn="r">
              <a:defRPr sz="400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altLang="ko-K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black">
          <a:xfrm>
            <a:off x="1371600" y="5791200"/>
            <a:ext cx="7239000" cy="3810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2400" b="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부제목 스타일 편집</a:t>
            </a:r>
            <a:endParaRPr lang="en-US" altLang="ko-K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-32" y="6572272"/>
            <a:ext cx="2895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1">
                <a:solidFill>
                  <a:srgbClr val="FF0000"/>
                </a:solidFill>
                <a:latin typeface="+mn-lt"/>
                <a:ea typeface="굴림" charset="-127"/>
              </a:defRPr>
            </a:lvl1pPr>
          </a:lstStyle>
          <a:p>
            <a:r>
              <a:rPr lang="en-US" altLang="ko-KR" dirty="0" smtClean="0">
                <a:solidFill>
                  <a:schemeClr val="tx2">
                    <a:lumMod val="75000"/>
                  </a:schemeClr>
                </a:solidFill>
              </a:rPr>
              <a:t>JSPStudy.co.kr</a:t>
            </a:r>
            <a:endParaRPr lang="en-US" altLang="ko-KR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E91298-D5C3-4E2D-B11A-0017ED65C967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109538"/>
            <a:ext cx="2057400" cy="6129337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09538"/>
            <a:ext cx="6019800" cy="6129337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E3AEE3-322B-4662-82E5-7A97A6ECE2C5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05000" y="109538"/>
            <a:ext cx="6553200" cy="563562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457200" y="990600"/>
            <a:ext cx="8229600" cy="5248275"/>
          </a:xfrm>
        </p:spPr>
        <p:txBody>
          <a:bodyPr/>
          <a:lstStyle/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3429000" y="6477000"/>
            <a:ext cx="2133600" cy="241300"/>
          </a:xfrm>
        </p:spPr>
        <p:txBody>
          <a:bodyPr/>
          <a:lstStyle>
            <a:lvl1pPr>
              <a:defRPr/>
            </a:lvl1pPr>
          </a:lstStyle>
          <a:p>
            <a:fld id="{612ADDFF-7CDB-49F9-A130-6BEF55146F5A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F74A90-403F-48D7-818B-EFCC2CE487B2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6E4963-0E54-476C-9456-EE8A4F626974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10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990600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990600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C7D823-0629-414E-AEFE-14A62DD61CF9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0CF907-FEF4-486D-BC79-2B5D9E8EE7DA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10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C25DAD-40E9-415D-9C5B-24CF8AB391D2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64B3E2-EBF8-40C1-9E0B-37C4581C0AD9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E85548-86C9-4A46-A49A-E6EF3D1DA4A9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81DEE9-83BA-4501-98B8-AA301F5B544B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75" name="Object 51"/>
          <p:cNvGraphicFramePr>
            <a:graphicFrameLocks noChangeAspect="1"/>
          </p:cNvGraphicFramePr>
          <p:nvPr/>
        </p:nvGraphicFramePr>
        <p:xfrm>
          <a:off x="0" y="0"/>
          <a:ext cx="9144000" cy="838200"/>
        </p:xfrm>
        <a:graphic>
          <a:graphicData uri="http://schemas.openxmlformats.org/presentationml/2006/ole">
            <p:oleObj spid="_x0000_s1298" name="Image" r:id="rId15" imgW="13003175" imgH="1523272" progId="Photoshop.Image.7">
              <p:embed/>
            </p:oleObj>
          </a:graphicData>
        </a:graphic>
      </p:graphicFrame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212904" y="6461125"/>
            <a:ext cx="2895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>
                <a:solidFill>
                  <a:schemeClr val="tx2">
                    <a:lumMod val="75000"/>
                  </a:schemeClr>
                </a:solidFill>
                <a:latin typeface="+mn-lt"/>
                <a:ea typeface="굴림" charset="-127"/>
              </a:defRPr>
            </a:lvl1pPr>
          </a:lstStyle>
          <a:p>
            <a:r>
              <a:rPr lang="en-US" altLang="ko-KR" dirty="0" smtClean="0"/>
              <a:t>JSPStudy.co.kr</a:t>
            </a:r>
            <a:endParaRPr lang="en-US" altLang="ko-KR" dirty="0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1905000" y="109538"/>
            <a:ext cx="65532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  <a:endParaRPr lang="en-US" altLang="ko-KR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990600"/>
            <a:ext cx="8229600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altLang="ko-KR" dirty="0" smtClean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429000" y="6477000"/>
            <a:ext cx="2133600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n-lt"/>
                <a:ea typeface="굴림" charset="-127"/>
              </a:defRPr>
            </a:lvl1pPr>
          </a:lstStyle>
          <a:p>
            <a:fld id="{1340F827-45F9-4706-85DA-0DB2043C1BA8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1076" name="Rectangle 52"/>
          <p:cNvSpPr>
            <a:spLocks noChangeArrowheads="1"/>
          </p:cNvSpPr>
          <p:nvPr/>
        </p:nvSpPr>
        <p:spPr bwMode="gray">
          <a:xfrm>
            <a:off x="0" y="6781800"/>
            <a:ext cx="9144000" cy="762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pic>
        <p:nvPicPr>
          <p:cNvPr id="1199" name="Picture 175" descr="C:\Users\ss\Desktop\Java로고.PNG"/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4123" y="82724"/>
            <a:ext cx="464273" cy="68181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2800" b="1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1"/>
          </a:solidFill>
          <a:latin typeface="Arial" charset="0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Arial" charset="0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charset="0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Relationship Id="rId5" Type="http://schemas.openxmlformats.org/officeDocument/2006/relationships/hyperlink" Target="../source/ch05/ImportTest01.java" TargetMode="External"/><Relationship Id="rId4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Relationship Id="rId5" Type="http://schemas.openxmlformats.org/officeDocument/2006/relationships/hyperlink" Target="../source/ch05/AccessControlTest02.java" TargetMode="External"/><Relationship Id="rId4" Type="http://schemas.openxmlformats.org/officeDocument/2006/relationships/hyperlink" Target="../source/ch05/AccessControlTest01.java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Relationship Id="rId4" Type="http://schemas.openxmlformats.org/officeDocument/2006/relationships/hyperlink" Target="../source/ch05/AccessControlTest03.java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4" Type="http://schemas.openxmlformats.org/officeDocument/2006/relationships/hyperlink" Target="../source/ch05/OverRidingTest01.java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../source/ch05/OverRidingTest02.java" TargetMode="Externa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6" Type="http://schemas.openxmlformats.org/officeDocument/2006/relationships/hyperlink" Target="../source/ch05/ConstructorTest01.java" TargetMode="Externa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4" Type="http://schemas.openxmlformats.org/officeDocument/2006/relationships/hyperlink" Target="../source/ch05/ConstructorTest02.java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바닥글 개체 틀 8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tx2">
                    <a:lumMod val="75000"/>
                  </a:schemeClr>
                </a:solidFill>
              </a:rPr>
              <a:t>JSPStudy.co.kr</a:t>
            </a:r>
            <a:endParaRPr lang="en-US" altLang="ko-KR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2" name="Picture 2" descr="C:\Users\ss\Desktop\Java로고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440" y="5175303"/>
            <a:ext cx="576064" cy="84598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 descr="K-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0882" y="5072074"/>
            <a:ext cx="8223118" cy="134608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109538"/>
            <a:ext cx="6553200" cy="563562"/>
          </a:xfrm>
        </p:spPr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패키지와 </a:t>
            </a:r>
            <a:r>
              <a:rPr lang="en-US" altLang="ko-KR" dirty="0" smtClean="0"/>
              <a:t>import</a:t>
            </a:r>
            <a:endParaRPr lang="en-US" altLang="ko-KR" dirty="0"/>
          </a:p>
        </p:txBody>
      </p:sp>
      <p:pic>
        <p:nvPicPr>
          <p:cNvPr id="3" name="그림 2" descr="K-02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48" y="1285860"/>
            <a:ext cx="1885950" cy="285750"/>
          </a:xfrm>
          <a:prstGeom prst="rect">
            <a:avLst/>
          </a:prstGeom>
        </p:spPr>
      </p:pic>
      <p:pic>
        <p:nvPicPr>
          <p:cNvPr id="4" name="그림 3" descr="K-02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348" y="2071678"/>
            <a:ext cx="7096125" cy="191452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558961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109538"/>
            <a:ext cx="6553200" cy="563562"/>
          </a:xfrm>
        </p:spPr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패키지와 </a:t>
            </a:r>
            <a:r>
              <a:rPr lang="en-US" altLang="ko-KR" dirty="0" smtClean="0"/>
              <a:t>import</a:t>
            </a:r>
            <a:endParaRPr lang="en-US" altLang="ko-KR" dirty="0"/>
          </a:p>
        </p:txBody>
      </p:sp>
      <p:pic>
        <p:nvPicPr>
          <p:cNvPr id="3" name="그림 2" descr="K-02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472" y="1214422"/>
            <a:ext cx="1838325" cy="333375"/>
          </a:xfrm>
          <a:prstGeom prst="rect">
            <a:avLst/>
          </a:prstGeom>
        </p:spPr>
      </p:pic>
      <p:pic>
        <p:nvPicPr>
          <p:cNvPr id="4" name="그림 3" descr="K-026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786" y="1785926"/>
            <a:ext cx="7143750" cy="1828800"/>
          </a:xfrm>
          <a:prstGeom prst="rect">
            <a:avLst/>
          </a:prstGeom>
        </p:spPr>
      </p:pic>
      <p:pic>
        <p:nvPicPr>
          <p:cNvPr id="5" name="그림 4" descr="K-027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8662" y="4857760"/>
            <a:ext cx="7077075" cy="1552575"/>
          </a:xfrm>
          <a:prstGeom prst="rect">
            <a:avLst/>
          </a:prstGeom>
        </p:spPr>
      </p:pic>
      <p:sp>
        <p:nvSpPr>
          <p:cNvPr id="6" name="내용 개체 틀 2"/>
          <p:cNvSpPr txBox="1">
            <a:spLocks/>
          </p:cNvSpPr>
          <p:nvPr/>
        </p:nvSpPr>
        <p:spPr>
          <a:xfrm>
            <a:off x="571472" y="3643314"/>
            <a:ext cx="8229600" cy="3368724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2400" dirty="0" smtClean="0">
                <a:solidFill>
                  <a:schemeClr val="tx1"/>
                </a:solidFill>
                <a:latin typeface="Arial" charset="0"/>
              </a:rPr>
              <a:t>import</a:t>
            </a:r>
            <a:r>
              <a:rPr lang="ko-KR" altLang="en-US" sz="2400" kern="1200" dirty="0" smtClean="0">
                <a:solidFill>
                  <a:schemeClr val="tx1"/>
                </a:solidFill>
                <a:latin typeface="Arial" charset="0"/>
              </a:rPr>
              <a:t> 예제</a:t>
            </a:r>
            <a:endParaRPr lang="ko-KR" altLang="en-US" sz="2400" dirty="0" smtClean="0">
              <a:solidFill>
                <a:schemeClr val="tx1"/>
              </a:solidFill>
            </a:endParaRPr>
          </a:p>
          <a:p>
            <a:pPr lvl="1"/>
            <a:r>
              <a:rPr lang="ko-KR" altLang="en-US" sz="2000" dirty="0" smtClean="0">
                <a:ea typeface="굴림" charset="-127"/>
              </a:rPr>
              <a:t>실행소스 </a:t>
            </a:r>
            <a:r>
              <a:rPr lang="en-US" altLang="ko-KR" sz="2000" dirty="0" smtClean="0">
                <a:ea typeface="굴림" charset="-127"/>
              </a:rPr>
              <a:t>: </a:t>
            </a:r>
            <a:r>
              <a:rPr lang="en-US" altLang="ko-KR" sz="2000" dirty="0" smtClean="0">
                <a:ea typeface="굴림" charset="-127"/>
                <a:hlinkClick r:id="rId5" action="ppaction://hlinkfile"/>
              </a:rPr>
              <a:t>source/ch05/ImportTest01.java</a:t>
            </a:r>
            <a:endParaRPr lang="en-US" altLang="ko-KR" sz="2000" dirty="0" smtClean="0">
              <a:ea typeface="굴림" charset="-127"/>
            </a:endParaRPr>
          </a:p>
          <a:p>
            <a:pPr marL="457200" lvl="1" indent="0">
              <a:buFont typeface="Wingdings" pitchFamily="2" charset="2"/>
              <a:buNone/>
            </a:pPr>
            <a:endParaRPr lang="en-US" altLang="ko-KR" sz="2000" dirty="0" smtClean="0">
              <a:ea typeface="굴림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58961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109538"/>
            <a:ext cx="6553200" cy="563562"/>
          </a:xfrm>
        </p:spPr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접근 제어자</a:t>
            </a:r>
            <a:endParaRPr lang="en-US" altLang="ko-KR" dirty="0"/>
          </a:p>
        </p:txBody>
      </p:sp>
      <p:pic>
        <p:nvPicPr>
          <p:cNvPr id="7" name="그림 6" descr="K-02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034" y="1285860"/>
            <a:ext cx="7067550" cy="504825"/>
          </a:xfrm>
          <a:prstGeom prst="rect">
            <a:avLst/>
          </a:prstGeom>
        </p:spPr>
      </p:pic>
      <p:pic>
        <p:nvPicPr>
          <p:cNvPr id="9" name="그림 8" descr="K-03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472" y="2214554"/>
            <a:ext cx="7105650" cy="1628775"/>
          </a:xfrm>
          <a:prstGeom prst="rect">
            <a:avLst/>
          </a:prstGeom>
        </p:spPr>
      </p:pic>
      <p:pic>
        <p:nvPicPr>
          <p:cNvPr id="10" name="그림 9" descr="K-03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910" y="4143380"/>
            <a:ext cx="7105650" cy="162877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558961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109538"/>
            <a:ext cx="6553200" cy="563562"/>
          </a:xfrm>
        </p:spPr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접근 제어자</a:t>
            </a:r>
            <a:endParaRPr lang="en-US" altLang="ko-KR" dirty="0"/>
          </a:p>
        </p:txBody>
      </p:sp>
      <p:pic>
        <p:nvPicPr>
          <p:cNvPr id="3" name="그림 2" descr="K-03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662" y="2428868"/>
            <a:ext cx="7058025" cy="885825"/>
          </a:xfrm>
          <a:prstGeom prst="rect">
            <a:avLst/>
          </a:prstGeom>
        </p:spPr>
      </p:pic>
      <p:pic>
        <p:nvPicPr>
          <p:cNvPr id="4" name="그림 3" descr="K-03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662" y="4786322"/>
            <a:ext cx="6943725" cy="1095375"/>
          </a:xfrm>
          <a:prstGeom prst="rect">
            <a:avLst/>
          </a:prstGeom>
        </p:spPr>
      </p:pic>
      <p:sp>
        <p:nvSpPr>
          <p:cNvPr id="5" name="내용 개체 틀 2"/>
          <p:cNvSpPr txBox="1">
            <a:spLocks/>
          </p:cNvSpPr>
          <p:nvPr/>
        </p:nvSpPr>
        <p:spPr>
          <a:xfrm>
            <a:off x="500034" y="1071546"/>
            <a:ext cx="8229600" cy="3368724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2400" dirty="0" smtClean="0">
                <a:solidFill>
                  <a:schemeClr val="tx1"/>
                </a:solidFill>
                <a:latin typeface="Arial" charset="0"/>
              </a:rPr>
              <a:t>Private</a:t>
            </a:r>
            <a:r>
              <a:rPr lang="ko-KR" altLang="en-US" sz="2400" kern="1200" dirty="0" smtClean="0">
                <a:solidFill>
                  <a:schemeClr val="tx1"/>
                </a:solidFill>
                <a:latin typeface="Arial" charset="0"/>
              </a:rPr>
              <a:t> 예제</a:t>
            </a:r>
            <a:endParaRPr lang="ko-KR" altLang="en-US" sz="2400" dirty="0" smtClean="0">
              <a:solidFill>
                <a:schemeClr val="tx1"/>
              </a:solidFill>
            </a:endParaRPr>
          </a:p>
          <a:p>
            <a:pPr lvl="1"/>
            <a:r>
              <a:rPr lang="ko-KR" altLang="en-US" sz="2000" dirty="0" smtClean="0">
                <a:ea typeface="굴림" charset="-127"/>
              </a:rPr>
              <a:t>실행소스 </a:t>
            </a:r>
            <a:r>
              <a:rPr lang="en-US" altLang="ko-KR" sz="2000" dirty="0" smtClean="0">
                <a:ea typeface="굴림" charset="-127"/>
              </a:rPr>
              <a:t>: </a:t>
            </a:r>
            <a:r>
              <a:rPr lang="en-US" altLang="ko-KR" sz="2000" dirty="0" smtClean="0">
                <a:ea typeface="굴림" charset="-127"/>
                <a:hlinkClick r:id="rId4" action="ppaction://hlinkfile"/>
              </a:rPr>
              <a:t>source/ch05/AccessControlTest01.java</a:t>
            </a:r>
            <a:endParaRPr lang="en-US" altLang="ko-KR" sz="2000" dirty="0" smtClean="0">
              <a:ea typeface="굴림" charset="-127"/>
            </a:endParaRPr>
          </a:p>
          <a:p>
            <a:pPr marL="457200" lvl="1" indent="0">
              <a:buFont typeface="Wingdings" pitchFamily="2" charset="2"/>
              <a:buNone/>
            </a:pPr>
            <a:endParaRPr lang="en-US" altLang="ko-KR" sz="2000" dirty="0" smtClean="0">
              <a:ea typeface="굴림" charset="-127"/>
            </a:endParaRPr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500034" y="3489276"/>
            <a:ext cx="8229600" cy="3368724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2400" dirty="0" smtClean="0">
                <a:solidFill>
                  <a:schemeClr val="tx1"/>
                </a:solidFill>
                <a:latin typeface="Arial" charset="0"/>
              </a:rPr>
              <a:t>Private</a:t>
            </a:r>
            <a:r>
              <a:rPr lang="ko-KR" altLang="en-US" sz="2400" kern="1200" dirty="0" smtClean="0">
                <a:solidFill>
                  <a:schemeClr val="tx1"/>
                </a:solidFill>
                <a:latin typeface="Arial" charset="0"/>
              </a:rPr>
              <a:t> 예제</a:t>
            </a:r>
            <a:endParaRPr lang="ko-KR" altLang="en-US" sz="2400" dirty="0" smtClean="0">
              <a:solidFill>
                <a:schemeClr val="tx1"/>
              </a:solidFill>
            </a:endParaRPr>
          </a:p>
          <a:p>
            <a:pPr lvl="1"/>
            <a:r>
              <a:rPr lang="ko-KR" altLang="en-US" sz="2000" dirty="0" smtClean="0">
                <a:ea typeface="굴림" charset="-127"/>
              </a:rPr>
              <a:t>실행소스 </a:t>
            </a:r>
            <a:r>
              <a:rPr lang="en-US" altLang="ko-KR" sz="2000" dirty="0" smtClean="0">
                <a:ea typeface="굴림" charset="-127"/>
              </a:rPr>
              <a:t>: </a:t>
            </a:r>
            <a:r>
              <a:rPr lang="en-US" altLang="ko-KR" sz="2000" dirty="0" smtClean="0">
                <a:ea typeface="굴림" charset="-127"/>
                <a:hlinkClick r:id="rId5" action="ppaction://hlinkfile"/>
              </a:rPr>
              <a:t>source/ch05/</a:t>
            </a:r>
            <a:r>
              <a:rPr lang="en-US" altLang="ko-KR" sz="2000" dirty="0" smtClean="0">
                <a:ea typeface="굴림" charset="-127"/>
                <a:hlinkClick r:id="rId5" action="ppaction://hlinkfile"/>
              </a:rPr>
              <a:t>AccessControlTest02</a:t>
            </a:r>
            <a:r>
              <a:rPr lang="en-US" altLang="ko-KR" sz="2000" dirty="0" smtClean="0">
                <a:ea typeface="굴림" charset="-127"/>
                <a:hlinkClick r:id="rId5" action="ppaction://hlinkfile"/>
              </a:rPr>
              <a:t>.java</a:t>
            </a:r>
            <a:endParaRPr lang="en-US" altLang="ko-KR" sz="2000" dirty="0" smtClean="0">
              <a:ea typeface="굴림" charset="-127"/>
            </a:endParaRPr>
          </a:p>
          <a:p>
            <a:pPr marL="457200" lvl="1" indent="0">
              <a:buFont typeface="Wingdings" pitchFamily="2" charset="2"/>
              <a:buNone/>
            </a:pPr>
            <a:endParaRPr lang="en-US" altLang="ko-KR" sz="2000" dirty="0" smtClean="0">
              <a:ea typeface="굴림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58961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109538"/>
            <a:ext cx="6553200" cy="563562"/>
          </a:xfrm>
        </p:spPr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접근 제어자</a:t>
            </a:r>
            <a:endParaRPr lang="en-US" altLang="ko-KR" dirty="0"/>
          </a:p>
        </p:txBody>
      </p:sp>
      <p:pic>
        <p:nvPicPr>
          <p:cNvPr id="3" name="그림 2" descr="K-03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472" y="1285860"/>
            <a:ext cx="7058025" cy="1571625"/>
          </a:xfrm>
          <a:prstGeom prst="rect">
            <a:avLst/>
          </a:prstGeom>
        </p:spPr>
      </p:pic>
      <p:pic>
        <p:nvPicPr>
          <p:cNvPr id="4" name="그림 3" descr="K-035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100" y="4286256"/>
            <a:ext cx="7124700" cy="895350"/>
          </a:xfrm>
          <a:prstGeom prst="rect">
            <a:avLst/>
          </a:prstGeom>
        </p:spPr>
      </p:pic>
      <p:sp>
        <p:nvSpPr>
          <p:cNvPr id="5" name="내용 개체 틀 2"/>
          <p:cNvSpPr txBox="1">
            <a:spLocks/>
          </p:cNvSpPr>
          <p:nvPr/>
        </p:nvSpPr>
        <p:spPr>
          <a:xfrm>
            <a:off x="571472" y="3071810"/>
            <a:ext cx="8229600" cy="3368724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2400" dirty="0" smtClean="0">
                <a:solidFill>
                  <a:schemeClr val="tx1"/>
                </a:solidFill>
                <a:latin typeface="Arial" charset="0"/>
              </a:rPr>
              <a:t>Protected</a:t>
            </a:r>
            <a:r>
              <a:rPr lang="ko-KR" altLang="en-US" sz="2400" kern="1200" dirty="0" smtClean="0">
                <a:solidFill>
                  <a:schemeClr val="tx1"/>
                </a:solidFill>
                <a:latin typeface="Arial" charset="0"/>
              </a:rPr>
              <a:t> 예제</a:t>
            </a:r>
            <a:endParaRPr lang="ko-KR" altLang="en-US" sz="2400" dirty="0" smtClean="0">
              <a:solidFill>
                <a:schemeClr val="tx1"/>
              </a:solidFill>
            </a:endParaRPr>
          </a:p>
          <a:p>
            <a:pPr lvl="1"/>
            <a:r>
              <a:rPr lang="ko-KR" altLang="en-US" sz="2000" dirty="0" smtClean="0">
                <a:ea typeface="굴림" charset="-127"/>
              </a:rPr>
              <a:t>실행소스 </a:t>
            </a:r>
            <a:r>
              <a:rPr lang="en-US" altLang="ko-KR" sz="2000" dirty="0" smtClean="0">
                <a:ea typeface="굴림" charset="-127"/>
              </a:rPr>
              <a:t>: </a:t>
            </a:r>
            <a:r>
              <a:rPr lang="en-US" altLang="ko-KR" sz="2000" dirty="0" smtClean="0">
                <a:ea typeface="굴림" charset="-127"/>
                <a:hlinkClick r:id="rId4" action="ppaction://hlinkfile"/>
              </a:rPr>
              <a:t>source/ch05/</a:t>
            </a:r>
            <a:r>
              <a:rPr lang="en-US" altLang="ko-KR" sz="2000" dirty="0" smtClean="0">
                <a:ea typeface="굴림" charset="-127"/>
                <a:hlinkClick r:id="rId4" action="ppaction://hlinkfile"/>
              </a:rPr>
              <a:t>AccessControlTest03</a:t>
            </a:r>
            <a:r>
              <a:rPr lang="en-US" altLang="ko-KR" sz="2000" dirty="0" smtClean="0">
                <a:ea typeface="굴림" charset="-127"/>
                <a:hlinkClick r:id="rId4" action="ppaction://hlinkfile"/>
              </a:rPr>
              <a:t>.java</a:t>
            </a:r>
            <a:endParaRPr lang="en-US" altLang="ko-KR" sz="2000" dirty="0" smtClean="0">
              <a:ea typeface="굴림" charset="-127"/>
            </a:endParaRPr>
          </a:p>
          <a:p>
            <a:pPr marL="457200" lvl="1" indent="0">
              <a:buFont typeface="Wingdings" pitchFamily="2" charset="2"/>
              <a:buNone/>
            </a:pPr>
            <a:endParaRPr lang="en-US" altLang="ko-KR" sz="2000" dirty="0" smtClean="0">
              <a:ea typeface="굴림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58961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9" name="WordArt 5"/>
          <p:cNvSpPr>
            <a:spLocks noChangeArrowheads="1" noChangeShapeType="1" noTextEdit="1"/>
          </p:cNvSpPr>
          <p:nvPr/>
        </p:nvSpPr>
        <p:spPr bwMode="gray">
          <a:xfrm>
            <a:off x="2012950" y="4953000"/>
            <a:ext cx="5378450" cy="6858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altLang="ko-KR" sz="3600" b="1" kern="10">
                <a:ln w="19050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accent1">
                        <a:gamma/>
                        <a:shade val="46275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0" scaled="1"/>
                </a:gradFill>
                <a:effectLst>
                  <a:outerShdw dist="63500" dir="2212194" algn="ctr" rotWithShape="0">
                    <a:srgbClr val="868686">
                      <a:alpha val="50000"/>
                    </a:srgbClr>
                  </a:outerShdw>
                </a:effectLst>
                <a:latin typeface="Arial"/>
                <a:cs typeface="Arial"/>
              </a:rPr>
              <a:t>Thank You !</a:t>
            </a:r>
            <a:endParaRPr lang="ko-KR" altLang="en-US" sz="3600" b="1" kern="10">
              <a:ln w="19050">
                <a:solidFill>
                  <a:schemeClr val="bg1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0" scaled="1"/>
              </a:gradFill>
              <a:effectLst>
                <a:outerShdw dist="63500" dir="2212194" algn="ctr" rotWithShape="0">
                  <a:srgbClr val="868686">
                    <a:alpha val="50000"/>
                  </a:srgbClr>
                </a:outerShdw>
              </a:effectLst>
              <a:latin typeface="Arial"/>
              <a:cs typeface="Arial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tx2">
                    <a:lumMod val="75000"/>
                  </a:schemeClr>
                </a:solidFill>
              </a:rPr>
              <a:t>JSPStudy.co.kr</a:t>
            </a:r>
            <a:endParaRPr lang="en-US" altLang="ko-KR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80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80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8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ea typeface="굴림" charset="-127"/>
              </a:rPr>
              <a:t>그림으로 살펴보기</a:t>
            </a:r>
            <a:endParaRPr lang="en-US" altLang="ko-KR" dirty="0">
              <a:ea typeface="굴림" charset="-127"/>
            </a:endParaRPr>
          </a:p>
        </p:txBody>
      </p:sp>
      <p:sp>
        <p:nvSpPr>
          <p:cNvPr id="20" name="바닥글 개체 틀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pic>
        <p:nvPicPr>
          <p:cNvPr id="5" name="그림 4" descr="K-0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32" y="1071546"/>
            <a:ext cx="5381639" cy="526036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449323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109538"/>
            <a:ext cx="6553200" cy="563562"/>
          </a:xfrm>
        </p:spPr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상</a:t>
            </a:r>
            <a:r>
              <a:rPr lang="ko-KR" altLang="en-US" dirty="0" smtClean="0"/>
              <a:t>속</a:t>
            </a:r>
            <a:endParaRPr lang="en-US" altLang="ko-KR" dirty="0"/>
          </a:p>
        </p:txBody>
      </p:sp>
      <p:pic>
        <p:nvPicPr>
          <p:cNvPr id="6" name="그림 5" descr="K-00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034" y="1142984"/>
            <a:ext cx="7115175" cy="552450"/>
          </a:xfrm>
          <a:prstGeom prst="rect">
            <a:avLst/>
          </a:prstGeom>
        </p:spPr>
      </p:pic>
      <p:pic>
        <p:nvPicPr>
          <p:cNvPr id="7" name="그림 6" descr="K-00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472" y="1785926"/>
            <a:ext cx="1257300" cy="323850"/>
          </a:xfrm>
          <a:prstGeom prst="rect">
            <a:avLst/>
          </a:prstGeom>
        </p:spPr>
      </p:pic>
      <p:pic>
        <p:nvPicPr>
          <p:cNvPr id="8" name="그림 7" descr="K-00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0166" y="2285992"/>
            <a:ext cx="5879445" cy="400052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558961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109538"/>
            <a:ext cx="6553200" cy="563562"/>
          </a:xfrm>
        </p:spPr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상속</a:t>
            </a:r>
            <a:endParaRPr lang="en-US" altLang="ko-KR" dirty="0"/>
          </a:p>
        </p:txBody>
      </p:sp>
      <p:pic>
        <p:nvPicPr>
          <p:cNvPr id="4" name="그림 3" descr="K-00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596" y="1142984"/>
            <a:ext cx="1971675" cy="3333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57224" y="2071678"/>
            <a:ext cx="160813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 smtClean="0"/>
              <a:t>Father </a:t>
            </a:r>
            <a:r>
              <a:rPr lang="ko-KR" altLang="en-US" dirty="0" smtClean="0"/>
              <a:t>클래스</a:t>
            </a:r>
            <a:endParaRPr lang="ko-KR" altLang="en-US" dirty="0"/>
          </a:p>
        </p:txBody>
      </p:sp>
      <p:cxnSp>
        <p:nvCxnSpPr>
          <p:cNvPr id="8" name="직선 화살표 연결선 7"/>
          <p:cNvCxnSpPr/>
          <p:nvPr/>
        </p:nvCxnSpPr>
        <p:spPr bwMode="auto">
          <a:xfrm rot="5400000">
            <a:off x="1179489" y="2964653"/>
            <a:ext cx="928694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" name="TextBox 8"/>
          <p:cNvSpPr txBox="1"/>
          <p:nvPr/>
        </p:nvSpPr>
        <p:spPr>
          <a:xfrm>
            <a:off x="857224" y="3500438"/>
            <a:ext cx="160492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 smtClean="0"/>
              <a:t>Blood </a:t>
            </a:r>
            <a:r>
              <a:rPr lang="ko-KR" altLang="en-US" dirty="0" smtClean="0"/>
              <a:t>클래스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714480" y="278605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상</a:t>
            </a:r>
            <a:r>
              <a:rPr lang="ko-KR" altLang="en-US" smtClean="0"/>
              <a:t>속</a:t>
            </a:r>
            <a:endParaRPr lang="ko-KR" altLang="en-US"/>
          </a:p>
        </p:txBody>
      </p:sp>
      <p:pic>
        <p:nvPicPr>
          <p:cNvPr id="11" name="그림 10" descr="K-006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3438" y="2285992"/>
            <a:ext cx="3448050" cy="14954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12" name="오른쪽 화살표 11"/>
          <p:cNvSpPr/>
          <p:nvPr/>
        </p:nvSpPr>
        <p:spPr bwMode="auto">
          <a:xfrm>
            <a:off x="3357554" y="3000372"/>
            <a:ext cx="857256" cy="285752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2714612" y="4786322"/>
            <a:ext cx="3500462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latinLnBrk="1">
              <a:lnSpc>
                <a:spcPct val="20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/>
            </a:pPr>
            <a:r>
              <a:rPr lang="ko-KR" altLang="en-US" sz="2000" b="1" smtClean="0"/>
              <a:t>두개의 객체가 </a:t>
            </a:r>
            <a:r>
              <a:rPr lang="ko-KR" altLang="en-US" sz="2000" b="1" dirty="0" smtClean="0"/>
              <a:t>생성된다</a:t>
            </a:r>
            <a:r>
              <a:rPr lang="en-US" altLang="ko-KR" sz="2000" b="1" dirty="0" smtClean="0"/>
              <a:t>.</a:t>
            </a:r>
            <a:endParaRPr lang="en-US" altLang="ko-KR" sz="2000" b="1" dirty="0" smtClean="0"/>
          </a:p>
        </p:txBody>
      </p:sp>
      <p:sp>
        <p:nvSpPr>
          <p:cNvPr id="15" name="직사각형 14"/>
          <p:cNvSpPr/>
          <p:nvPr/>
        </p:nvSpPr>
        <p:spPr bwMode="auto">
          <a:xfrm>
            <a:off x="714348" y="1857364"/>
            <a:ext cx="2214578" cy="2428892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58961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109538"/>
            <a:ext cx="6553200" cy="563562"/>
          </a:xfrm>
        </p:spPr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상속</a:t>
            </a:r>
            <a:endParaRPr lang="en-US" altLang="ko-KR" dirty="0"/>
          </a:p>
        </p:txBody>
      </p:sp>
      <p:pic>
        <p:nvPicPr>
          <p:cNvPr id="13" name="그림 12" descr="K-00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596" y="1214422"/>
            <a:ext cx="4600575" cy="295275"/>
          </a:xfrm>
          <a:prstGeom prst="rect">
            <a:avLst/>
          </a:prstGeom>
        </p:spPr>
      </p:pic>
      <p:pic>
        <p:nvPicPr>
          <p:cNvPr id="16" name="그림 15" descr="K-008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662" y="3357562"/>
            <a:ext cx="7029450" cy="790575"/>
          </a:xfrm>
          <a:prstGeom prst="rect">
            <a:avLst/>
          </a:prstGeom>
        </p:spPr>
      </p:pic>
      <p:sp>
        <p:nvSpPr>
          <p:cNvPr id="17" name="내용 개체 틀 2"/>
          <p:cNvSpPr txBox="1">
            <a:spLocks/>
          </p:cNvSpPr>
          <p:nvPr/>
        </p:nvSpPr>
        <p:spPr>
          <a:xfrm>
            <a:off x="500034" y="2000240"/>
            <a:ext cx="8229600" cy="3368724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2400" dirty="0" smtClean="0">
                <a:solidFill>
                  <a:schemeClr val="tx1"/>
                </a:solidFill>
                <a:latin typeface="Arial" charset="0"/>
              </a:rPr>
              <a:t>메서드 </a:t>
            </a:r>
            <a:r>
              <a:rPr lang="ko-KR" altLang="en-US" sz="2400" dirty="0" smtClean="0">
                <a:solidFill>
                  <a:schemeClr val="tx1"/>
                </a:solidFill>
                <a:latin typeface="Arial" charset="0"/>
              </a:rPr>
              <a:t>오버라이딩 예제</a:t>
            </a:r>
            <a:endParaRPr lang="ko-KR" altLang="en-US" sz="2400" dirty="0" smtClean="0">
              <a:solidFill>
                <a:schemeClr val="tx1"/>
              </a:solidFill>
            </a:endParaRPr>
          </a:p>
          <a:p>
            <a:pPr lvl="1"/>
            <a:r>
              <a:rPr lang="ko-KR" altLang="en-US" sz="2000" dirty="0" smtClean="0">
                <a:ea typeface="굴림" charset="-127"/>
              </a:rPr>
              <a:t>실행소스 </a:t>
            </a:r>
            <a:r>
              <a:rPr lang="en-US" altLang="ko-KR" sz="2000" dirty="0" smtClean="0">
                <a:ea typeface="굴림" charset="-127"/>
              </a:rPr>
              <a:t>: </a:t>
            </a:r>
            <a:r>
              <a:rPr lang="en-US" altLang="ko-KR" sz="2000" dirty="0" smtClean="0">
                <a:ea typeface="굴림" charset="-127"/>
                <a:hlinkClick r:id="rId4" action="ppaction://hlinkfile"/>
              </a:rPr>
              <a:t>source/ch05/OverRidingTest01.java</a:t>
            </a:r>
            <a:endParaRPr lang="en-US" altLang="ko-KR" sz="2000" dirty="0" smtClean="0">
              <a:ea typeface="굴림" charset="-127"/>
            </a:endParaRPr>
          </a:p>
          <a:p>
            <a:pPr marL="457200" lvl="1" indent="0">
              <a:buFont typeface="Wingdings" pitchFamily="2" charset="2"/>
              <a:buNone/>
            </a:pPr>
            <a:endParaRPr lang="en-US" altLang="ko-KR" sz="2000" dirty="0" smtClean="0">
              <a:ea typeface="굴림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58961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109538"/>
            <a:ext cx="6553200" cy="563562"/>
          </a:xfrm>
        </p:spPr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상속</a:t>
            </a:r>
            <a:endParaRPr lang="en-US" altLang="ko-KR" dirty="0"/>
          </a:p>
        </p:txBody>
      </p:sp>
      <p:sp>
        <p:nvSpPr>
          <p:cNvPr id="17" name="내용 개체 틀 2"/>
          <p:cNvSpPr txBox="1">
            <a:spLocks/>
          </p:cNvSpPr>
          <p:nvPr/>
        </p:nvSpPr>
        <p:spPr>
          <a:xfrm>
            <a:off x="428596" y="2500306"/>
            <a:ext cx="8229600" cy="3368724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2400" kern="1200" dirty="0" smtClean="0">
                <a:solidFill>
                  <a:schemeClr val="tx1"/>
                </a:solidFill>
                <a:latin typeface="Arial" charset="0"/>
              </a:rPr>
              <a:t>메서드 오버라이딩 </a:t>
            </a:r>
            <a:r>
              <a:rPr lang="ko-KR" altLang="en-US" sz="2400" kern="1200" dirty="0" smtClean="0">
                <a:solidFill>
                  <a:schemeClr val="tx1"/>
                </a:solidFill>
                <a:latin typeface="Arial" charset="0"/>
              </a:rPr>
              <a:t>예제</a:t>
            </a:r>
            <a:endParaRPr lang="ko-KR" altLang="en-US" sz="2400" dirty="0" smtClean="0">
              <a:solidFill>
                <a:schemeClr val="tx1"/>
              </a:solidFill>
            </a:endParaRPr>
          </a:p>
          <a:p>
            <a:pPr lvl="1"/>
            <a:r>
              <a:rPr lang="ko-KR" altLang="en-US" sz="2000" dirty="0" smtClean="0">
                <a:ea typeface="굴림" charset="-127"/>
              </a:rPr>
              <a:t>실행소스 </a:t>
            </a:r>
            <a:r>
              <a:rPr lang="en-US" altLang="ko-KR" sz="2000" dirty="0" smtClean="0">
                <a:ea typeface="굴림" charset="-127"/>
              </a:rPr>
              <a:t>: </a:t>
            </a:r>
            <a:r>
              <a:rPr lang="en-US" altLang="ko-KR" sz="2000" dirty="0" smtClean="0">
                <a:ea typeface="굴림" charset="-127"/>
                <a:hlinkClick r:id="rId2" action="ppaction://hlinkfile"/>
              </a:rPr>
              <a:t>source/ch05/OverRidingTest02.java</a:t>
            </a:r>
            <a:endParaRPr lang="en-US" altLang="ko-KR" sz="2000" dirty="0" smtClean="0">
              <a:ea typeface="굴림" charset="-127"/>
            </a:endParaRPr>
          </a:p>
          <a:p>
            <a:pPr marL="457200" lvl="1" indent="0">
              <a:buFont typeface="Wingdings" pitchFamily="2" charset="2"/>
              <a:buNone/>
            </a:pPr>
            <a:endParaRPr lang="en-US" altLang="ko-KR" sz="2000" dirty="0" smtClean="0">
              <a:ea typeface="굴림" charset="-127"/>
            </a:endParaRPr>
          </a:p>
        </p:txBody>
      </p:sp>
      <p:pic>
        <p:nvPicPr>
          <p:cNvPr id="6" name="그림 5" descr="K-009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910" y="1142984"/>
            <a:ext cx="4067175" cy="323850"/>
          </a:xfrm>
          <a:prstGeom prst="rect">
            <a:avLst/>
          </a:prstGeom>
        </p:spPr>
      </p:pic>
      <p:pic>
        <p:nvPicPr>
          <p:cNvPr id="7" name="그림 6" descr="K-010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5786" y="1714488"/>
            <a:ext cx="7038975" cy="676275"/>
          </a:xfrm>
          <a:prstGeom prst="rect">
            <a:avLst/>
          </a:prstGeom>
        </p:spPr>
      </p:pic>
      <p:pic>
        <p:nvPicPr>
          <p:cNvPr id="8" name="그림 7" descr="K-011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8662" y="3857628"/>
            <a:ext cx="7048500" cy="79057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558961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109538"/>
            <a:ext cx="6553200" cy="563562"/>
          </a:xfrm>
        </p:spPr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생성</a:t>
            </a:r>
            <a:r>
              <a:rPr lang="ko-KR" altLang="en-US" dirty="0" smtClean="0"/>
              <a:t>자</a:t>
            </a:r>
            <a:endParaRPr lang="en-US" altLang="ko-KR" dirty="0"/>
          </a:p>
        </p:txBody>
      </p:sp>
      <p:pic>
        <p:nvPicPr>
          <p:cNvPr id="9" name="그림 8" descr="K-01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472" y="1214422"/>
            <a:ext cx="7019925" cy="514350"/>
          </a:xfrm>
          <a:prstGeom prst="rect">
            <a:avLst/>
          </a:prstGeom>
        </p:spPr>
      </p:pic>
      <p:pic>
        <p:nvPicPr>
          <p:cNvPr id="10" name="그림 9" descr="K-016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472" y="1857364"/>
            <a:ext cx="2066925" cy="333375"/>
          </a:xfrm>
          <a:prstGeom prst="rect">
            <a:avLst/>
          </a:prstGeom>
        </p:spPr>
      </p:pic>
      <p:pic>
        <p:nvPicPr>
          <p:cNvPr id="12" name="그림 11" descr="K-01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472" y="2357430"/>
            <a:ext cx="7096125" cy="1000125"/>
          </a:xfrm>
          <a:prstGeom prst="rect">
            <a:avLst/>
          </a:prstGeom>
        </p:spPr>
      </p:pic>
      <p:pic>
        <p:nvPicPr>
          <p:cNvPr id="13" name="그림 12" descr="K-014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5786" y="4714884"/>
            <a:ext cx="7058025" cy="1066800"/>
          </a:xfrm>
          <a:prstGeom prst="rect">
            <a:avLst/>
          </a:prstGeom>
        </p:spPr>
      </p:pic>
      <p:sp>
        <p:nvSpPr>
          <p:cNvPr id="14" name="내용 개체 틀 2"/>
          <p:cNvSpPr txBox="1">
            <a:spLocks/>
          </p:cNvSpPr>
          <p:nvPr/>
        </p:nvSpPr>
        <p:spPr>
          <a:xfrm>
            <a:off x="500034" y="3489276"/>
            <a:ext cx="8229600" cy="3368724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2400" kern="1200" dirty="0" smtClean="0">
                <a:solidFill>
                  <a:schemeClr val="tx1"/>
                </a:solidFill>
                <a:latin typeface="Arial" charset="0"/>
              </a:rPr>
              <a:t>생성자 예제</a:t>
            </a:r>
            <a:endParaRPr lang="ko-KR" altLang="en-US" sz="2400" dirty="0" smtClean="0">
              <a:solidFill>
                <a:schemeClr val="tx1"/>
              </a:solidFill>
            </a:endParaRPr>
          </a:p>
          <a:p>
            <a:pPr lvl="1"/>
            <a:r>
              <a:rPr lang="ko-KR" altLang="en-US" sz="2000" dirty="0" smtClean="0">
                <a:ea typeface="굴림" charset="-127"/>
              </a:rPr>
              <a:t>실행소스 </a:t>
            </a:r>
            <a:r>
              <a:rPr lang="en-US" altLang="ko-KR" sz="2000" dirty="0" smtClean="0">
                <a:ea typeface="굴림" charset="-127"/>
              </a:rPr>
              <a:t>: </a:t>
            </a:r>
            <a:r>
              <a:rPr lang="en-US" altLang="ko-KR" sz="2000" dirty="0" smtClean="0">
                <a:ea typeface="굴림" charset="-127"/>
                <a:hlinkClick r:id="rId6" action="ppaction://hlinkfile"/>
              </a:rPr>
              <a:t>source/ch05/ConstructorTest01.java</a:t>
            </a:r>
            <a:endParaRPr lang="en-US" altLang="ko-KR" sz="2000" dirty="0" smtClean="0">
              <a:ea typeface="굴림" charset="-127"/>
            </a:endParaRPr>
          </a:p>
          <a:p>
            <a:pPr marL="457200" lvl="1" indent="0">
              <a:buFont typeface="Wingdings" pitchFamily="2" charset="2"/>
              <a:buNone/>
            </a:pPr>
            <a:endParaRPr lang="en-US" altLang="ko-KR" sz="2000" dirty="0" smtClean="0">
              <a:ea typeface="굴림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58961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109538"/>
            <a:ext cx="6553200" cy="563562"/>
          </a:xfrm>
        </p:spPr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생성자</a:t>
            </a:r>
            <a:endParaRPr lang="en-US" altLang="ko-KR" dirty="0"/>
          </a:p>
        </p:txBody>
      </p:sp>
      <p:pic>
        <p:nvPicPr>
          <p:cNvPr id="3" name="그림 2" descr="K-01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034" y="1142984"/>
            <a:ext cx="2066925" cy="314325"/>
          </a:xfrm>
          <a:prstGeom prst="rect">
            <a:avLst/>
          </a:prstGeom>
        </p:spPr>
      </p:pic>
      <p:pic>
        <p:nvPicPr>
          <p:cNvPr id="8" name="그림 7" descr="K-017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100" y="3143248"/>
            <a:ext cx="7096125" cy="2562225"/>
          </a:xfrm>
          <a:prstGeom prst="rect">
            <a:avLst/>
          </a:prstGeom>
        </p:spPr>
      </p:pic>
      <p:sp>
        <p:nvSpPr>
          <p:cNvPr id="9" name="내용 개체 틀 2"/>
          <p:cNvSpPr txBox="1">
            <a:spLocks/>
          </p:cNvSpPr>
          <p:nvPr/>
        </p:nvSpPr>
        <p:spPr>
          <a:xfrm>
            <a:off x="571472" y="1785926"/>
            <a:ext cx="8229600" cy="3368724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2400" kern="1200" dirty="0" smtClean="0">
                <a:solidFill>
                  <a:schemeClr val="tx1"/>
                </a:solidFill>
                <a:latin typeface="Arial" charset="0"/>
              </a:rPr>
              <a:t>생성자 예제</a:t>
            </a:r>
            <a:endParaRPr lang="ko-KR" altLang="en-US" sz="2400" dirty="0" smtClean="0">
              <a:solidFill>
                <a:schemeClr val="tx1"/>
              </a:solidFill>
            </a:endParaRPr>
          </a:p>
          <a:p>
            <a:pPr lvl="1"/>
            <a:r>
              <a:rPr lang="ko-KR" altLang="en-US" sz="2000" dirty="0" smtClean="0">
                <a:ea typeface="굴림" charset="-127"/>
              </a:rPr>
              <a:t>실행소스 </a:t>
            </a:r>
            <a:r>
              <a:rPr lang="en-US" altLang="ko-KR" sz="2000" dirty="0" smtClean="0">
                <a:ea typeface="굴림" charset="-127"/>
              </a:rPr>
              <a:t>: </a:t>
            </a:r>
            <a:r>
              <a:rPr lang="en-US" altLang="ko-KR" sz="2000" dirty="0" smtClean="0">
                <a:ea typeface="굴림" charset="-127"/>
                <a:hlinkClick r:id="rId4" action="ppaction://hlinkfile"/>
              </a:rPr>
              <a:t>source/ch05/ConstructorTest02.java</a:t>
            </a:r>
            <a:endParaRPr lang="en-US" altLang="ko-KR" sz="2000" dirty="0" smtClean="0">
              <a:ea typeface="굴림" charset="-127"/>
            </a:endParaRPr>
          </a:p>
          <a:p>
            <a:pPr marL="457200" lvl="1" indent="0">
              <a:buFont typeface="Wingdings" pitchFamily="2" charset="2"/>
              <a:buNone/>
            </a:pPr>
            <a:endParaRPr lang="en-US" altLang="ko-KR" sz="2000" dirty="0" smtClean="0">
              <a:ea typeface="굴림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58961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109538"/>
            <a:ext cx="6553200" cy="563562"/>
          </a:xfrm>
        </p:spPr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패키지와 </a:t>
            </a:r>
            <a:r>
              <a:rPr lang="en-US" altLang="ko-KR" dirty="0" smtClean="0"/>
              <a:t>import</a:t>
            </a:r>
            <a:endParaRPr lang="en-US" altLang="ko-KR" dirty="0"/>
          </a:p>
        </p:txBody>
      </p:sp>
      <p:pic>
        <p:nvPicPr>
          <p:cNvPr id="6" name="그림 5" descr="K-01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034" y="1214422"/>
            <a:ext cx="7086600" cy="504825"/>
          </a:xfrm>
          <a:prstGeom prst="rect">
            <a:avLst/>
          </a:prstGeom>
        </p:spPr>
      </p:pic>
      <p:pic>
        <p:nvPicPr>
          <p:cNvPr id="10" name="그림 9" descr="K-02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910" y="2000240"/>
            <a:ext cx="2914650" cy="2543175"/>
          </a:xfrm>
          <a:prstGeom prst="rect">
            <a:avLst/>
          </a:prstGeom>
        </p:spPr>
      </p:pic>
      <p:pic>
        <p:nvPicPr>
          <p:cNvPr id="11" name="그림 10" descr="K-02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0100" y="5143512"/>
            <a:ext cx="7105650" cy="695325"/>
          </a:xfrm>
          <a:prstGeom prst="rect">
            <a:avLst/>
          </a:prstGeom>
        </p:spPr>
      </p:pic>
      <p:pic>
        <p:nvPicPr>
          <p:cNvPr id="12" name="그림 11" descr="K-022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00562" y="2000240"/>
            <a:ext cx="3000395" cy="2550337"/>
          </a:xfrm>
          <a:prstGeom prst="rect">
            <a:avLst/>
          </a:prstGeom>
        </p:spPr>
      </p:pic>
      <p:sp>
        <p:nvSpPr>
          <p:cNvPr id="13" name="오른쪽 화살표 12"/>
          <p:cNvSpPr/>
          <p:nvPr/>
        </p:nvSpPr>
        <p:spPr bwMode="auto">
          <a:xfrm>
            <a:off x="3643306" y="2857496"/>
            <a:ext cx="785818" cy="428628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58961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최종템블릿">
  <a:themeElements>
    <a:clrScheme name="sample 2">
      <a:dk1>
        <a:srgbClr val="000000"/>
      </a:dk1>
      <a:lt1>
        <a:srgbClr val="FFFFFF"/>
      </a:lt1>
      <a:dk2>
        <a:srgbClr val="0B3191"/>
      </a:dk2>
      <a:lt2>
        <a:srgbClr val="C0C0C0"/>
      </a:lt2>
      <a:accent1>
        <a:srgbClr val="68A6EA"/>
      </a:accent1>
      <a:accent2>
        <a:srgbClr val="00CC99"/>
      </a:accent2>
      <a:accent3>
        <a:srgbClr val="FFFFFF"/>
      </a:accent3>
      <a:accent4>
        <a:srgbClr val="000000"/>
      </a:accent4>
      <a:accent5>
        <a:srgbClr val="B9D0F3"/>
      </a:accent5>
      <a:accent6>
        <a:srgbClr val="00B98A"/>
      </a:accent6>
      <a:hlink>
        <a:srgbClr val="4173F1"/>
      </a:hlink>
      <a:folHlink>
        <a:srgbClr val="A982CA"/>
      </a:folHlink>
    </a:clrScheme>
    <a:fontScheme name="samp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ample 1">
        <a:dk1>
          <a:srgbClr val="000066"/>
        </a:dk1>
        <a:lt1>
          <a:srgbClr val="FFFFFF"/>
        </a:lt1>
        <a:dk2>
          <a:srgbClr val="175B5B"/>
        </a:dk2>
        <a:lt2>
          <a:srgbClr val="C0C0C0"/>
        </a:lt2>
        <a:accent1>
          <a:srgbClr val="7DB038"/>
        </a:accent1>
        <a:accent2>
          <a:srgbClr val="6CA5D8"/>
        </a:accent2>
        <a:accent3>
          <a:srgbClr val="FFFFFF"/>
        </a:accent3>
        <a:accent4>
          <a:srgbClr val="000056"/>
        </a:accent4>
        <a:accent5>
          <a:srgbClr val="BFD4AE"/>
        </a:accent5>
        <a:accent6>
          <a:srgbClr val="6195C4"/>
        </a:accent6>
        <a:hlink>
          <a:srgbClr val="5D4BC7"/>
        </a:hlink>
        <a:folHlink>
          <a:srgbClr val="878FA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000000"/>
        </a:dk1>
        <a:lt1>
          <a:srgbClr val="FFFFFF"/>
        </a:lt1>
        <a:dk2>
          <a:srgbClr val="0B3191"/>
        </a:dk2>
        <a:lt2>
          <a:srgbClr val="C0C0C0"/>
        </a:lt2>
        <a:accent1>
          <a:srgbClr val="68A6EA"/>
        </a:accent1>
        <a:accent2>
          <a:srgbClr val="00CC99"/>
        </a:accent2>
        <a:accent3>
          <a:srgbClr val="FFFFFF"/>
        </a:accent3>
        <a:accent4>
          <a:srgbClr val="000000"/>
        </a:accent4>
        <a:accent5>
          <a:srgbClr val="B9D0F3"/>
        </a:accent5>
        <a:accent6>
          <a:srgbClr val="00B98A"/>
        </a:accent6>
        <a:hlink>
          <a:srgbClr val="4173F1"/>
        </a:hlink>
        <a:folHlink>
          <a:srgbClr val="A982C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000000"/>
        </a:dk1>
        <a:lt1>
          <a:srgbClr val="FFFFFF"/>
        </a:lt1>
        <a:dk2>
          <a:srgbClr val="500E86"/>
        </a:dk2>
        <a:lt2>
          <a:srgbClr val="B2B2B2"/>
        </a:lt2>
        <a:accent1>
          <a:srgbClr val="3C96C8"/>
        </a:accent1>
        <a:accent2>
          <a:srgbClr val="E2AF52"/>
        </a:accent2>
        <a:accent3>
          <a:srgbClr val="FFFFFF"/>
        </a:accent3>
        <a:accent4>
          <a:srgbClr val="000000"/>
        </a:accent4>
        <a:accent5>
          <a:srgbClr val="AFC9E0"/>
        </a:accent5>
        <a:accent6>
          <a:srgbClr val="CD9E49"/>
        </a:accent6>
        <a:hlink>
          <a:srgbClr val="576CD5"/>
        </a:hlink>
        <a:folHlink>
          <a:srgbClr val="6EBCB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최종템블릿</Template>
  <TotalTime>1565</TotalTime>
  <Words>102</Words>
  <Application>Microsoft Office PowerPoint</Application>
  <PresentationFormat>화면 슬라이드 쇼(4:3)</PresentationFormat>
  <Paragraphs>38</Paragraphs>
  <Slides>15</Slides>
  <Notes>1</Notes>
  <HiddenSlides>0</HiddenSlides>
  <MMClips>0</MMClips>
  <ScaleCrop>false</ScaleCrop>
  <HeadingPairs>
    <vt:vector size="6" baseType="variant"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7" baseType="lpstr">
      <vt:lpstr>최종템블릿</vt:lpstr>
      <vt:lpstr>Image</vt:lpstr>
      <vt:lpstr>슬라이드 1</vt:lpstr>
      <vt:lpstr>그림으로 살펴보기</vt:lpstr>
      <vt:lpstr>1. 상속</vt:lpstr>
      <vt:lpstr>1. 상속</vt:lpstr>
      <vt:lpstr>1. 상속</vt:lpstr>
      <vt:lpstr>1. 상속</vt:lpstr>
      <vt:lpstr>2. 생성자</vt:lpstr>
      <vt:lpstr>2. 생성자</vt:lpstr>
      <vt:lpstr>3. 패키지와 import</vt:lpstr>
      <vt:lpstr>3. 패키지와 import</vt:lpstr>
      <vt:lpstr>3. 패키지와 import</vt:lpstr>
      <vt:lpstr>4. 접근 제어자</vt:lpstr>
      <vt:lpstr>4. 접근 제어자</vt:lpstr>
      <vt:lpstr>4. 접근 제어자</vt:lpstr>
      <vt:lpstr>슬라이드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JSPStudy와 함께하는 웹프로그래밍</dc:title>
  <dc:creator>Choco</dc:creator>
  <cp:lastModifiedBy>jooho</cp:lastModifiedBy>
  <cp:revision>482</cp:revision>
  <dcterms:created xsi:type="dcterms:W3CDTF">2013-12-17T00:44:17Z</dcterms:created>
  <dcterms:modified xsi:type="dcterms:W3CDTF">2015-11-16T16:10:37Z</dcterms:modified>
</cp:coreProperties>
</file>