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1" r:id="rId3"/>
    <p:sldId id="325" r:id="rId4"/>
    <p:sldId id="366" r:id="rId5"/>
    <p:sldId id="367" r:id="rId6"/>
    <p:sldId id="369" r:id="rId7"/>
    <p:sldId id="374" r:id="rId8"/>
    <p:sldId id="375" r:id="rId9"/>
    <p:sldId id="376" r:id="rId10"/>
    <p:sldId id="377" r:id="rId11"/>
    <p:sldId id="378" r:id="rId12"/>
    <p:sldId id="380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E5"/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300" d="100"/>
          <a:sy n="300" d="100"/>
        </p:scale>
        <p:origin x="-1248" y="-19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6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source/ch13/ListEx01.java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source/ch13/CheckboxEx01.jav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3/TextEx02.java" TargetMode="External"/><Relationship Id="rId2" Type="http://schemas.openxmlformats.org/officeDocument/2006/relationships/hyperlink" Target="../source/ch13/Text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source/ch13/CanvasEx01.java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source/ch13/MFrame.jav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../source/ch13/PanelEx01.java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../source/ch13/DialogEx01.java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../source/ch13/FileDialogEx01.java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../source/ch13/BorderLayoutEx01.java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../source/ch13/FlowLayoutEx01.java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3/GridLayoutEx02.java" TargetMode="External"/><Relationship Id="rId2" Type="http://schemas.openxmlformats.org/officeDocument/2006/relationships/hyperlink" Target="../source/ch13/GridLayout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../source/ch13/NullLayoutEx01.java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3/AWTEx01.jav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source/ch13/LabelEx01.jav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source/ch13/ButtonEx01.jav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3/Choice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13/ChoiceEx02.java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13176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7739568" cy="133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List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526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/>
              <a:t>Choice</a:t>
            </a:r>
            <a:r>
              <a:rPr lang="ko-KR" altLang="en-US" sz="2000" dirty="0" smtClean="0"/>
              <a:t>와 유사한 기능이지만 여러 개 항목을 보여주고 선택 할 수 있는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kern="0" dirty="0" smtClean="0"/>
              <a:t>    기능의 지원되는 컴포넌트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ko-KR" altLang="en-US" sz="2000" kern="0" dirty="0" smtClean="0"/>
              <a:t>기본적으로 하나를 선택 </a:t>
            </a:r>
            <a:r>
              <a:rPr lang="en-US" altLang="ko-KR" sz="2000" kern="0" dirty="0" err="1" smtClean="0"/>
              <a:t>MultipleMpde</a:t>
            </a:r>
            <a:r>
              <a:rPr lang="ko-KR" altLang="en-US" sz="2000" kern="0" dirty="0" smtClean="0"/>
              <a:t>를 설정하면 여러 개의 항목 선택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318478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List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source/ch13/ListEx01.java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1"/>
            <a:ext cx="3960440" cy="220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0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Checkbox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359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사용자가 </a:t>
            </a:r>
            <a:r>
              <a:rPr lang="ko-KR" altLang="en-US" sz="2000" dirty="0"/>
              <a:t>여러 종류의 옵션을 선택할 것인지의 여부를 </a:t>
            </a:r>
            <a:r>
              <a:rPr lang="ko-KR" altLang="en-US" sz="2000" dirty="0" smtClean="0"/>
              <a:t>지정</a:t>
            </a:r>
            <a:endParaRPr lang="ko-KR" altLang="en-US" sz="24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smtClean="0"/>
              <a:t> 체크박스를 그룹으로 만들 수 있고 단일 선택 형태로도 가능 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2924944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Checkbox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source/ch13/CheckboxEx01.java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4" y="4077072"/>
            <a:ext cx="3384558" cy="23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Text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214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 컴포넌트는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 줄의 텍스트를 입력 또는 편집 기능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err="1" smtClean="0"/>
              <a:t>TextArea</a:t>
            </a:r>
            <a:r>
              <a:rPr lang="ko-KR" altLang="en-US" sz="2000" dirty="0" smtClean="0"/>
              <a:t> 컴포넌트는 여러 줄의 텍스트를 입력</a:t>
            </a:r>
            <a:r>
              <a:rPr lang="en-US" altLang="ko-KR" sz="2000" dirty="0" smtClean="0"/>
              <a:t> </a:t>
            </a:r>
            <a:endParaRPr lang="ko-KR" altLang="en-US" sz="1600" kern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9552" y="2620987"/>
            <a:ext cx="5740327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Text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source/ch13/TextEx01.java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111152" y="4565203"/>
            <a:ext cx="6032848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Text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source/ch13/TextEx02.java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9080"/>
            <a:ext cx="2787624" cy="224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80735"/>
            <a:ext cx="2204402" cy="263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Canvas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372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특정한 모양은 없고 </a:t>
            </a:r>
            <a:r>
              <a:rPr lang="ko-KR" altLang="en-US" sz="2000" dirty="0"/>
              <a:t>사각형의 영역만을 갖고 있는 컴포넌트</a:t>
            </a:r>
            <a:endParaRPr lang="ko-KR" altLang="en-US" sz="24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smtClean="0"/>
              <a:t>Canvas</a:t>
            </a:r>
            <a:r>
              <a:rPr lang="ko-KR" altLang="en-US" sz="2000" kern="0" dirty="0" smtClean="0"/>
              <a:t>는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 smtClean="0"/>
              <a:t>컨테이너에 </a:t>
            </a:r>
            <a:r>
              <a:rPr lang="ko-KR" altLang="en-US" sz="2000" kern="0" dirty="0"/>
              <a:t>포함되어 그래픽 처리 가능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2924944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Canvas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source/ch13/CanvasEx01.java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1"/>
            <a:ext cx="3775976" cy="2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8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en-US" altLang="ko-KR" dirty="0" smtClean="0">
                <a:ea typeface="굴림" charset="-127"/>
              </a:rPr>
              <a:t>.</a:t>
            </a:r>
            <a:r>
              <a:rPr lang="ko-KR" altLang="en-US" dirty="0" smtClean="0">
                <a:ea typeface="굴림" charset="-127"/>
              </a:rPr>
              <a:t>컨테이</a:t>
            </a:r>
            <a:r>
              <a:rPr lang="ko-KR" altLang="en-US" dirty="0">
                <a:ea typeface="굴림" charset="-127"/>
              </a:rPr>
              <a:t>너</a:t>
            </a:r>
            <a:r>
              <a:rPr lang="en-US" altLang="ko-KR" dirty="0" smtClean="0">
                <a:ea typeface="굴림" charset="-127"/>
              </a:rPr>
              <a:t>(Container)</a:t>
            </a:r>
            <a:r>
              <a:rPr lang="ko-KR" altLang="en-US" dirty="0" smtClean="0">
                <a:ea typeface="굴림" charset="-127"/>
              </a:rPr>
              <a:t>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533772" y="3068960"/>
            <a:ext cx="8496944" cy="3346302"/>
            <a:chOff x="533772" y="1052736"/>
            <a:chExt cx="8496944" cy="3346302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533772" y="1052736"/>
              <a:ext cx="8496944" cy="79208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-KR" altLang="en-US" sz="2400" kern="0" dirty="0" smtClean="0"/>
                <a:t>컨테이너의 종류</a:t>
              </a:r>
              <a:endParaRPr lang="en-US" altLang="ko-KR" sz="2400" kern="0" dirty="0" smtClean="0"/>
            </a:p>
            <a:p>
              <a:endParaRPr lang="en-US" altLang="ko-KR" sz="2400" kern="0" dirty="0" smtClean="0"/>
            </a:p>
            <a:p>
              <a:pPr lvl="1"/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079" y="1536716"/>
              <a:ext cx="34268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smtClean="0"/>
                <a:t>Frame </a:t>
              </a:r>
              <a:r>
                <a:rPr lang="ko-KR" altLang="en-US" sz="2000" dirty="0" smtClean="0"/>
                <a:t>컨테이너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smtClean="0"/>
                <a:t>Window </a:t>
              </a:r>
              <a:r>
                <a:rPr lang="ko-KR" altLang="en-US" sz="2000" dirty="0" smtClean="0"/>
                <a:t>컨테이너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smtClean="0"/>
                <a:t>Applet </a:t>
              </a:r>
              <a:r>
                <a:rPr lang="ko-KR" altLang="en-US" sz="2000" dirty="0" smtClean="0"/>
                <a:t>컨테이너</a:t>
              </a:r>
              <a:endParaRPr lang="en-US" altLang="ko-KR" sz="2000" dirty="0" smtClean="0">
                <a:latin typeface="굴림체" pitchFamily="49" charset="-127"/>
                <a:ea typeface="굴림체" pitchFamily="49" charset="-127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600" dirty="0" smtClean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/>
                <a:t>Panel </a:t>
              </a:r>
              <a:r>
                <a:rPr lang="ko-KR" altLang="en-US" sz="2000" dirty="0" smtClean="0"/>
                <a:t>컨테이너</a:t>
              </a:r>
              <a:endParaRPr lang="en-US" altLang="ko-KR" sz="1600" dirty="0" smtClean="0"/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smtClean="0"/>
                <a:t>Dialog</a:t>
              </a:r>
              <a:r>
                <a:rPr lang="ko-KR" altLang="en-US" sz="2000" dirty="0" smtClean="0"/>
                <a:t>컨테이너</a:t>
              </a:r>
              <a:endParaRPr lang="en-US" altLang="ko-KR" sz="1600" dirty="0" smtClean="0"/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FileDialog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컨테이너</a:t>
              </a:r>
              <a:endParaRPr lang="en-US" altLang="ko-KR" sz="1600" dirty="0" smtClean="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9" y="1052736"/>
            <a:ext cx="7086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0352" y="1628800"/>
            <a:ext cx="820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/>
              <a:t>컨테이너는 자신의 영역에 다른 컴포넌트를 포함하고</a:t>
            </a:r>
            <a:r>
              <a:rPr lang="en-US" altLang="ko-KR" sz="2000" dirty="0"/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관리하는 역할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컴포넌트를 부착하기 위해서는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add() </a:t>
            </a:r>
            <a:r>
              <a:rPr lang="ko-KR" altLang="en-US" sz="2000" dirty="0" err="1" smtClean="0">
                <a:latin typeface="굴림체" pitchFamily="49" charset="-127"/>
                <a:ea typeface="굴림체" pitchFamily="49" charset="-127"/>
              </a:rPr>
              <a:t>메서드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사용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2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</a:t>
            </a:r>
            <a:r>
              <a:rPr lang="ko-KR" altLang="en-US" dirty="0" smtClean="0">
                <a:ea typeface="굴림" charset="-127"/>
              </a:rPr>
              <a:t>컨테이너</a:t>
            </a:r>
            <a:r>
              <a:rPr lang="en-US" altLang="ko-KR" dirty="0">
                <a:ea typeface="굴림" charset="-127"/>
              </a:rPr>
              <a:t>(Container)</a:t>
            </a:r>
            <a:r>
              <a:rPr lang="ko-KR" altLang="en-US" dirty="0">
                <a:ea typeface="굴림" charset="-127"/>
              </a:rPr>
              <a:t>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Frame </a:t>
            </a:r>
            <a:r>
              <a:rPr lang="ko-KR" altLang="en-US" sz="2400" kern="0" dirty="0" smtClean="0"/>
              <a:t>컨테이너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257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/>
              <a:t>Frame </a:t>
            </a:r>
            <a:r>
              <a:rPr lang="ko-KR" altLang="en-US" sz="2000" dirty="0" smtClean="0"/>
              <a:t>컨테이너는 </a:t>
            </a:r>
            <a:r>
              <a:rPr lang="en-US" altLang="ko-KR" sz="2000" dirty="0" smtClean="0"/>
              <a:t>Window </a:t>
            </a:r>
            <a:r>
              <a:rPr lang="ko-KR" altLang="en-US" sz="2000" dirty="0" smtClean="0"/>
              <a:t>컨테이너 하위 클래스</a:t>
            </a:r>
            <a:endParaRPr lang="ko-KR" altLang="en-US" sz="24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smtClean="0"/>
              <a:t>가장 많이 사용되는 컨테이너 클래스이고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경계선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(Border),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타이틀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메뉴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시스템상자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최소화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최대화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종료 버튼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등의 기능을 제공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Frame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source/ch13/MFrameEx01.java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469198"/>
            <a:ext cx="3256021" cy="19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</a:t>
            </a:r>
            <a:r>
              <a:rPr lang="ko-KR" altLang="en-US" dirty="0" smtClean="0">
                <a:ea typeface="굴림" charset="-127"/>
              </a:rPr>
              <a:t>컨테이너</a:t>
            </a:r>
            <a:r>
              <a:rPr lang="en-US" altLang="ko-KR" dirty="0">
                <a:ea typeface="굴림" charset="-127"/>
              </a:rPr>
              <a:t>(Container)</a:t>
            </a:r>
            <a:r>
              <a:rPr lang="ko-KR" altLang="en-US" dirty="0">
                <a:ea typeface="굴림" charset="-127"/>
              </a:rPr>
              <a:t>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Panel </a:t>
            </a:r>
            <a:r>
              <a:rPr lang="ko-KR" altLang="en-US" sz="2400" kern="0" dirty="0" smtClean="0"/>
              <a:t>컨테이너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071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컴포넌트들을 그룹별로 묶어서 처리할 때 주로 사용</a:t>
            </a:r>
            <a:endParaRPr lang="ko-KR" altLang="en-US" sz="32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/>
              <a:t>Frame </a:t>
            </a:r>
            <a:r>
              <a:rPr lang="ko-KR" altLang="en-US" sz="2000" kern="0" dirty="0"/>
              <a:t>컨테이너에 컴포넌트를 직접 붙이지 않고 </a:t>
            </a:r>
            <a:r>
              <a:rPr lang="en-US" altLang="ko-KR" sz="2000" kern="0" dirty="0"/>
              <a:t>Panel</a:t>
            </a:r>
            <a:r>
              <a:rPr lang="ko-KR" altLang="en-US" sz="2000" kern="0" dirty="0"/>
              <a:t>에 그룹별로 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2000" kern="0" dirty="0" smtClean="0"/>
              <a:t>    붙이고</a:t>
            </a:r>
            <a:r>
              <a:rPr lang="en-US" altLang="ko-KR" sz="2000" kern="0" dirty="0"/>
              <a:t> </a:t>
            </a:r>
            <a:r>
              <a:rPr lang="ko-KR" altLang="en-US" sz="2000" kern="0" dirty="0" smtClean="0"/>
              <a:t>다시 </a:t>
            </a:r>
            <a:r>
              <a:rPr lang="en-US" altLang="ko-KR" sz="2000" kern="0" dirty="0"/>
              <a:t>Panel</a:t>
            </a:r>
            <a:r>
              <a:rPr lang="ko-KR" altLang="en-US" sz="2000" kern="0" dirty="0" smtClean="0"/>
              <a:t>을 </a:t>
            </a:r>
            <a:r>
              <a:rPr lang="en-US" altLang="ko-KR" sz="2000" kern="0" dirty="0" smtClean="0"/>
              <a:t>Frame</a:t>
            </a:r>
            <a:r>
              <a:rPr lang="ko-KR" altLang="en-US" sz="2000" kern="0" dirty="0"/>
              <a:t>에 붙이는 방법으로 사용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Panel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source/ch13/PanelEx01.java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3312368" cy="224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2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</a:t>
            </a:r>
            <a:r>
              <a:rPr lang="ko-KR" altLang="en-US" dirty="0" smtClean="0">
                <a:ea typeface="굴림" charset="-127"/>
              </a:rPr>
              <a:t>컨테이너</a:t>
            </a:r>
            <a:r>
              <a:rPr lang="en-US" altLang="ko-KR" dirty="0">
                <a:ea typeface="굴림" charset="-127"/>
              </a:rPr>
              <a:t>(Container)</a:t>
            </a:r>
            <a:r>
              <a:rPr lang="ko-KR" altLang="en-US" dirty="0">
                <a:ea typeface="굴림" charset="-127"/>
              </a:rPr>
              <a:t>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Dialog </a:t>
            </a:r>
            <a:r>
              <a:rPr lang="ko-KR" altLang="en-US" sz="2400" kern="0" dirty="0" smtClean="0"/>
              <a:t>컨테이너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058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메인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윈도우 외에 메시지를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출력하거나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사용자로부터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데이터를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입력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받을 때 주로 사용</a:t>
            </a:r>
            <a:endParaRPr lang="ko-KR" altLang="en-US" sz="32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smtClean="0"/>
              <a:t>일반적인 경우는 </a:t>
            </a:r>
            <a:r>
              <a:rPr lang="en-US" altLang="ko-KR" sz="2000" kern="0" dirty="0" smtClean="0"/>
              <a:t>Dialog </a:t>
            </a:r>
            <a:r>
              <a:rPr lang="ko-KR" altLang="en-US" sz="2000" kern="0" dirty="0" smtClean="0"/>
              <a:t>클래스를 상속 받아서 사용</a:t>
            </a:r>
            <a:endParaRPr lang="en-US" altLang="ko-KR" sz="2000" kern="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Dialog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source/ch13/DialogEx01.java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330121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3.</a:t>
            </a:r>
            <a:r>
              <a:rPr lang="ko-KR" altLang="en-US" dirty="0" smtClean="0">
                <a:ea typeface="굴림" charset="-127"/>
              </a:rPr>
              <a:t>컨테이너</a:t>
            </a:r>
            <a:r>
              <a:rPr lang="en-US" altLang="ko-KR" dirty="0">
                <a:ea typeface="굴림" charset="-127"/>
              </a:rPr>
              <a:t>(Container)</a:t>
            </a:r>
            <a:r>
              <a:rPr lang="ko-KR" altLang="en-US" dirty="0">
                <a:ea typeface="굴림" charset="-127"/>
              </a:rPr>
              <a:t>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FileDialog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컨테이너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930376" cy="955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파일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대화상자로 불리며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Dialog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를 상속을 받고 파일을 열거나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저장할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때 사용</a:t>
            </a:r>
            <a:endParaRPr lang="ko-KR" altLang="en-US" sz="3200" kern="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2708920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FileDialog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source/ch13/FileDialogEx01.java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4181947" cy="27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9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125716" cy="563562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4.</a:t>
            </a:r>
            <a:r>
              <a:rPr lang="ko-KR" altLang="en-US" dirty="0" smtClean="0">
                <a:ea typeface="굴림" charset="-127"/>
              </a:rPr>
              <a:t>컨테이너의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정렬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Manager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3140968"/>
            <a:ext cx="8496944" cy="2884637"/>
            <a:chOff x="533772" y="1052736"/>
            <a:chExt cx="8496944" cy="2884637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533772" y="1052736"/>
              <a:ext cx="8496944" cy="79208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-KR" altLang="en-US" sz="2400" kern="0" dirty="0" smtClean="0"/>
                <a:t>컨테이너의 정</a:t>
              </a:r>
              <a:r>
                <a:rPr lang="ko-KR" altLang="en-US" sz="2400" kern="0" dirty="0"/>
                <a:t>렬</a:t>
              </a:r>
              <a:r>
                <a:rPr lang="ko-KR" altLang="en-US" sz="2400" kern="0" dirty="0" smtClean="0"/>
                <a:t> 종류</a:t>
              </a:r>
              <a:endParaRPr lang="en-US" altLang="ko-KR" sz="2400" kern="0" dirty="0" smtClean="0"/>
            </a:p>
            <a:p>
              <a:endParaRPr lang="en-US" altLang="ko-KR" sz="2400" kern="0" dirty="0" smtClean="0"/>
            </a:p>
            <a:p>
              <a:pPr lvl="1"/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 smtClean="0"/>
            </a:p>
            <a:p>
              <a:pPr marL="457200" lvl="1" indent="0">
                <a:buNone/>
              </a:pPr>
              <a:endParaRPr lang="en-US" altLang="ko-KR" sz="2000" kern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079" y="1536716"/>
              <a:ext cx="342686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FlowLayout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BorderLayout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GridLayout</a:t>
              </a:r>
              <a:endParaRPr lang="en-US" altLang="ko-KR" sz="2000" dirty="0" smtClean="0">
                <a:latin typeface="굴림체" pitchFamily="49" charset="-127"/>
                <a:ea typeface="굴림체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GridBagLayout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굴림체" pitchFamily="49" charset="-127"/>
                  <a:ea typeface="굴림체" pitchFamily="49" charset="-127"/>
                </a:rPr>
                <a:t>● </a:t>
              </a:r>
              <a:r>
                <a:rPr lang="en-US" altLang="ko-KR" sz="2000" dirty="0" err="1" smtClean="0"/>
                <a:t>CardLayout</a:t>
              </a:r>
              <a:endParaRPr lang="en-US" altLang="ko-KR" sz="1600" dirty="0"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0888" y="1628800"/>
            <a:ext cx="7699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Layout Manager</a:t>
            </a:r>
            <a:r>
              <a:rPr lang="ko-KR" altLang="en-US" sz="2000" dirty="0" smtClean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ko-KR" altLang="en-US" sz="2000" dirty="0" smtClean="0">
                <a:latin typeface="+mn-lt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/>
              <a:t>컴포넌트를 컨테이너에 부착 할 때 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latin typeface="+mj-ea"/>
                <a:ea typeface="+mj-ea"/>
                <a:cs typeface="Arial" panose="020B0604020202020204" pitchFamily="34" charset="0"/>
              </a:rPr>
              <a:t>정해진 </a:t>
            </a:r>
            <a:endParaRPr lang="en-US" altLang="ko-KR" sz="2000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  <a:cs typeface="Arial" panose="020B0604020202020204" pitchFamily="34" charset="0"/>
              </a:rPr>
              <a:t>    레이아웃에 </a:t>
            </a:r>
            <a:r>
              <a:rPr lang="ko-KR" altLang="en-US" sz="2000" dirty="0">
                <a:latin typeface="+mj-ea"/>
                <a:ea typeface="+mj-ea"/>
                <a:cs typeface="Arial" panose="020B0604020202020204" pitchFamily="34" charset="0"/>
              </a:rPr>
              <a:t>따라 컴포넌트들을 자동으로 </a:t>
            </a:r>
            <a:r>
              <a:rPr lang="ko-KR" altLang="en-US" sz="2000" dirty="0" smtClean="0">
                <a:latin typeface="+mj-ea"/>
                <a:ea typeface="+mj-ea"/>
                <a:cs typeface="Arial" panose="020B0604020202020204" pitchFamily="34" charset="0"/>
              </a:rPr>
              <a:t>배치 및 </a:t>
            </a:r>
            <a:r>
              <a:rPr lang="en-US" altLang="ko-KR" sz="2000" dirty="0" smtClean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+mj-ea"/>
                <a:ea typeface="+mj-ea"/>
                <a:cs typeface="Arial" panose="020B0604020202020204" pitchFamily="34" charset="0"/>
              </a:rPr>
              <a:t>관리하는 </a:t>
            </a:r>
            <a:r>
              <a:rPr lang="ko-KR" altLang="en-US" sz="2000" dirty="0">
                <a:latin typeface="+mj-ea"/>
                <a:ea typeface="+mj-ea"/>
                <a:cs typeface="Arial" panose="020B0604020202020204" pitchFamily="34" charset="0"/>
              </a:rPr>
              <a:t>기능</a:t>
            </a:r>
            <a:endParaRPr lang="en-US" altLang="ko-KR" sz="2000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124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84" y="1263625"/>
            <a:ext cx="138906" cy="19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2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9" y="1412776"/>
            <a:ext cx="69133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4.</a:t>
            </a:r>
            <a:r>
              <a:rPr lang="ko-KR" altLang="en-US" dirty="0">
                <a:ea typeface="굴림" charset="-127"/>
              </a:rPr>
              <a:t>컨테이너의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정렬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Manager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BorderLayout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매니</a:t>
            </a:r>
            <a:r>
              <a:rPr lang="ko-KR" altLang="en-US" sz="2400" kern="0" dirty="0"/>
              <a:t>저</a:t>
            </a:r>
            <a:r>
              <a:rPr lang="ko-KR" altLang="en-US" sz="2400" kern="0" dirty="0" smtClean="0"/>
              <a:t>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82778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컨테이너의 영역을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5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개의 영역으로 분할하여 컴포넌트를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배치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CENTER</a:t>
            </a:r>
            <a:r>
              <a:rPr lang="en-US" altLang="ko-KR" sz="2000" dirty="0">
                <a:latin typeface="+mj-ea"/>
                <a:ea typeface="+mj-ea"/>
              </a:rPr>
              <a:t>, SOUTH, NORTH, 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WEST, EAST</a:t>
            </a:r>
            <a:r>
              <a:rPr lang="en-US" altLang="ko-KR" sz="2000" dirty="0"/>
              <a:t> 5</a:t>
            </a:r>
            <a:r>
              <a:rPr lang="ko-KR" altLang="en-US" sz="2000" dirty="0"/>
              <a:t>개의</a:t>
            </a:r>
            <a:r>
              <a:rPr lang="en-US" altLang="ko-KR" sz="2000" dirty="0"/>
              <a:t> </a:t>
            </a:r>
            <a:r>
              <a:rPr lang="ko-KR" altLang="en-US" sz="2000" dirty="0"/>
              <a:t>영역 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>
                <a:latin typeface="+mj-ea"/>
                <a:ea typeface="+mj-ea"/>
              </a:rPr>
              <a:t>Frame </a:t>
            </a:r>
            <a:r>
              <a:rPr lang="ko-KR" altLang="en-US" sz="2000" dirty="0" smtClean="0">
                <a:latin typeface="+mj-ea"/>
                <a:ea typeface="+mj-ea"/>
              </a:rPr>
              <a:t>컨테이너의 디폴트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기본</a:t>
            </a:r>
            <a:r>
              <a:rPr lang="en-US" altLang="ko-KR" sz="2000" dirty="0" smtClean="0"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latin typeface="+mj-ea"/>
                <a:ea typeface="+mj-ea"/>
              </a:rPr>
              <a:t>레이아웃 매니저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BorderLayout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source/ch13/BorderLayoutEx01.java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1" y="4256733"/>
            <a:ext cx="3329397" cy="226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4.</a:t>
            </a:r>
            <a:r>
              <a:rPr lang="ko-KR" altLang="en-US" dirty="0">
                <a:ea typeface="굴림" charset="-127"/>
              </a:rPr>
              <a:t>컨테이너의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정렬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Manager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FlowLayout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매니</a:t>
            </a:r>
            <a:r>
              <a:rPr lang="ko-KR" altLang="en-US" sz="2400" kern="0" dirty="0"/>
              <a:t>저</a:t>
            </a:r>
            <a:r>
              <a:rPr lang="ko-KR" altLang="en-US" sz="2400" kern="0" dirty="0" smtClean="0"/>
              <a:t>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54592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컴포넌트들을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수평으로 순서대로 늘어놓는 배치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기능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/>
              <a:t>상단</a:t>
            </a:r>
            <a:r>
              <a:rPr lang="en-US" altLang="ko-KR" sz="2000" dirty="0"/>
              <a:t>, </a:t>
            </a:r>
            <a:r>
              <a:rPr lang="ko-KR" altLang="en-US" sz="2000" dirty="0"/>
              <a:t>중앙부터 </a:t>
            </a:r>
            <a:r>
              <a:rPr lang="ko-KR" altLang="en-US" sz="2000" dirty="0" smtClean="0"/>
              <a:t>배치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더 이상 </a:t>
            </a:r>
            <a:r>
              <a:rPr lang="ko-KR" altLang="en-US" sz="2000" dirty="0" smtClean="0"/>
              <a:t>공간이 </a:t>
            </a:r>
            <a:r>
              <a:rPr lang="ko-KR" altLang="en-US" sz="2000" dirty="0"/>
              <a:t>없으면 자동으로 다음 줄로 </a:t>
            </a:r>
            <a:r>
              <a:rPr lang="ko-KR" altLang="en-US" sz="2000" dirty="0" smtClean="0"/>
              <a:t>이동 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>
                <a:latin typeface="+mj-ea"/>
                <a:ea typeface="+mj-ea"/>
              </a:rPr>
              <a:t>Panel </a:t>
            </a:r>
            <a:r>
              <a:rPr lang="ko-KR" altLang="en-US" sz="2000" dirty="0" smtClean="0">
                <a:latin typeface="+mj-ea"/>
                <a:ea typeface="+mj-ea"/>
              </a:rPr>
              <a:t>컨테이너의 디폴트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기본</a:t>
            </a:r>
            <a:r>
              <a:rPr lang="en-US" altLang="ko-KR" sz="2000" dirty="0" smtClean="0"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latin typeface="+mj-ea"/>
                <a:ea typeface="+mj-ea"/>
              </a:rPr>
              <a:t>레이아웃 매니저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FlowLayout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source/ch13/FlowLayoutEx01.java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4968552" cy="182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5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4.</a:t>
            </a:r>
            <a:r>
              <a:rPr lang="ko-KR" altLang="en-US" dirty="0">
                <a:ea typeface="굴림" charset="-127"/>
              </a:rPr>
              <a:t>컨테이너의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정렬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Manager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err="1" smtClean="0"/>
              <a:t>GridLayout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매니</a:t>
            </a:r>
            <a:r>
              <a:rPr lang="ko-KR" altLang="en-US" sz="2400" kern="0" dirty="0"/>
              <a:t>저</a:t>
            </a:r>
            <a:r>
              <a:rPr lang="ko-KR" altLang="en-US" sz="2400" kern="0" dirty="0" smtClean="0"/>
              <a:t>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54592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컴포넌트들을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수평으로 순서대로 늘어놓는 배치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기능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/>
              <a:t>상단</a:t>
            </a:r>
            <a:r>
              <a:rPr lang="en-US" altLang="ko-KR" sz="2000" dirty="0"/>
              <a:t>, </a:t>
            </a:r>
            <a:r>
              <a:rPr lang="ko-KR" altLang="en-US" sz="2000" dirty="0"/>
              <a:t>중앙부터 </a:t>
            </a:r>
            <a:r>
              <a:rPr lang="ko-KR" altLang="en-US" sz="2000" dirty="0" smtClean="0"/>
              <a:t>배치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더 이상 </a:t>
            </a:r>
            <a:r>
              <a:rPr lang="ko-KR" altLang="en-US" sz="2000" dirty="0" smtClean="0"/>
              <a:t>공간이 </a:t>
            </a:r>
            <a:r>
              <a:rPr lang="ko-KR" altLang="en-US" sz="2000" dirty="0"/>
              <a:t>없으면 자동으로 다음 줄로 </a:t>
            </a:r>
            <a:r>
              <a:rPr lang="ko-KR" altLang="en-US" sz="2000" dirty="0" smtClean="0"/>
              <a:t>이동 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dirty="0" smtClean="0">
                <a:latin typeface="+mj-ea"/>
                <a:ea typeface="+mj-ea"/>
              </a:rPr>
              <a:t>Panel </a:t>
            </a:r>
            <a:r>
              <a:rPr lang="ko-KR" altLang="en-US" sz="2000" dirty="0" smtClean="0">
                <a:latin typeface="+mj-ea"/>
                <a:ea typeface="+mj-ea"/>
              </a:rPr>
              <a:t>컨테이너의 디폴트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기본</a:t>
            </a:r>
            <a:r>
              <a:rPr lang="en-US" altLang="ko-KR" sz="2000" dirty="0" smtClean="0">
                <a:latin typeface="+mj-ea"/>
                <a:ea typeface="+mj-ea"/>
              </a:rPr>
              <a:t>) </a:t>
            </a:r>
            <a:r>
              <a:rPr lang="ko-KR" altLang="en-US" sz="2000" dirty="0" smtClean="0">
                <a:latin typeface="+mj-ea"/>
                <a:ea typeface="+mj-ea"/>
              </a:rPr>
              <a:t>레이아웃 매니저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5496" y="3125043"/>
            <a:ext cx="6027456" cy="12400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GridLayout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source/ch13/GridLayoutEx01.java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81048" y="5013176"/>
            <a:ext cx="6027456" cy="12400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GridLayout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source/ch13/GridLayoutEx02.java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61" y="3140968"/>
            <a:ext cx="2574995" cy="17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8" y="4725145"/>
            <a:ext cx="28618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3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4.</a:t>
            </a:r>
            <a:r>
              <a:rPr lang="ko-KR" altLang="en-US" dirty="0">
                <a:ea typeface="굴림" charset="-127"/>
              </a:rPr>
              <a:t>컨테이너의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정렬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Manager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null</a:t>
            </a:r>
            <a:r>
              <a:rPr lang="ko-KR" altLang="en-US" sz="2400" kern="0" dirty="0" smtClean="0"/>
              <a:t>설정한 </a:t>
            </a:r>
            <a:r>
              <a:rPr lang="en-US" altLang="ko-KR" sz="2400" kern="0" dirty="0" smtClean="0"/>
              <a:t>Layout</a:t>
            </a:r>
            <a:r>
              <a:rPr lang="ko-KR" altLang="en-US" sz="2400" kern="0" dirty="0" smtClean="0"/>
              <a:t>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891942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기본적으로 컨테이너에는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Layout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매니저가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설정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err="1" smtClean="0"/>
              <a:t>setLayout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메서드의</a:t>
            </a:r>
            <a:r>
              <a:rPr lang="ko-KR" altLang="en-US" sz="2000" dirty="0"/>
              <a:t> 매개변수로 </a:t>
            </a:r>
            <a:r>
              <a:rPr lang="en-US" altLang="ko-KR" sz="2000" dirty="0"/>
              <a:t>null </a:t>
            </a:r>
            <a:r>
              <a:rPr lang="ko-KR" altLang="en-US" sz="2000" dirty="0"/>
              <a:t>설정을 하면 </a:t>
            </a:r>
            <a:r>
              <a:rPr lang="en-US" altLang="ko-KR" sz="2000" dirty="0"/>
              <a:t>Layout </a:t>
            </a:r>
            <a:r>
              <a:rPr lang="ko-KR" altLang="en-US" sz="2000" dirty="0"/>
              <a:t>매니저 없어짐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+mj-ea"/>
                <a:ea typeface="+mj-ea"/>
              </a:rPr>
              <a:t>컴포넌트를 추가 하기 위해서는 좌표를 직접 설정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125043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ull Layout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source/ch13/NullLayoutEx01.java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3312368" cy="226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1.AWT(</a:t>
            </a:r>
            <a:r>
              <a:rPr lang="en-US" altLang="ko-KR" sz="2400" dirty="0" smtClean="0">
                <a:ea typeface="굴림" charset="-127"/>
              </a:rPr>
              <a:t>Abstract Window Toolkit</a:t>
            </a:r>
            <a:r>
              <a:rPr lang="en-US" altLang="ko-KR" dirty="0" smtClean="0">
                <a:ea typeface="굴림" charset="-127"/>
              </a:rPr>
              <a:t>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47816" y="1530657"/>
            <a:ext cx="6816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 smtClean="0"/>
              <a:t>자바에서 </a:t>
            </a:r>
            <a:r>
              <a:rPr lang="en-US" altLang="ko-KR" sz="2000" kern="0" dirty="0" smtClean="0"/>
              <a:t>GUI(Swing, JFC)</a:t>
            </a:r>
            <a:r>
              <a:rPr lang="ko-KR" altLang="en-US" sz="2000" kern="0" dirty="0" smtClean="0"/>
              <a:t>프로그램의 모태가 되는 개념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2000" kern="0" dirty="0" smtClean="0"/>
              <a:t>AWT </a:t>
            </a:r>
            <a:r>
              <a:rPr lang="ko-KR" altLang="en-US" sz="2000" kern="0" dirty="0" smtClean="0"/>
              <a:t>컴포넌트는 운영체제에 의존적</a:t>
            </a:r>
            <a:endParaRPr lang="en-US" altLang="ko-KR" sz="160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kern="0" dirty="0" smtClean="0"/>
              <a:t>OS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환경에 따라 실행모양이 다르게 표현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다양한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종류의 컴포넌트 제공</a:t>
            </a:r>
            <a:endParaRPr lang="en-US" altLang="ko-KR" sz="2000" kern="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6" y="955260"/>
            <a:ext cx="6832496" cy="60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6696744" cy="30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1.AWT(</a:t>
            </a:r>
            <a:r>
              <a:rPr lang="en-US" altLang="ko-KR" sz="2400" dirty="0">
                <a:ea typeface="굴림" charset="-127"/>
              </a:rPr>
              <a:t>Abstract Window Toolkit</a:t>
            </a:r>
            <a:r>
              <a:rPr lang="en-US" altLang="ko-KR" dirty="0">
                <a:ea typeface="굴림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AWT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실행하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기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600400" cy="296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09600" y="4293096"/>
            <a:ext cx="6266656" cy="146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AWT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source/ch13/AWTEx01.java</a:t>
            </a:r>
            <a:endParaRPr lang="en-US" altLang="ko-KR" sz="2000" kern="0" dirty="0" smtClean="0">
              <a:ea typeface="굴림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17232"/>
            <a:ext cx="2664296" cy="10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1043608" y="1412776"/>
            <a:ext cx="360040" cy="144016"/>
          </a:xfrm>
          <a:prstGeom prst="rect">
            <a:avLst/>
          </a:prstGeom>
          <a:solidFill>
            <a:srgbClr val="FAD6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116" y="1369368"/>
            <a:ext cx="58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AWT</a:t>
            </a:r>
            <a:r>
              <a:rPr lang="ko-KR" altLang="en-US" sz="2400" kern="0" dirty="0" smtClean="0"/>
              <a:t>의 상위 클래스 </a:t>
            </a:r>
            <a:r>
              <a:rPr lang="en-US" altLang="ko-KR" sz="2400" kern="0" dirty="0" smtClean="0"/>
              <a:t>Component</a:t>
            </a:r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gray">
          <a:xfrm>
            <a:off x="1907704" y="129134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ko-KR" kern="0" dirty="0" smtClean="0">
                <a:ea typeface="굴림" charset="-127"/>
              </a:rPr>
              <a:t>1.AWT(</a:t>
            </a:r>
            <a:r>
              <a:rPr lang="en-US" altLang="ko-KR" sz="2400" kern="0" dirty="0" smtClean="0">
                <a:ea typeface="굴림" charset="-127"/>
              </a:rPr>
              <a:t>Abstract Window Toolkit</a:t>
            </a:r>
            <a:r>
              <a:rPr lang="en-US" altLang="ko-KR" kern="0" dirty="0" smtClean="0">
                <a:ea typeface="굴림" charset="-127"/>
              </a:rPr>
              <a:t>)</a:t>
            </a:r>
            <a:endParaRPr lang="ko-KR" alt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547816" y="1530657"/>
            <a:ext cx="65325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kern="0" dirty="0" smtClean="0"/>
              <a:t>모든 컴포넌트의 최상위 클래스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 smtClean="0"/>
              <a:t>각 컴포넌트에서 공통적으로 사용되는 </a:t>
            </a:r>
            <a:r>
              <a:rPr lang="ko-KR" altLang="en-US" sz="2000" kern="0" dirty="0" err="1" smtClean="0"/>
              <a:t>메소드를</a:t>
            </a:r>
            <a:r>
              <a:rPr lang="ko-KR" altLang="en-US" sz="2000" kern="0" dirty="0" smtClean="0"/>
              <a:t> 제공 </a:t>
            </a:r>
            <a:endParaRPr lang="en-US" altLang="ko-KR" sz="2000" kern="0" dirty="0"/>
          </a:p>
          <a:p>
            <a:pPr marL="0" lvl="1">
              <a:lnSpc>
                <a:spcPct val="150000"/>
              </a:lnSpc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3567"/>
            <a:ext cx="7551934" cy="38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673771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7" y="2492896"/>
            <a:ext cx="8535245" cy="3240360"/>
          </a:xfrm>
          <a:prstGeom prst="rect">
            <a:avLst/>
          </a:prstGeom>
          <a:solidFill>
            <a:srgbClr val="FAD6E5"/>
          </a:solidFill>
          <a:ln>
            <a:noFill/>
          </a:ln>
          <a:extLst/>
        </p:spPr>
      </p:pic>
      <p:sp>
        <p:nvSpPr>
          <p:cNvPr id="3" name="직사각형 2"/>
          <p:cNvSpPr/>
          <p:nvPr/>
        </p:nvSpPr>
        <p:spPr bwMode="auto">
          <a:xfrm>
            <a:off x="539552" y="3501008"/>
            <a:ext cx="415683" cy="144016"/>
          </a:xfrm>
          <a:prstGeom prst="rect">
            <a:avLst/>
          </a:prstGeom>
          <a:solidFill>
            <a:srgbClr val="FAD6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833" y="3436035"/>
            <a:ext cx="58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Label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69557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/>
              <a:t>사각형의  영역에 문자열을 표시 </a:t>
            </a:r>
            <a:r>
              <a:rPr lang="ko-KR" altLang="en-US" sz="2000" dirty="0" smtClean="0"/>
              <a:t>할 때 </a:t>
            </a:r>
            <a:r>
              <a:rPr lang="ko-KR" altLang="en-US" sz="2000" dirty="0"/>
              <a:t>사용하는 컴포넌트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ko-KR" altLang="en-US" sz="2000" kern="0" dirty="0" smtClean="0"/>
              <a:t>경계선이 없고 특별한 기능 및 상태가 없다</a:t>
            </a:r>
            <a:r>
              <a:rPr lang="en-US" altLang="ko-KR" sz="2000" kern="0" dirty="0" smtClean="0"/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레이블의 문자만 화면에 좌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우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중앙으로 정렬</a:t>
            </a:r>
            <a:endParaRPr lang="en-US" altLang="ko-KR" sz="2000" kern="0" dirty="0"/>
          </a:p>
          <a:p>
            <a:pPr marL="0" lvl="1">
              <a:lnSpc>
                <a:spcPct val="150000"/>
              </a:lnSpc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318478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Label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source/ch13/LabelEx01.java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30546"/>
            <a:ext cx="2664296" cy="214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Button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93678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키보드 및 마우스로 클릭하여 실행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취소 및 선택을 위한 </a:t>
            </a:r>
            <a:r>
              <a:rPr lang="ko-KR" altLang="en-US" sz="2000" dirty="0"/>
              <a:t>컴포넌트</a:t>
            </a:r>
            <a:endParaRPr lang="ko-KR" altLang="en-US" sz="2400" kern="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kern="0" dirty="0"/>
              <a:t> </a:t>
            </a:r>
            <a:r>
              <a:rPr lang="en-US" altLang="ko-KR" sz="2000" kern="0" dirty="0" smtClean="0"/>
              <a:t>Button</a:t>
            </a:r>
            <a:r>
              <a:rPr lang="ko-KR" altLang="en-US" sz="2000" kern="0" dirty="0" smtClean="0"/>
              <a:t>의 배경색과 </a:t>
            </a:r>
            <a:r>
              <a:rPr lang="ko-KR" altLang="en-US" sz="2000" kern="0" dirty="0" err="1" smtClean="0"/>
              <a:t>전경색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err="1" smtClean="0"/>
              <a:t>글짜색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을 설정</a:t>
            </a:r>
            <a:endParaRPr lang="en-US" altLang="ko-KR" sz="2000" kern="0" dirty="0" smtClean="0"/>
          </a:p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다양한 이벤트를 가지고 있다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2000" kern="0" dirty="0"/>
          </a:p>
          <a:p>
            <a:pPr marL="0" lvl="1">
              <a:lnSpc>
                <a:spcPct val="150000"/>
              </a:lnSpc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0768" y="3318478"/>
            <a:ext cx="8229600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Button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source/ch13/ButtonEx01.java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35" y="4365104"/>
            <a:ext cx="3491849" cy="223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2.</a:t>
            </a:r>
            <a:r>
              <a:rPr lang="ko-KR" altLang="en-US" dirty="0" smtClean="0">
                <a:ea typeface="굴림" charset="-127"/>
              </a:rPr>
              <a:t>컴포넌트</a:t>
            </a:r>
            <a:r>
              <a:rPr lang="en-US" altLang="ko-KR" dirty="0" smtClean="0">
                <a:ea typeface="굴림" charset="-127"/>
              </a:rPr>
              <a:t>(Component)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772" y="1052736"/>
            <a:ext cx="8496944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Choice </a:t>
            </a:r>
            <a:r>
              <a:rPr lang="ko-KR" altLang="en-US" sz="2400" kern="0" dirty="0" smtClean="0"/>
              <a:t>컴포넌트 </a:t>
            </a:r>
            <a:endParaRPr lang="en-US" altLang="ko-KR" sz="2400" kern="0" dirty="0" smtClean="0"/>
          </a:p>
          <a:p>
            <a:endParaRPr lang="en-US" altLang="ko-KR" sz="2400" kern="0" dirty="0" smtClean="0"/>
          </a:p>
          <a:p>
            <a:pPr lvl="1"/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41079" y="1536716"/>
            <a:ext cx="7810151" cy="494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2000" dirty="0" smtClean="0"/>
              <a:t>사용자가 </a:t>
            </a:r>
            <a:r>
              <a:rPr lang="ko-KR" altLang="en-US" sz="2000" dirty="0" err="1" smtClean="0"/>
              <a:t>드롭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다운 버튼으로 아이템을 선택 할 수 있는 컴포넌트</a:t>
            </a:r>
            <a:endParaRPr lang="ko-KR" altLang="en-US" sz="2400" kern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9552" y="2044923"/>
            <a:ext cx="5740327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Choice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source/ch13/ChoiceEx01.java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78" y="2276872"/>
            <a:ext cx="280469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2736304" cy="23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3111152" y="4293096"/>
            <a:ext cx="6032848" cy="131206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Choice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2</a:t>
            </a:r>
            <a:endParaRPr lang="ko-KR" altLang="en-US" sz="2400" kern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kern="0" dirty="0" smtClean="0"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source/ch13/ChoiceEx02.java</a:t>
            </a:r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/>
            <a:endParaRPr lang="en-US" altLang="ko-KR" sz="2000" kern="0" dirty="0" smtClean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400" kern="1200" dirty="0" smtClean="0"/>
          </a:p>
          <a:p>
            <a:pPr>
              <a:buFont typeface="Wingdings" pitchFamily="2" charset="2"/>
              <a:buNone/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6806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1770</TotalTime>
  <Words>789</Words>
  <Application>Microsoft Office PowerPoint</Application>
  <PresentationFormat>화면 슬라이드 쇼(4:3)</PresentationFormat>
  <Paragraphs>280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 Unicode MS</vt:lpstr>
      <vt:lpstr>굴림</vt:lpstr>
      <vt:lpstr>굴림체</vt:lpstr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그림으로 살펴보기</vt:lpstr>
      <vt:lpstr>1.AWT(Abstract Window Toolkit)</vt:lpstr>
      <vt:lpstr>1.AWT(Abstract Window Toolkit)</vt:lpstr>
      <vt:lpstr>PowerPoint 프레젠테이션</vt:lpstr>
      <vt:lpstr>2.컴포넌트(Component) 종류</vt:lpstr>
      <vt:lpstr>2.컴포넌트(Component) 종류</vt:lpstr>
      <vt:lpstr>2.컴포넌트(Component) 종류</vt:lpstr>
      <vt:lpstr>2.컴포넌트(Component) 종류</vt:lpstr>
      <vt:lpstr>2.컴포넌트(Component) 종류</vt:lpstr>
      <vt:lpstr>2.컴포넌트(Component) 종류</vt:lpstr>
      <vt:lpstr>2.컴포넌트(Component) 종류</vt:lpstr>
      <vt:lpstr>2.컴포넌트(Component) 종류</vt:lpstr>
      <vt:lpstr>3.컨테이너(Container) 종류</vt:lpstr>
      <vt:lpstr>3.컨테이너(Container) 종류</vt:lpstr>
      <vt:lpstr>3.컨테이너(Container) 종류</vt:lpstr>
      <vt:lpstr>3.컨테이너(Container) 종류</vt:lpstr>
      <vt:lpstr>3.컨테이너(Container) 종류</vt:lpstr>
      <vt:lpstr>4.컨테이너의 정렬 Manager</vt:lpstr>
      <vt:lpstr>4.컨테이너의 정렬 Manager</vt:lpstr>
      <vt:lpstr>4.컨테이너의 정렬 Manager</vt:lpstr>
      <vt:lpstr>4.컨테이너의 정렬 Manager</vt:lpstr>
      <vt:lpstr>4.컨테이너의 정렬 Manager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dita_8</cp:lastModifiedBy>
  <cp:revision>324</cp:revision>
  <dcterms:created xsi:type="dcterms:W3CDTF">2013-12-17T00:44:17Z</dcterms:created>
  <dcterms:modified xsi:type="dcterms:W3CDTF">2017-04-04T08:14:17Z</dcterms:modified>
</cp:coreProperties>
</file>