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41" r:id="rId3"/>
    <p:sldId id="325" r:id="rId4"/>
    <p:sldId id="374" r:id="rId5"/>
    <p:sldId id="366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27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9" name="Picture 175" descr="C:\Users\ss\Desktop\Java로고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82724"/>
            <a:ext cx="464273" cy="6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4/ItemEventEx02.java" TargetMode="External"/><Relationship Id="rId2" Type="http://schemas.openxmlformats.org/officeDocument/2006/relationships/hyperlink" Target="../source/ch14/ItemEventEx01.java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../source/ch14/KeyEventEx01.jav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../source/ch14/KeyEventEx01.jav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4/DrawEx01.java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../source/ch14/DrawRectEx01.java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4/ImageEx01.java" TargetMode="External"/><Relationship Id="rId2" Type="http://schemas.openxmlformats.org/officeDocument/2006/relationships/hyperlink" Target="../source/ch14/ImageEx02.java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4/EventEx02.java" TargetMode="External"/><Relationship Id="rId2" Type="http://schemas.openxmlformats.org/officeDocument/2006/relationships/hyperlink" Target="../source/ch14/EventEx01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4/ActionEventEx02.java" TargetMode="External"/><Relationship Id="rId2" Type="http://schemas.openxmlformats.org/officeDocument/2006/relationships/hyperlink" Target="../source/ch14/ActionEventEx01.java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2" descr="C:\Users\ss\Desktop\Java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0" y="5013176"/>
            <a:ext cx="576064" cy="8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20" y="4797152"/>
            <a:ext cx="8096968" cy="131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2.</a:t>
            </a:r>
            <a:r>
              <a:rPr lang="ko-KR" altLang="en-US" dirty="0" smtClean="0">
                <a:ea typeface="굴림" charset="-127"/>
              </a:rPr>
              <a:t>이벤트 클래스의 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41079" y="1484784"/>
            <a:ext cx="77123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dirty="0" smtClean="0"/>
              <a:t>Checkbox, List, Choice</a:t>
            </a:r>
            <a:r>
              <a:rPr lang="ko-KR" altLang="en-US" sz="2000" dirty="0" smtClean="0"/>
              <a:t>의 아이템이 선택 될 때 발생하는 이벤트 </a:t>
            </a:r>
            <a:endParaRPr lang="ko-KR" altLang="en-US" sz="2400" kern="0" dirty="0"/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1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kern="0" dirty="0"/>
              <a:t> </a:t>
            </a:r>
            <a:r>
              <a:rPr lang="en-US" altLang="ko-KR" sz="2000" kern="0" dirty="0" err="1" smtClean="0"/>
              <a:t>ItemListener</a:t>
            </a:r>
            <a:r>
              <a:rPr lang="en-US" altLang="ko-KR" sz="2000" kern="0" dirty="0" smtClean="0"/>
              <a:t> </a:t>
            </a:r>
            <a:r>
              <a:rPr lang="ko-KR" altLang="en-US" sz="2000" kern="0" dirty="0" smtClean="0"/>
              <a:t>인터페이스를 구현</a:t>
            </a:r>
            <a:endParaRPr lang="en-US" altLang="ko-KR" sz="2000" kern="0" dirty="0" smtClean="0"/>
          </a:p>
          <a:p>
            <a:pPr marL="0" lvl="1">
              <a:lnSpc>
                <a:spcPct val="150000"/>
              </a:lnSpc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kern="0" dirty="0" err="1" smtClean="0"/>
              <a:t>itemStateChanged</a:t>
            </a:r>
            <a:r>
              <a:rPr lang="en-US" altLang="ko-KR" sz="2000" kern="0" dirty="0" smtClean="0"/>
              <a:t>(</a:t>
            </a:r>
            <a:r>
              <a:rPr lang="en-US" altLang="ko-KR" sz="2000" kern="0" dirty="0" err="1" smtClean="0"/>
              <a:t>ItemEvent</a:t>
            </a:r>
            <a:r>
              <a:rPr lang="en-US" altLang="ko-KR" sz="2000" kern="0" dirty="0" smtClean="0"/>
              <a:t> </a:t>
            </a:r>
            <a:r>
              <a:rPr lang="en-US" altLang="ko-KR" sz="2000" kern="0" dirty="0"/>
              <a:t>e</a:t>
            </a:r>
            <a:r>
              <a:rPr lang="en-US" altLang="ko-KR" sz="2000" kern="0" dirty="0" smtClean="0"/>
              <a:t>) </a:t>
            </a:r>
            <a:r>
              <a:rPr lang="ko-KR" altLang="en-US" sz="2000" kern="0" dirty="0" err="1" smtClean="0"/>
              <a:t>오버라이딩</a:t>
            </a:r>
            <a:endParaRPr lang="en-US" altLang="ko-KR" sz="2000" kern="0" dirty="0"/>
          </a:p>
          <a:p>
            <a:pPr marL="0" lvl="1">
              <a:lnSpc>
                <a:spcPct val="150000"/>
              </a:lnSpc>
            </a:pPr>
            <a:endParaRPr lang="en-US" altLang="ko-KR" sz="2000" kern="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5496" y="3284984"/>
            <a:ext cx="6336704" cy="122413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ItemEvent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1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source/ch14/Item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Event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772" y="908720"/>
            <a:ext cx="8496944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err="1" smtClean="0"/>
              <a:t>Item</a:t>
            </a:r>
            <a:r>
              <a:rPr lang="en-US" altLang="ko-KR" sz="2400" kern="0" dirty="0" err="1" smtClean="0"/>
              <a:t>Event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클래스 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111152" y="4869160"/>
            <a:ext cx="6032848" cy="13120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Item</a:t>
            </a: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Event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r>
              <a:rPr lang="en-US" altLang="ko-KR" sz="2400" dirty="0">
                <a:solidFill>
                  <a:schemeClr val="tx1"/>
                </a:solidFill>
                <a:latin typeface="Arial" charset="0"/>
              </a:rPr>
              <a:t>2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source/ch14/Item</a:t>
            </a: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Event</a:t>
            </a: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Ex02.java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121" y="3573016"/>
            <a:ext cx="2856359" cy="105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83968"/>
            <a:ext cx="2808312" cy="193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7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2.</a:t>
            </a:r>
            <a:r>
              <a:rPr lang="ko-KR" altLang="en-US" dirty="0" smtClean="0">
                <a:ea typeface="굴림" charset="-127"/>
              </a:rPr>
              <a:t>이벤트 클래스의 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41079" y="1484784"/>
            <a:ext cx="5929828" cy="955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dirty="0" smtClean="0"/>
              <a:t>사용자가 키보드를  입력 할 때 발생하는 이벤트 </a:t>
            </a:r>
            <a:endParaRPr lang="ko-KR" altLang="en-US" sz="2400" kern="0" dirty="0"/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1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kern="0" dirty="0"/>
              <a:t> </a:t>
            </a:r>
            <a:r>
              <a:rPr lang="en-US" altLang="ko-KR" sz="2000" kern="0" dirty="0" err="1" smtClean="0"/>
              <a:t>KeyListener</a:t>
            </a:r>
            <a:r>
              <a:rPr lang="en-US" altLang="ko-KR" sz="2000" kern="0" dirty="0" smtClean="0"/>
              <a:t> </a:t>
            </a:r>
            <a:r>
              <a:rPr lang="ko-KR" altLang="en-US" sz="2000" kern="0" dirty="0" smtClean="0"/>
              <a:t>인터페이스를 구현</a:t>
            </a:r>
            <a:endParaRPr lang="en-US" altLang="ko-KR" sz="2000" kern="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39552" y="5013176"/>
            <a:ext cx="6336704" cy="122413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Key</a:t>
            </a: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Event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source/ch14/Key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Event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772" y="908720"/>
            <a:ext cx="8496944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err="1" smtClean="0"/>
              <a:t>Key</a:t>
            </a:r>
            <a:r>
              <a:rPr lang="en-US" altLang="ko-KR" sz="2400" kern="0" dirty="0" err="1" smtClean="0"/>
              <a:t>Event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클래스 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276110"/>
            <a:ext cx="2091851" cy="210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08" y="3318377"/>
            <a:ext cx="5841699" cy="150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539552" y="2636912"/>
            <a:ext cx="6336704" cy="122413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Key</a:t>
            </a: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Event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  <a:latin typeface="Arial" charset="0"/>
              </a:rPr>
              <a:t>오버라이딩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ko-KR" altLang="en-US" sz="2400" dirty="0" err="1" smtClean="0">
                <a:solidFill>
                  <a:schemeClr val="tx1"/>
                </a:solidFill>
                <a:latin typeface="Arial" charset="0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 기능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7338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2.</a:t>
            </a:r>
            <a:r>
              <a:rPr lang="ko-KR" altLang="en-US" dirty="0" smtClean="0">
                <a:ea typeface="굴림" charset="-127"/>
              </a:rPr>
              <a:t>이벤트 클래스의 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41079" y="1484784"/>
            <a:ext cx="74943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dirty="0" smtClean="0"/>
              <a:t>마우스로 버튼이 눌러질 때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떼</a:t>
            </a:r>
            <a:r>
              <a:rPr lang="ko-KR" altLang="en-US" sz="2000" dirty="0" smtClean="0"/>
              <a:t>어질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컴포넌트에 올려질 때</a:t>
            </a:r>
            <a:r>
              <a:rPr lang="en-US" altLang="ko-KR" sz="2000" dirty="0" smtClean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컴포넌트에서 벗어날 때 발생하는 이벤트 </a:t>
            </a:r>
            <a:endParaRPr lang="ko-KR" altLang="en-US" sz="2400" kern="0" dirty="0"/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1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kern="0" dirty="0"/>
              <a:t> </a:t>
            </a:r>
            <a:r>
              <a:rPr lang="en-US" altLang="ko-KR" sz="2000" kern="0" dirty="0" err="1" smtClean="0"/>
              <a:t>Mouse</a:t>
            </a:r>
            <a:r>
              <a:rPr lang="en-US" altLang="ko-KR" sz="2000" kern="0" dirty="0" err="1" smtClean="0"/>
              <a:t>Listener</a:t>
            </a:r>
            <a:r>
              <a:rPr lang="en-US" altLang="ko-KR" sz="2000" kern="0" dirty="0" smtClean="0"/>
              <a:t> </a:t>
            </a:r>
            <a:r>
              <a:rPr lang="ko-KR" altLang="en-US" sz="2000" kern="0" dirty="0" smtClean="0"/>
              <a:t>인터페이스를 구현</a:t>
            </a:r>
            <a:endParaRPr lang="en-US" altLang="ko-KR" sz="2000" kern="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39552" y="5373216"/>
            <a:ext cx="6336704" cy="122413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MouseEvent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source/ch14/Key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Event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772" y="908720"/>
            <a:ext cx="8496944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err="1" smtClean="0"/>
              <a:t>Mouse</a:t>
            </a:r>
            <a:r>
              <a:rPr lang="en-US" altLang="ko-KR" sz="2400" kern="0" dirty="0" err="1" smtClean="0"/>
              <a:t>Event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클래스 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510" y="4825716"/>
            <a:ext cx="2372978" cy="162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539552" y="3068960"/>
            <a:ext cx="6336704" cy="7200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MouseEvent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  <a:latin typeface="Arial" charset="0"/>
              </a:rPr>
              <a:t>오버라이딩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ko-KR" altLang="en-US" sz="2400" dirty="0" err="1" smtClean="0">
                <a:solidFill>
                  <a:schemeClr val="tx1"/>
                </a:solidFill>
                <a:latin typeface="Arial" charset="0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 기능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67" y="3727094"/>
            <a:ext cx="5793839" cy="150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4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3</a:t>
            </a:r>
            <a:r>
              <a:rPr lang="en-US" altLang="ko-KR" dirty="0" smtClean="0">
                <a:ea typeface="굴림" charset="-127"/>
              </a:rPr>
              <a:t>.</a:t>
            </a:r>
            <a:r>
              <a:rPr lang="ko-KR" altLang="en-US" dirty="0" smtClean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944724"/>
            <a:ext cx="72368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7816" y="1726357"/>
            <a:ext cx="857318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kern="0" dirty="0" smtClean="0"/>
              <a:t>Graphics </a:t>
            </a:r>
            <a:r>
              <a:rPr lang="ko-KR" altLang="en-US" sz="2000" kern="0" dirty="0" smtClean="0"/>
              <a:t>클래스는 문자 및 도형</a:t>
            </a:r>
            <a:r>
              <a:rPr lang="en-US" altLang="ko-KR" sz="2000" kern="0" dirty="0" smtClean="0"/>
              <a:t>, </a:t>
            </a:r>
            <a:r>
              <a:rPr lang="ko-KR" altLang="en-US" sz="2000" kern="0" dirty="0" smtClean="0"/>
              <a:t>이미지를 컨테이너에 그리는 클래스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kern="0" dirty="0" smtClean="0"/>
              <a:t>그림의 </a:t>
            </a:r>
            <a:r>
              <a:rPr lang="en-US" altLang="ko-KR" sz="2000" kern="0" dirty="0" smtClean="0"/>
              <a:t>3</a:t>
            </a:r>
            <a:r>
              <a:rPr lang="ko-KR" altLang="en-US" sz="2000" kern="0" dirty="0" smtClean="0"/>
              <a:t>대 요소 종이</a:t>
            </a:r>
            <a:r>
              <a:rPr lang="en-US" altLang="ko-KR" sz="2000" kern="0" dirty="0" smtClean="0"/>
              <a:t>(Canvas), </a:t>
            </a:r>
            <a:r>
              <a:rPr lang="ko-KR" altLang="en-US" sz="2000" kern="0" dirty="0" smtClean="0"/>
              <a:t>붓</a:t>
            </a:r>
            <a:r>
              <a:rPr lang="en-US" altLang="ko-KR" sz="2000" kern="0" dirty="0" smtClean="0"/>
              <a:t>(Graphics), </a:t>
            </a:r>
            <a:r>
              <a:rPr lang="ko-KR" altLang="en-US" sz="2000" kern="0" dirty="0" smtClean="0"/>
              <a:t>화가</a:t>
            </a:r>
            <a:r>
              <a:rPr lang="en-US" altLang="ko-KR" sz="2000" kern="0" dirty="0" smtClean="0"/>
              <a:t>(</a:t>
            </a:r>
            <a:r>
              <a:rPr lang="ko-KR" altLang="en-US" sz="2000" kern="0" dirty="0" smtClean="0"/>
              <a:t>프로그래머</a:t>
            </a:r>
            <a:r>
              <a:rPr lang="en-US" altLang="ko-KR" sz="2000" kern="0" dirty="0" smtClean="0"/>
              <a:t>)</a:t>
            </a:r>
            <a:endParaRPr lang="en-US" altLang="ko-KR" sz="1600" dirty="0" smtClean="0"/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kern="0" dirty="0" smtClean="0"/>
              <a:t>Graphics </a:t>
            </a:r>
            <a:r>
              <a:rPr lang="ko-KR" altLang="en-US" sz="2000" kern="0" dirty="0" smtClean="0"/>
              <a:t>클래스를 통해서 좌표 및 가로</a:t>
            </a:r>
            <a:r>
              <a:rPr lang="en-US" altLang="ko-KR" sz="2000" kern="0" dirty="0" smtClean="0"/>
              <a:t>, </a:t>
            </a:r>
            <a:r>
              <a:rPr lang="ko-KR" altLang="en-US" sz="2000" kern="0" dirty="0" smtClean="0"/>
              <a:t>세로</a:t>
            </a:r>
            <a:r>
              <a:rPr lang="en-US" altLang="ko-KR" sz="2000" kern="0" dirty="0" smtClean="0"/>
              <a:t>, </a:t>
            </a:r>
            <a:r>
              <a:rPr lang="ko-KR" altLang="en-US" sz="2000" kern="0" dirty="0" smtClean="0"/>
              <a:t>시작각도</a:t>
            </a:r>
            <a:r>
              <a:rPr lang="en-US" altLang="ko-KR" sz="2000" kern="0" dirty="0" smtClean="0"/>
              <a:t>, </a:t>
            </a:r>
            <a:r>
              <a:rPr lang="ko-KR" altLang="en-US" sz="2000" kern="0" dirty="0" smtClean="0"/>
              <a:t>이미지</a:t>
            </a:r>
            <a:r>
              <a:rPr lang="ko-KR" altLang="en-US" sz="2000" kern="0" dirty="0"/>
              <a:t>를</a:t>
            </a:r>
            <a:r>
              <a:rPr lang="ko-KR" altLang="en-US" sz="2000" kern="0" dirty="0" smtClean="0"/>
              <a:t> 그림</a:t>
            </a:r>
            <a:endParaRPr lang="en-US" altLang="ko-KR" sz="2000" kern="0" dirty="0"/>
          </a:p>
          <a:p>
            <a:pPr>
              <a:lnSpc>
                <a:spcPct val="150000"/>
              </a:lnSpc>
            </a:pPr>
            <a:endParaRPr lang="ko-KR" altLang="en-US" sz="16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39552" y="3212976"/>
            <a:ext cx="6336704" cy="122413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도형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그리기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source/ch14/</a:t>
            </a: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Draw</a:t>
            </a: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37112"/>
            <a:ext cx="3456384" cy="211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0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4.</a:t>
            </a:r>
            <a:r>
              <a:rPr lang="ko-KR" altLang="en-US" dirty="0" smtClean="0">
                <a:ea typeface="굴림" charset="-127"/>
              </a:rPr>
              <a:t>그래픽의 활용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>
          <a:xfrm>
            <a:off x="6096120" y="6492701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726357"/>
            <a:ext cx="8194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kern="0" dirty="0" smtClean="0"/>
              <a:t>Graphics </a:t>
            </a:r>
            <a:r>
              <a:rPr lang="ko-KR" altLang="en-US" sz="2000" kern="0" dirty="0" smtClean="0"/>
              <a:t>클래스에 </a:t>
            </a:r>
            <a:r>
              <a:rPr lang="en-US" altLang="ko-KR" sz="2000" kern="0" dirty="0" smtClean="0"/>
              <a:t> paint() </a:t>
            </a:r>
            <a:r>
              <a:rPr lang="ko-KR" altLang="en-US" sz="2000" kern="0" dirty="0" err="1" smtClean="0"/>
              <a:t>메서드는</a:t>
            </a:r>
            <a:r>
              <a:rPr lang="ko-KR" altLang="en-US" sz="2000" kern="0" dirty="0" smtClean="0"/>
              <a:t> 컨테이너에 그림을 그리는 기능</a:t>
            </a:r>
            <a:endParaRPr lang="en-US" altLang="ko-KR" sz="2000" kern="0" dirty="0"/>
          </a:p>
          <a:p>
            <a:pPr>
              <a:lnSpc>
                <a:spcPct val="150000"/>
              </a:lnSpc>
            </a:pPr>
            <a:endParaRPr lang="ko-KR" altLang="en-US" sz="16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59280" y="4005064"/>
            <a:ext cx="6336704" cy="122413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사각</a:t>
            </a:r>
            <a:r>
              <a:rPr lang="ko-KR" altLang="en-US" sz="2400" dirty="0">
                <a:solidFill>
                  <a:schemeClr val="tx1"/>
                </a:solidFill>
                <a:latin typeface="Arial" charset="0"/>
              </a:rPr>
              <a:t>형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그리기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</a:p>
          <a:p>
            <a:pPr marL="457200" lvl="1" indent="0">
              <a:buNone/>
            </a:pP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source/ch14/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DrawRect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725107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12" y="2305050"/>
            <a:ext cx="6899294" cy="135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87" y="4024082"/>
            <a:ext cx="3853910" cy="235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4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4.</a:t>
            </a:r>
            <a:r>
              <a:rPr lang="ko-KR" altLang="en-US" dirty="0" smtClean="0">
                <a:ea typeface="굴림" charset="-127"/>
              </a:rPr>
              <a:t>그래픽의 활용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>
          <a:xfrm>
            <a:off x="6096120" y="6492701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572000" y="4221088"/>
            <a:ext cx="4184728" cy="122413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이미</a:t>
            </a:r>
            <a:r>
              <a:rPr lang="ko-KR" altLang="en-US" sz="2400" dirty="0">
                <a:solidFill>
                  <a:schemeClr val="tx1"/>
                </a:solidFill>
                <a:latin typeface="Arial" charset="0"/>
              </a:rPr>
              <a:t>지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그리기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r>
              <a:rPr lang="en-US" altLang="ko-KR" sz="2400" dirty="0">
                <a:solidFill>
                  <a:schemeClr val="tx1"/>
                </a:solidFill>
                <a:latin typeface="Arial" charset="0"/>
              </a:rPr>
              <a:t>2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</a:p>
          <a:p>
            <a:pPr marL="457200" lvl="1" indent="0">
              <a:buNone/>
            </a:pP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source/ch14/ImageEx02.java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67544" y="1114624"/>
            <a:ext cx="6336704" cy="122413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이미</a:t>
            </a:r>
            <a:r>
              <a:rPr lang="ko-KR" altLang="en-US" sz="2400" dirty="0">
                <a:solidFill>
                  <a:schemeClr val="tx1"/>
                </a:solidFill>
                <a:latin typeface="Arial" charset="0"/>
              </a:rPr>
              <a:t>지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그리기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1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</a:p>
          <a:p>
            <a:pPr marL="457200" lvl="1" indent="0">
              <a:buNone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source/ch14/</a:t>
            </a: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Image</a:t>
            </a: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58640"/>
            <a:ext cx="3860042" cy="274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28" y="4386610"/>
            <a:ext cx="4098740" cy="22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8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그림으로 살펴보기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78" y="1340768"/>
            <a:ext cx="6127057" cy="497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1.</a:t>
            </a:r>
            <a:r>
              <a:rPr lang="ko-KR" altLang="en-US" dirty="0" smtClean="0">
                <a:ea typeface="굴림" charset="-127"/>
              </a:rPr>
              <a:t>이벤트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47816" y="1582341"/>
            <a:ext cx="832150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kern="0" dirty="0" smtClean="0"/>
              <a:t>프로그램에 의해 감지되고 처리 될 수 있는 모든 동작 및 사건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kern="0" dirty="0" smtClean="0"/>
              <a:t>AWT</a:t>
            </a:r>
            <a:r>
              <a:rPr lang="ko-KR" altLang="en-US" sz="2000" kern="0" dirty="0" smtClean="0"/>
              <a:t>에서는 사용자 입력</a:t>
            </a:r>
            <a:r>
              <a:rPr lang="en-US" altLang="ko-KR" sz="2000" kern="0" dirty="0" smtClean="0"/>
              <a:t>, </a:t>
            </a:r>
            <a:r>
              <a:rPr lang="ko-KR" altLang="en-US" sz="2000" kern="0" dirty="0" smtClean="0"/>
              <a:t>마우스 드래그 및 클릭</a:t>
            </a:r>
            <a:r>
              <a:rPr lang="en-US" altLang="ko-KR" sz="2000" kern="0" dirty="0" smtClean="0"/>
              <a:t>, </a:t>
            </a:r>
            <a:r>
              <a:rPr lang="ko-KR" altLang="en-US" sz="2000" kern="0" dirty="0" smtClean="0"/>
              <a:t>키보드</a:t>
            </a:r>
            <a:r>
              <a:rPr lang="en-US" altLang="ko-KR" sz="2000" kern="0" dirty="0" smtClean="0"/>
              <a:t>, </a:t>
            </a:r>
            <a:r>
              <a:rPr lang="ko-KR" altLang="en-US" sz="2000" kern="0" dirty="0" smtClean="0"/>
              <a:t>체크박스 및</a:t>
            </a:r>
            <a:endParaRPr lang="en-US" altLang="ko-KR" sz="2000" kern="0" dirty="0" smtClean="0"/>
          </a:p>
          <a:p>
            <a:pPr marL="0" lvl="1">
              <a:lnSpc>
                <a:spcPct val="150000"/>
              </a:lnSpc>
            </a:pPr>
            <a:r>
              <a:rPr lang="en-US" altLang="ko-KR" sz="2000" kern="0" dirty="0"/>
              <a:t> </a:t>
            </a:r>
            <a:r>
              <a:rPr lang="en-US" altLang="ko-KR" sz="2000" kern="0" dirty="0" smtClean="0"/>
              <a:t>   </a:t>
            </a:r>
            <a:r>
              <a:rPr lang="ko-KR" altLang="en-US" sz="2000" kern="0" dirty="0" smtClean="0"/>
              <a:t>리스트 클릭을 의미    </a:t>
            </a:r>
            <a:endParaRPr lang="en-US" altLang="ko-KR" sz="2400" kern="0" dirty="0"/>
          </a:p>
          <a:p>
            <a:pPr>
              <a:lnSpc>
                <a:spcPct val="150000"/>
              </a:lnSpc>
            </a:pPr>
            <a:endParaRPr lang="ko-KR" altLang="en-US" sz="1600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951384"/>
            <a:ext cx="7366899" cy="6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37" y="3086819"/>
            <a:ext cx="58388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1.</a:t>
            </a:r>
            <a:r>
              <a:rPr lang="ko-KR" altLang="en-US" dirty="0" smtClean="0">
                <a:ea typeface="굴림" charset="-127"/>
              </a:rPr>
              <a:t>이벤트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836712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kern="0" dirty="0" smtClean="0"/>
              <a:t>이벤트 처리 구조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9552" y="4869160"/>
            <a:ext cx="4608512" cy="39604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kern="0" dirty="0" smtClean="0"/>
              <a:t>이벤트 </a:t>
            </a:r>
            <a:r>
              <a:rPr lang="ko-KR" altLang="en-US" sz="2400" kern="0" dirty="0" err="1" smtClean="0"/>
              <a:t>리스너</a:t>
            </a:r>
            <a:r>
              <a:rPr lang="ko-KR" altLang="en-US" sz="2400" kern="0" dirty="0" smtClean="0"/>
              <a:t> 등록 공식</a:t>
            </a:r>
            <a:endParaRPr lang="en-US" altLang="ko-KR" sz="2400" kern="0" dirty="0" smtClean="0"/>
          </a:p>
          <a:p>
            <a:pPr marL="0" indent="0">
              <a:buNone/>
            </a:pPr>
            <a:endParaRPr lang="en-US" altLang="ko-KR" sz="24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56" y="3212976"/>
            <a:ext cx="6215533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4608512" cy="144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95536" y="2780928"/>
            <a:ext cx="4608512" cy="39604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kern="0" dirty="0" smtClean="0"/>
              <a:t>이벤트 처리 방법</a:t>
            </a:r>
            <a:endParaRPr lang="en-US" altLang="ko-KR" sz="2400" kern="0" dirty="0" smtClean="0"/>
          </a:p>
          <a:p>
            <a:pPr marL="0" indent="0">
              <a:buNone/>
            </a:pPr>
            <a:endParaRPr lang="en-US" altLang="ko-KR" sz="24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98" y="5373216"/>
            <a:ext cx="710940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0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1.</a:t>
            </a:r>
            <a:r>
              <a:rPr lang="ko-KR" altLang="en-US" dirty="0" smtClean="0">
                <a:ea typeface="굴림" charset="-127"/>
              </a:rPr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Event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1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source/ch14/EventEx01.java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Event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source/ch14/EventEx02.java</a:t>
            </a:r>
            <a:endParaRPr lang="en-US" altLang="ko-KR" sz="2000" dirty="0">
              <a:ea typeface="굴림" charset="-127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060849"/>
            <a:ext cx="2376263" cy="163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2" y="4941168"/>
            <a:ext cx="2366179" cy="163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1.</a:t>
            </a:r>
            <a:r>
              <a:rPr lang="ko-KR" altLang="en-US" dirty="0" smtClean="0">
                <a:ea typeface="굴림" charset="-127"/>
              </a:rPr>
              <a:t>이벤트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124744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kern="0" dirty="0" smtClean="0"/>
              <a:t>주요 이벤트 </a:t>
            </a:r>
            <a:r>
              <a:rPr lang="ko-KR" altLang="en-US" sz="2400" kern="0" dirty="0" err="1" smtClean="0"/>
              <a:t>리스너</a:t>
            </a:r>
            <a:r>
              <a:rPr lang="ko-KR" altLang="en-US" sz="2400" kern="0" dirty="0" smtClean="0"/>
              <a:t> 인터페이스와 </a:t>
            </a:r>
            <a:r>
              <a:rPr lang="ko-KR" altLang="en-US" sz="2400" kern="0" dirty="0" err="1" smtClean="0"/>
              <a:t>메서드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810766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0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1.</a:t>
            </a:r>
            <a:r>
              <a:rPr lang="ko-KR" altLang="en-US" dirty="0" smtClean="0">
                <a:ea typeface="굴림" charset="-127"/>
              </a:rPr>
              <a:t>이벤트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052736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kern="0" dirty="0" smtClean="0"/>
              <a:t>주요 이벤트 객체와 이벤트 소스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grpSp>
        <p:nvGrpSpPr>
          <p:cNvPr id="2" name="그룹 1"/>
          <p:cNvGrpSpPr/>
          <p:nvPr/>
        </p:nvGrpSpPr>
        <p:grpSpPr>
          <a:xfrm>
            <a:off x="683568" y="1845984"/>
            <a:ext cx="7488832" cy="3887271"/>
            <a:chOff x="827584" y="1845985"/>
            <a:chExt cx="6984776" cy="361251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845985"/>
              <a:ext cx="6984776" cy="2434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149080"/>
              <a:ext cx="6912768" cy="1309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292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2.</a:t>
            </a:r>
            <a:r>
              <a:rPr lang="ko-KR" altLang="en-US" dirty="0" smtClean="0">
                <a:ea typeface="굴림" charset="-127"/>
              </a:rPr>
              <a:t>이벤트 클래스의 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6737714" cy="68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1078" y="2639424"/>
            <a:ext cx="69552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800" dirty="0" err="1" smtClean="0"/>
              <a:t>ActionEvent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클래스</a:t>
            </a:r>
            <a:endParaRPr lang="ko-KR" altLang="en-US" sz="3200" kern="0" dirty="0"/>
          </a:p>
          <a:p>
            <a:pPr marL="0" lvl="1">
              <a:lnSpc>
                <a:spcPct val="150000"/>
              </a:lnSpc>
            </a:pP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800" kern="0" dirty="0"/>
              <a:t> </a:t>
            </a:r>
            <a:r>
              <a:rPr lang="en-US" altLang="ko-KR" sz="2800" kern="0" dirty="0" err="1" smtClean="0"/>
              <a:t>Item</a:t>
            </a:r>
            <a:r>
              <a:rPr lang="en-US" altLang="ko-KR" sz="2800" dirty="0" err="1" smtClean="0"/>
              <a:t>Event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클래스</a:t>
            </a:r>
            <a:endParaRPr lang="en-US" altLang="ko-KR" sz="2800" kern="0" dirty="0" smtClean="0"/>
          </a:p>
          <a:p>
            <a:pPr marL="0" lvl="1">
              <a:lnSpc>
                <a:spcPct val="150000"/>
              </a:lnSpc>
            </a:pP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800" dirty="0" err="1" smtClean="0"/>
              <a:t>KeyEvent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클래스</a:t>
            </a:r>
            <a:endParaRPr lang="en-US" altLang="ko-KR" sz="2800" dirty="0" smtClean="0"/>
          </a:p>
          <a:p>
            <a:pPr marL="0" lvl="1">
              <a:lnSpc>
                <a:spcPct val="150000"/>
              </a:lnSpc>
            </a:pP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800" dirty="0" err="1" smtClean="0"/>
              <a:t>MouseEvent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클래스</a:t>
            </a:r>
            <a:endParaRPr lang="en-US" altLang="ko-KR" sz="2800" kern="0" dirty="0" smtClean="0"/>
          </a:p>
          <a:p>
            <a:pPr marL="0" lvl="1">
              <a:lnSpc>
                <a:spcPct val="150000"/>
              </a:lnSpc>
            </a:pP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772" y="1916832"/>
            <a:ext cx="6054452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kern="0" dirty="0" smtClean="0"/>
              <a:t>Event </a:t>
            </a:r>
            <a:r>
              <a:rPr lang="ko-KR" altLang="en-US" kern="0" dirty="0" smtClean="0"/>
              <a:t>클래스</a:t>
            </a:r>
            <a:r>
              <a:rPr lang="ko-KR" altLang="en-US" kern="0" dirty="0"/>
              <a:t> </a:t>
            </a:r>
            <a:r>
              <a:rPr lang="ko-KR" altLang="en-US" kern="0" dirty="0" smtClean="0"/>
              <a:t>종류</a:t>
            </a:r>
            <a:endParaRPr lang="en-US" altLang="ko-KR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29503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2.</a:t>
            </a:r>
            <a:r>
              <a:rPr lang="ko-KR" altLang="en-US" dirty="0" smtClean="0">
                <a:ea typeface="굴림" charset="-127"/>
              </a:rPr>
              <a:t>이벤트 클래스의 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>
          <a:xfrm>
            <a:off x="6248400" y="6348685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41079" y="1484784"/>
            <a:ext cx="8661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dirty="0" smtClean="0"/>
              <a:t>버튼을 클릭하던지 </a:t>
            </a:r>
            <a:r>
              <a:rPr lang="en-US" altLang="ko-KR" sz="2000" dirty="0" err="1" smtClean="0"/>
              <a:t>TextField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Enter</a:t>
            </a:r>
            <a:r>
              <a:rPr lang="ko-KR" altLang="en-US" sz="2000" dirty="0" smtClean="0"/>
              <a:t>키를 입력 할 때 발생하는 이벤트 </a:t>
            </a:r>
            <a:endParaRPr lang="ko-KR" altLang="en-US" sz="2400" kern="0" dirty="0"/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1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kern="0" dirty="0"/>
              <a:t> </a:t>
            </a:r>
            <a:r>
              <a:rPr lang="en-US" altLang="ko-KR" sz="2000" kern="0" dirty="0" err="1" smtClean="0"/>
              <a:t>ActionListener</a:t>
            </a:r>
            <a:r>
              <a:rPr lang="en-US" altLang="ko-KR" sz="2000" kern="0" dirty="0" smtClean="0"/>
              <a:t> </a:t>
            </a:r>
            <a:r>
              <a:rPr lang="ko-KR" altLang="en-US" sz="2000" kern="0" dirty="0" smtClean="0"/>
              <a:t>인터페이스를 구현</a:t>
            </a:r>
            <a:endParaRPr lang="en-US" altLang="ko-KR" sz="2000" kern="0" dirty="0" smtClean="0"/>
          </a:p>
          <a:p>
            <a:pPr marL="0" lvl="1">
              <a:lnSpc>
                <a:spcPct val="150000"/>
              </a:lnSpc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kern="0" dirty="0" err="1" smtClean="0"/>
              <a:t>actionPerformed</a:t>
            </a:r>
            <a:r>
              <a:rPr lang="en-US" altLang="ko-KR" sz="2000" kern="0" dirty="0" smtClean="0"/>
              <a:t>(</a:t>
            </a:r>
            <a:r>
              <a:rPr lang="en-US" altLang="ko-KR" sz="2000" kern="0" dirty="0" err="1" smtClean="0"/>
              <a:t>ActionEvent</a:t>
            </a:r>
            <a:r>
              <a:rPr lang="en-US" altLang="ko-KR" sz="2000" kern="0" dirty="0" smtClean="0"/>
              <a:t> </a:t>
            </a:r>
            <a:r>
              <a:rPr lang="en-US" altLang="ko-KR" sz="2000" kern="0" dirty="0"/>
              <a:t>e) </a:t>
            </a:r>
            <a:r>
              <a:rPr lang="ko-KR" altLang="en-US" sz="2000" kern="0" dirty="0" err="1"/>
              <a:t>오버라이딩</a:t>
            </a:r>
            <a:endParaRPr lang="en-US" altLang="ko-KR" sz="2000" kern="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5496" y="3212976"/>
            <a:ext cx="6336704" cy="122413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ActionEvent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1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source/ch14/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ActionEvent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772" y="908720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err="1" smtClean="0"/>
              <a:t>ActionEvent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클래스 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7136" y="4997251"/>
            <a:ext cx="8229600" cy="13120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ActionEvent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r>
              <a:rPr lang="en-US" altLang="ko-KR" sz="2400" dirty="0">
                <a:solidFill>
                  <a:schemeClr val="tx1"/>
                </a:solidFill>
                <a:latin typeface="Arial" charset="0"/>
              </a:rPr>
              <a:t>2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source/ch14/</a:t>
            </a: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ActionEvent</a:t>
            </a: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Ex02.java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754" y="3494352"/>
            <a:ext cx="2808734" cy="1014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53719"/>
            <a:ext cx="25241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3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1541</TotalTime>
  <Words>357</Words>
  <Application>Microsoft Office PowerPoint</Application>
  <PresentationFormat>화면 슬라이드 쇼(4:3)</PresentationFormat>
  <Paragraphs>155</Paragraphs>
  <Slides>16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최종템블릿</vt:lpstr>
      <vt:lpstr>Image</vt:lpstr>
      <vt:lpstr>PowerPoint 프레젠테이션</vt:lpstr>
      <vt:lpstr>그림으로 살펴보기</vt:lpstr>
      <vt:lpstr>1.이벤트</vt:lpstr>
      <vt:lpstr>1.이벤트</vt:lpstr>
      <vt:lpstr>1.이벤트</vt:lpstr>
      <vt:lpstr>1.이벤트</vt:lpstr>
      <vt:lpstr>1.이벤트</vt:lpstr>
      <vt:lpstr>2.이벤트 클래스의 종류</vt:lpstr>
      <vt:lpstr>2.이벤트 클래스의 종류</vt:lpstr>
      <vt:lpstr>2.이벤트 클래스의 종류</vt:lpstr>
      <vt:lpstr>2.이벤트 클래스의 종류</vt:lpstr>
      <vt:lpstr>2.이벤트 클래스의 종류</vt:lpstr>
      <vt:lpstr>3.그래픽</vt:lpstr>
      <vt:lpstr>4.그래픽의 활용</vt:lpstr>
      <vt:lpstr>4.그래픽의 활용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Registered User</cp:lastModifiedBy>
  <cp:revision>307</cp:revision>
  <dcterms:created xsi:type="dcterms:W3CDTF">2013-12-17T00:44:17Z</dcterms:created>
  <dcterms:modified xsi:type="dcterms:W3CDTF">2016-08-04T01:11:25Z</dcterms:modified>
</cp:coreProperties>
</file>