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41" r:id="rId3"/>
    <p:sldId id="325" r:id="rId4"/>
    <p:sldId id="364" r:id="rId5"/>
    <p:sldId id="326" r:id="rId6"/>
    <p:sldId id="365" r:id="rId7"/>
    <p:sldId id="366" r:id="rId8"/>
    <p:sldId id="367" r:id="rId9"/>
    <p:sldId id="343" r:id="rId10"/>
    <p:sldId id="368" r:id="rId11"/>
    <p:sldId id="369" r:id="rId12"/>
    <p:sldId id="370" r:id="rId13"/>
    <p:sldId id="362" r:id="rId14"/>
    <p:sldId id="27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>
        <p:scale>
          <a:sx n="75" d="100"/>
          <a:sy n="75" d="100"/>
        </p:scale>
        <p:origin x="-162" y="-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2015-10-21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>
                    <a:lumMod val="75000"/>
                  </a:schemeClr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99" name="Picture 175" descr="C:\Users\ss\Desktop\Java로고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23" y="82724"/>
            <a:ext cx="464273" cy="68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../source/ch15/VectorEx02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../source/ch15/ArrayListEx01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PolymorphismEx02.java" TargetMode="External"/><Relationship Id="rId2" Type="http://schemas.openxmlformats.org/officeDocument/2006/relationships/hyperlink" Target="../source/ch15/HashMapEx0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5/GenericEx01.java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../source/ch15/VectorEx01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2" descr="C:\Users\ss\Desktop\Java로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0" y="5175303"/>
            <a:ext cx="576064" cy="8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4886672"/>
            <a:ext cx="8208913" cy="1494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Vector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에 </a:t>
            </a:r>
            <a:r>
              <a:rPr lang="ko-KR" altLang="en-US" sz="2400" kern="1200" dirty="0" err="1">
                <a:solidFill>
                  <a:schemeClr val="tx1"/>
                </a:solidFill>
                <a:latin typeface="Arial" charset="0"/>
              </a:rPr>
              <a:t>제네릭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 타입을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지정하여 사용하기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source/ch15/VectorEx02.java</a:t>
            </a:r>
            <a:endParaRPr lang="en-US" altLang="ko-KR" sz="2000" dirty="0" smtClean="0">
              <a:ea typeface="굴림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2. Collection </a:t>
            </a:r>
            <a:r>
              <a:rPr lang="ko-KR" altLang="en-US" dirty="0" smtClean="0"/>
              <a:t>클래스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4447"/>
            <a:ext cx="7020272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err="1" smtClean="0">
                <a:solidFill>
                  <a:schemeClr val="tx1"/>
                </a:solidFill>
                <a:latin typeface="Arial" charset="0"/>
              </a:rPr>
              <a:t>ArrayList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사용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하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기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2" action="ppaction://hlinkfile"/>
              </a:rPr>
              <a:t>source/ch15/ArrayListEx01.java</a:t>
            </a:r>
            <a:endParaRPr lang="en-US" altLang="ko-KR" sz="2000" dirty="0" smtClean="0">
              <a:ea typeface="굴림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2. Collection </a:t>
            </a:r>
            <a:r>
              <a:rPr lang="ko-KR" altLang="en-US" dirty="0" smtClean="0"/>
              <a:t>클래스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92896"/>
            <a:ext cx="6929387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Collection </a:t>
            </a:r>
            <a:r>
              <a:rPr lang="ko-KR" altLang="en-US" dirty="0" smtClean="0"/>
              <a:t>클래스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1700808"/>
            <a:ext cx="900759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굴림체" pitchFamily="49" charset="-127"/>
                <a:ea typeface="굴림체" pitchFamily="49" charset="-127"/>
              </a:rPr>
              <a:t>① </a:t>
            </a:r>
            <a:r>
              <a:rPr lang="en-US" altLang="ko-KR" sz="1600" b="1" dirty="0" err="1">
                <a:latin typeface="굴림체" pitchFamily="49" charset="-127"/>
                <a:ea typeface="굴림체" pitchFamily="49" charset="-127"/>
              </a:rPr>
              <a:t>HashMap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&lt;</a:t>
            </a:r>
            <a:r>
              <a:rPr lang="en-US" altLang="ko-KR" sz="1600" b="1" dirty="0" err="1">
                <a:latin typeface="굴림체" pitchFamily="49" charset="-127"/>
                <a:ea typeface="굴림체" pitchFamily="49" charset="-127"/>
              </a:rPr>
              <a:t>Key,Value</a:t>
            </a:r>
            <a:r>
              <a:rPr lang="en-US" altLang="ko-KR" sz="1600" b="1" dirty="0">
                <a:latin typeface="굴림체" pitchFamily="49" charset="-127"/>
                <a:ea typeface="굴림체" pitchFamily="49" charset="-127"/>
              </a:rPr>
              <a:t>&gt; </a:t>
            </a:r>
            <a:r>
              <a:rPr lang="ko-KR" altLang="en-US" sz="1600" b="1" dirty="0" smtClean="0">
                <a:latin typeface="굴림체" pitchFamily="49" charset="-127"/>
                <a:ea typeface="굴림체" pitchFamily="49" charset="-127"/>
              </a:rPr>
              <a:t>사용법</a:t>
            </a:r>
          </a:p>
          <a:p>
            <a:endParaRPr lang="ko-KR" altLang="en-US" sz="1600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 ● </a:t>
            </a:r>
            <a:r>
              <a:rPr lang="en-US" altLang="ko-KR" sz="1600" dirty="0" err="1">
                <a:latin typeface="굴림체" pitchFamily="49" charset="-127"/>
                <a:ea typeface="굴림체" pitchFamily="49" charset="-127"/>
              </a:rPr>
              <a:t>HashMap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클래스에 사용하는 주요 </a:t>
            </a:r>
            <a:r>
              <a:rPr lang="ko-KR" altLang="en-US" sz="1600" dirty="0" err="1">
                <a:latin typeface="굴림체" pitchFamily="49" charset="-127"/>
                <a:ea typeface="굴림체" pitchFamily="49" charset="-127"/>
              </a:rPr>
              <a:t>메서드의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 기능을 표를 보고 사용해 보도록 하겠습니다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4691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068960"/>
            <a:ext cx="7231732" cy="23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1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7059488" cy="5635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매개변수에 </a:t>
            </a:r>
            <a:r>
              <a:rPr lang="ko-KR" altLang="en-US" dirty="0" err="1" smtClean="0"/>
              <a:t>다형성</a:t>
            </a:r>
            <a:r>
              <a:rPr lang="ko-KR" altLang="en-US" dirty="0" smtClean="0"/>
              <a:t> 이용하기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err="1">
                <a:solidFill>
                  <a:schemeClr val="tx1"/>
                </a:solidFill>
                <a:latin typeface="Arial" charset="0"/>
              </a:rPr>
              <a:t>HashMap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&lt;</a:t>
            </a:r>
            <a:r>
              <a:rPr lang="en-US" altLang="ko-KR" sz="2400" kern="1200" dirty="0" err="1">
                <a:solidFill>
                  <a:schemeClr val="tx1"/>
                </a:solidFill>
                <a:latin typeface="Arial" charset="0"/>
              </a:rPr>
              <a:t>Key,Value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&gt;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사용하기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2" action="ppaction://hlinkfile"/>
              </a:rPr>
              <a:t>source/ch15/ HashMapEx01.java</a:t>
            </a:r>
            <a:endParaRPr lang="en-US" altLang="ko-KR" sz="2000" dirty="0" smtClean="0">
              <a:ea typeface="굴림" charset="-127"/>
              <a:hlinkClick r:id="rId3" action="ppaction://hlinkfile"/>
            </a:endParaRPr>
          </a:p>
          <a:p>
            <a:pPr marL="457200" lvl="1" indent="0"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58667"/>
            <a:ext cx="7956376" cy="15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1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JSPStudy.co.kr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그림으로 살펴보기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37" y="872887"/>
            <a:ext cx="6531675" cy="579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제네릭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836712"/>
            <a:ext cx="8591550" cy="1409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1916832"/>
            <a:ext cx="8802410" cy="162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latin typeface="굴림체" pitchFamily="49" charset="-127"/>
              <a:ea typeface="굴림체" pitchFamily="49" charset="-127"/>
            </a:endParaRPr>
          </a:p>
          <a:p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●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특정한 타입의 값 또는 객체만 넣고 뺄 수 있도록 한 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문법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어떠한 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객체를 담아두고 꺼내 쓸 때 형식을 엄격화 하기 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위해 사용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600" dirty="0">
              <a:latin typeface="굴림체" pitchFamily="49" charset="-127"/>
              <a:ea typeface="굴림체" pitchFamily="49" charset="-127"/>
            </a:endParaRPr>
          </a:p>
          <a:p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● </a:t>
            </a:r>
            <a:r>
              <a:rPr lang="ko-KR" altLang="en-US" sz="1600" dirty="0" err="1" smtClean="0">
                <a:latin typeface="굴림체" pitchFamily="49" charset="-127"/>
                <a:ea typeface="굴림체" pitchFamily="49" charset="-127"/>
              </a:rPr>
              <a:t>제네릭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 형태는 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Box&lt;Apple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&gt; 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형태로 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Box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클래스에 지정한 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Apple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종류의 클래스 타입만 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넣고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뺄 수 있도록 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함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포도만 넣어두고 뺄 수 있는 상자를 만들고 싶다면 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Box&lt;Grape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&gt;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로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600" dirty="0" smtClean="0">
                <a:latin typeface="굴림체" pitchFamily="49" charset="-127"/>
                <a:ea typeface="굴림체" pitchFamily="49" charset="-127"/>
              </a:rPr>
              <a:t>  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사용하면 됨</a:t>
            </a:r>
            <a:endParaRPr lang="ko-KR" altLang="en-US" sz="1600" dirty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73016"/>
            <a:ext cx="7056784" cy="30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제네릭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4" y="908720"/>
            <a:ext cx="8791575" cy="2247900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323528" y="3372644"/>
            <a:ext cx="8229600" cy="33687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kern="1200" dirty="0" err="1" smtClean="0">
                <a:solidFill>
                  <a:schemeClr val="tx1"/>
                </a:solidFill>
                <a:latin typeface="Arial" charset="0"/>
              </a:rPr>
              <a:t>제네릭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선언과 생성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source/ch15/</a:t>
            </a:r>
            <a:r>
              <a:rPr lang="en-US" altLang="ko-KR" sz="2000" dirty="0">
                <a:ea typeface="굴림" charset="-127"/>
                <a:hlinkClick r:id="rId3" action="ppaction://hlinkfile"/>
              </a:rPr>
              <a:t>GenericEx01.java</a:t>
            </a:r>
            <a:endParaRPr lang="en-US" altLang="ko-KR" sz="2000" dirty="0" smtClean="0">
              <a:ea typeface="굴림" charset="-127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ko-KR" sz="2000" dirty="0" smtClean="0">
              <a:ea typeface="굴림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" y="4725143"/>
            <a:ext cx="85248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smtClean="0"/>
              <a:t>Collection </a:t>
            </a:r>
            <a:r>
              <a:rPr lang="ko-KR" altLang="en-US" smtClean="0"/>
              <a:t>클래스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" y="1124744"/>
            <a:ext cx="9144000" cy="274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smtClean="0"/>
              <a:t>Collection </a:t>
            </a:r>
            <a:r>
              <a:rPr lang="ko-KR" altLang="en-US" smtClean="0"/>
              <a:t>클래스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499"/>
            <a:ext cx="9144000" cy="492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Collection </a:t>
            </a:r>
            <a:r>
              <a:rPr lang="ko-KR" altLang="en-US" dirty="0" smtClean="0"/>
              <a:t>클래스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378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13412"/>
            <a:ext cx="7135498" cy="31839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1700808"/>
            <a:ext cx="8616461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굴림체" pitchFamily="49" charset="-127"/>
                <a:ea typeface="굴림체" pitchFamily="49" charset="-127"/>
              </a:rPr>
              <a:t>① </a:t>
            </a:r>
            <a:r>
              <a:rPr lang="en-US" altLang="ko-KR" sz="1600" b="1" dirty="0" smtClean="0">
                <a:latin typeface="굴림체" pitchFamily="49" charset="-127"/>
                <a:ea typeface="굴림체" pitchFamily="49" charset="-127"/>
              </a:rPr>
              <a:t>Vector</a:t>
            </a:r>
          </a:p>
          <a:p>
            <a:endParaRPr lang="ko-KR" altLang="en-US" sz="1600" dirty="0">
              <a:latin typeface="굴림체" pitchFamily="49" charset="-127"/>
              <a:ea typeface="굴림체" pitchFamily="49" charset="-127"/>
            </a:endParaRPr>
          </a:p>
          <a:p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 ● 가변적인 배열로 배열의 크기를 정해 놓지 않아도 자동으로 공간이 늘어나는 구조</a:t>
            </a:r>
            <a:endParaRPr lang="en-US" altLang="ko-KR" sz="1600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 ● </a:t>
            </a:r>
            <a:r>
              <a:rPr lang="ko-KR" altLang="en-US" sz="1600" dirty="0" err="1" smtClean="0"/>
              <a:t>제네릭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타입을 지정하지 않으면 </a:t>
            </a:r>
            <a:r>
              <a:rPr lang="en-US" altLang="ko-KR" sz="1600" dirty="0"/>
              <a:t>Object</a:t>
            </a:r>
            <a:r>
              <a:rPr lang="ko-KR" altLang="en-US" sz="1600" dirty="0"/>
              <a:t>로 인식하여 동작합니다</a:t>
            </a:r>
            <a:r>
              <a:rPr lang="en-US" altLang="ko-KR" sz="1600" dirty="0"/>
              <a:t>. </a:t>
            </a:r>
            <a:r>
              <a:rPr lang="ko-KR" altLang="en-US" sz="1600" dirty="0" smtClean="0">
                <a:latin typeface="굴림체" pitchFamily="49" charset="-127"/>
                <a:ea typeface="굴림체" pitchFamily="49" charset="-127"/>
              </a:rPr>
              <a:t> </a:t>
            </a:r>
            <a:endParaRPr lang="ko-KR" altLang="en-US" sz="1600" dirty="0"/>
          </a:p>
          <a:p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 ● </a:t>
            </a:r>
            <a:r>
              <a:rPr lang="ko-KR" altLang="en-US" sz="1600" dirty="0" smtClean="0"/>
              <a:t>자동 </a:t>
            </a:r>
            <a:r>
              <a:rPr lang="ko-KR" altLang="en-US" sz="1600" dirty="0"/>
              <a:t>동기화를 보장하여 동시에 값이 들어올 때 유실되지 않고 처리하므로 속도는 </a:t>
            </a:r>
            <a:r>
              <a:rPr lang="ko-KR" altLang="en-US" sz="1600" dirty="0" smtClean="0"/>
              <a:t>느리나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데이터의 안정성을 </a:t>
            </a:r>
            <a:r>
              <a:rPr lang="ko-KR" altLang="en-US" sz="1600" dirty="0" smtClean="0"/>
              <a:t>보장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7387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Collection </a:t>
            </a:r>
            <a:r>
              <a:rPr lang="ko-KR" altLang="en-US" dirty="0" smtClean="0"/>
              <a:t>클래스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1268760"/>
            <a:ext cx="8513741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굴림체" pitchFamily="49" charset="-127"/>
                <a:ea typeface="굴림체" pitchFamily="49" charset="-127"/>
              </a:rPr>
              <a:t>② </a:t>
            </a:r>
            <a:r>
              <a:rPr lang="en-US" altLang="ko-KR" sz="1600" b="1" dirty="0" err="1">
                <a:latin typeface="굴림체" pitchFamily="49" charset="-127"/>
                <a:ea typeface="굴림체" pitchFamily="49" charset="-127"/>
              </a:rPr>
              <a:t>ArrayList</a:t>
            </a:r>
            <a:endParaRPr lang="en-US" altLang="ko-KR" sz="1600" b="1" dirty="0">
              <a:latin typeface="굴림체" pitchFamily="49" charset="-127"/>
              <a:ea typeface="굴림체" pitchFamily="49" charset="-127"/>
            </a:endParaRPr>
          </a:p>
          <a:p>
            <a:endParaRPr lang="en-US" altLang="ko-KR" sz="1600" dirty="0">
              <a:latin typeface="굴림체" pitchFamily="49" charset="-127"/>
              <a:ea typeface="굴림체" pitchFamily="49" charset="-127"/>
            </a:endParaRPr>
          </a:p>
          <a:p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 ● </a:t>
            </a:r>
            <a:r>
              <a:rPr lang="en-US" altLang="ko-KR" sz="1600" dirty="0" err="1"/>
              <a:t>ArrayList</a:t>
            </a:r>
            <a:r>
              <a:rPr lang="ko-KR" altLang="en-US" sz="1600" dirty="0"/>
              <a:t>도 </a:t>
            </a:r>
            <a:r>
              <a:rPr lang="en-US" altLang="ko-KR" sz="1600" dirty="0"/>
              <a:t>Vector</a:t>
            </a:r>
            <a:r>
              <a:rPr lang="ko-KR" altLang="en-US" sz="1600" dirty="0"/>
              <a:t>와 거의 비슷한데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다른점은</a:t>
            </a:r>
            <a:r>
              <a:rPr lang="ko-KR" altLang="en-US" sz="1600" dirty="0"/>
              <a:t> 동기화를 보장하지 않으므로 처리속도는 </a:t>
            </a:r>
            <a:endParaRPr lang="en-US" altLang="ko-KR" sz="1600" dirty="0"/>
          </a:p>
          <a:p>
            <a:r>
              <a:rPr lang="en-US" altLang="ko-KR" sz="1600" dirty="0"/>
              <a:t>       </a:t>
            </a:r>
            <a:r>
              <a:rPr lang="ko-KR" altLang="en-US" sz="1600" dirty="0"/>
              <a:t>빠르나 동시에 값이 들어올 때 데이터가 유실 될 수 있으므로 안정성을 보장하지 않음</a:t>
            </a:r>
            <a:r>
              <a:rPr lang="en-US" altLang="ko-KR" sz="1600" dirty="0"/>
              <a:t> </a:t>
            </a:r>
            <a:endParaRPr lang="ko-KR" altLang="en-US" sz="1600" dirty="0">
              <a:latin typeface="굴림체" pitchFamily="49" charset="-127"/>
              <a:ea typeface="굴림체" pitchFamily="49" charset="-127"/>
            </a:endParaRPr>
          </a:p>
          <a:p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840980"/>
            <a:ext cx="7416825" cy="306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Vector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에 </a:t>
            </a:r>
            <a:r>
              <a:rPr lang="ko-KR" altLang="en-US" sz="2400" kern="1200" dirty="0" err="1">
                <a:solidFill>
                  <a:schemeClr val="tx1"/>
                </a:solidFill>
                <a:latin typeface="Arial" charset="0"/>
              </a:rPr>
              <a:t>제네릭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 타입을 지정하지 않고 사용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2" action="ppaction://hlinkfile"/>
              </a:rPr>
              <a:t>source/</a:t>
            </a:r>
            <a:r>
              <a:rPr lang="en-US" altLang="ko-KR" sz="2000" dirty="0">
                <a:ea typeface="굴림" charset="-127"/>
                <a:hlinkClick r:id="rId2" action="ppaction://hlinkfile"/>
              </a:rPr>
              <a:t>ch15/VectorEx01.java</a:t>
            </a:r>
            <a:endParaRPr lang="en-US" altLang="ko-KR" sz="2000" dirty="0" smtClean="0">
              <a:ea typeface="굴림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en-US" altLang="ko-KR" dirty="0" smtClean="0"/>
              <a:t>2. Collection </a:t>
            </a:r>
            <a:r>
              <a:rPr lang="ko-KR" altLang="en-US" dirty="0" smtClean="0"/>
              <a:t>클래스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92896"/>
            <a:ext cx="7380312" cy="2700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1396</TotalTime>
  <Words>250</Words>
  <Application>Microsoft Office PowerPoint</Application>
  <PresentationFormat>화면 슬라이드 쇼(4:3)</PresentationFormat>
  <Paragraphs>54</Paragraphs>
  <Slides>14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최종템블릿</vt:lpstr>
      <vt:lpstr>Image</vt:lpstr>
      <vt:lpstr>PowerPoint 프레젠테이션</vt:lpstr>
      <vt:lpstr>그림으로 살펴보기</vt:lpstr>
      <vt:lpstr>1. 제네릭</vt:lpstr>
      <vt:lpstr>1. 제네릭</vt:lpstr>
      <vt:lpstr>2. Collection 클래스</vt:lpstr>
      <vt:lpstr>2. Collection 클래스</vt:lpstr>
      <vt:lpstr>2. Collection 클래스</vt:lpstr>
      <vt:lpstr>2. Collection 클래스</vt:lpstr>
      <vt:lpstr>2. Collection 클래스</vt:lpstr>
      <vt:lpstr>2. Collection 클래스</vt:lpstr>
      <vt:lpstr>2. Collection 클래스</vt:lpstr>
      <vt:lpstr>2. Collection 클래스</vt:lpstr>
      <vt:lpstr>3. 매개변수에 다형성 이용하기 예제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Registered User</cp:lastModifiedBy>
  <cp:revision>314</cp:revision>
  <dcterms:created xsi:type="dcterms:W3CDTF">2013-12-17T00:44:17Z</dcterms:created>
  <dcterms:modified xsi:type="dcterms:W3CDTF">2015-10-20T21:57:18Z</dcterms:modified>
</cp:coreProperties>
</file>