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6"/>
  </p:notesMasterIdLst>
  <p:handoutMasterIdLst>
    <p:handoutMasterId r:id="rId27"/>
  </p:handoutMasterIdLst>
  <p:sldIdLst>
    <p:sldId id="276" r:id="rId2"/>
    <p:sldId id="282" r:id="rId3"/>
    <p:sldId id="258" r:id="rId4"/>
    <p:sldId id="262" r:id="rId5"/>
    <p:sldId id="268" r:id="rId6"/>
    <p:sldId id="269" r:id="rId7"/>
    <p:sldId id="277" r:id="rId8"/>
    <p:sldId id="270" r:id="rId9"/>
    <p:sldId id="271" r:id="rId10"/>
    <p:sldId id="267" r:id="rId11"/>
    <p:sldId id="283" r:id="rId12"/>
    <p:sldId id="260" r:id="rId13"/>
    <p:sldId id="263" r:id="rId14"/>
    <p:sldId id="278" r:id="rId15"/>
    <p:sldId id="272" r:id="rId16"/>
    <p:sldId id="273" r:id="rId17"/>
    <p:sldId id="285" r:id="rId18"/>
    <p:sldId id="274" r:id="rId19"/>
    <p:sldId id="286" r:id="rId20"/>
    <p:sldId id="275" r:id="rId21"/>
    <p:sldId id="279" r:id="rId22"/>
    <p:sldId id="280" r:id="rId23"/>
    <p:sldId id="281"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53C67B-2875-4CB3-9329-1379DCB820C2}">
          <p14:sldIdLst>
            <p14:sldId id="276"/>
            <p14:sldId id="282"/>
            <p14:sldId id="258"/>
            <p14:sldId id="262"/>
            <p14:sldId id="268"/>
            <p14:sldId id="269"/>
            <p14:sldId id="277"/>
            <p14:sldId id="270"/>
            <p14:sldId id="271"/>
            <p14:sldId id="267"/>
            <p14:sldId id="283"/>
            <p14:sldId id="260"/>
            <p14:sldId id="263"/>
            <p14:sldId id="278"/>
            <p14:sldId id="272"/>
            <p14:sldId id="273"/>
            <p14:sldId id="285"/>
            <p14:sldId id="274"/>
            <p14:sldId id="286"/>
            <p14:sldId id="275"/>
            <p14:sldId id="279"/>
            <p14:sldId id="280"/>
            <p14:sldId id="281"/>
            <p14:sldId id="26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garao vellanki" initials="" lastIdx="1" clrIdx="0">
    <p:extLst>
      <p:ext uri="{19B8F6BF-5375-455C-9EA6-DF929625EA0E}">
        <p15:presenceInfo xmlns:p15="http://schemas.microsoft.com/office/powerpoint/2012/main" userId="05079ddd046c87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5033" autoAdjust="0"/>
  </p:normalViewPr>
  <p:slideViewPr>
    <p:cSldViewPr snapToGrid="0">
      <p:cViewPr varScale="1">
        <p:scale>
          <a:sx n="81" d="100"/>
          <a:sy n="81" d="100"/>
        </p:scale>
        <p:origin x="5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BF63C3-626F-3642-E57E-22807F81A8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F72E4C0-F560-A6A0-A609-1D3822C8E88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442FAC-7B28-4B70-9549-15F5B3A03618}" type="datetime1">
              <a:rPr lang="en-IN" smtClean="0"/>
              <a:t>04-03-2024</a:t>
            </a:fld>
            <a:endParaRPr lang="en-IN"/>
          </a:p>
        </p:txBody>
      </p:sp>
      <p:sp>
        <p:nvSpPr>
          <p:cNvPr id="4" name="Footer Placeholder 3">
            <a:extLst>
              <a:ext uri="{FF2B5EF4-FFF2-40B4-BE49-F238E27FC236}">
                <a16:creationId xmlns:a16="http://schemas.microsoft.com/office/drawing/2014/main" id="{A0CAFA16-87A2-DA96-BD85-DD00F104D3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0E238218-9847-5F8B-8B41-1B400F1DAD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53F630-8D88-45ED-B1FF-0C512A4F2034}" type="slidenum">
              <a:rPr lang="en-IN" smtClean="0"/>
              <a:t>‹#›</a:t>
            </a:fld>
            <a:endParaRPr lang="en-IN"/>
          </a:p>
        </p:txBody>
      </p:sp>
    </p:spTree>
    <p:extLst>
      <p:ext uri="{BB962C8B-B14F-4D97-AF65-F5344CB8AC3E}">
        <p14:creationId xmlns:p14="http://schemas.microsoft.com/office/powerpoint/2010/main" val="1895021477"/>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9E337-694F-4FF9-B876-D6CC84BF10E9}" type="datetime1">
              <a:rPr lang="en-IN" smtClean="0"/>
              <a:t>04-03-2024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F171B-3D30-40AA-9297-1AA8C1D4B54C}" type="slidenum">
              <a:rPr lang="en-IN" smtClean="0"/>
              <a:t>‹#›</a:t>
            </a:fld>
            <a:endParaRPr lang="en-IN"/>
          </a:p>
        </p:txBody>
      </p:sp>
    </p:spTree>
    <p:extLst>
      <p:ext uri="{BB962C8B-B14F-4D97-AF65-F5344CB8AC3E}">
        <p14:creationId xmlns:p14="http://schemas.microsoft.com/office/powerpoint/2010/main" val="2277222728"/>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C1104-B91E-082D-7FF4-A75447743D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C2A061-A68C-BF71-5A2F-C15DCE392A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839C61-5E63-DD36-039F-44C4C4C3FE99}"/>
              </a:ext>
            </a:extLst>
          </p:cNvPr>
          <p:cNvSpPr>
            <a:spLocks noGrp="1"/>
          </p:cNvSpPr>
          <p:nvPr>
            <p:ph type="dt" sz="half" idx="10"/>
          </p:nvPr>
        </p:nvSpPr>
        <p:spPr/>
        <p:txBody>
          <a:bodyPr/>
          <a:lstStyle/>
          <a:p>
            <a:fld id="{39E67363-9663-4F81-8768-A1ED0FE6789E}" type="datetime1">
              <a:rPr lang="en-IN" smtClean="0"/>
              <a:t>04-03-2024</a:t>
            </a:fld>
            <a:endParaRPr lang="en-IN"/>
          </a:p>
        </p:txBody>
      </p:sp>
      <p:sp>
        <p:nvSpPr>
          <p:cNvPr id="5" name="Footer Placeholder 4">
            <a:extLst>
              <a:ext uri="{FF2B5EF4-FFF2-40B4-BE49-F238E27FC236}">
                <a16:creationId xmlns:a16="http://schemas.microsoft.com/office/drawing/2014/main" id="{A3D86D0E-32BD-A93E-C0A4-2CB72EE86442}"/>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DC9BE7EC-BE94-4B22-1B2C-9E5B0D67748C}"/>
              </a:ext>
            </a:extLst>
          </p:cNvPr>
          <p:cNvSpPr>
            <a:spLocks noGrp="1"/>
          </p:cNvSpPr>
          <p:nvPr>
            <p:ph type="sldNum" sz="quarter" idx="12"/>
          </p:nvPr>
        </p:nvSpPr>
        <p:spPr/>
        <p:txBody>
          <a:bodyPr/>
          <a:lstStyle/>
          <a:p>
            <a:fld id="{AD5F1A60-48D2-4E6D-997B-80B703C00A94}" type="slidenum">
              <a:rPr lang="en-IN" smtClean="0"/>
              <a:t>‹#›</a:t>
            </a:fld>
            <a:endParaRPr lang="en-IN"/>
          </a:p>
        </p:txBody>
      </p:sp>
    </p:spTree>
    <p:extLst>
      <p:ext uri="{BB962C8B-B14F-4D97-AF65-F5344CB8AC3E}">
        <p14:creationId xmlns:p14="http://schemas.microsoft.com/office/powerpoint/2010/main" val="406278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03416-0870-3C85-060B-0EA9AEB122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18BEBF-2E64-2028-410D-7DE381FB2A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423C52-33FF-40D6-0843-8F7C6EA4DBA3}"/>
              </a:ext>
            </a:extLst>
          </p:cNvPr>
          <p:cNvSpPr>
            <a:spLocks noGrp="1"/>
          </p:cNvSpPr>
          <p:nvPr>
            <p:ph type="dt" sz="half" idx="10"/>
          </p:nvPr>
        </p:nvSpPr>
        <p:spPr/>
        <p:txBody>
          <a:bodyPr/>
          <a:lstStyle/>
          <a:p>
            <a:fld id="{A537F74B-E87D-4707-B867-A2123DC3CA0A}" type="datetime1">
              <a:rPr lang="en-IN" smtClean="0"/>
              <a:t>04-03-2024</a:t>
            </a:fld>
            <a:endParaRPr lang="en-IN"/>
          </a:p>
        </p:txBody>
      </p:sp>
      <p:sp>
        <p:nvSpPr>
          <p:cNvPr id="5" name="Footer Placeholder 4">
            <a:extLst>
              <a:ext uri="{FF2B5EF4-FFF2-40B4-BE49-F238E27FC236}">
                <a16:creationId xmlns:a16="http://schemas.microsoft.com/office/drawing/2014/main" id="{AA73D53A-358B-D117-DE99-F5760A132926}"/>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ADE95986-C380-B052-518E-87E5C32CB9DA}"/>
              </a:ext>
            </a:extLst>
          </p:cNvPr>
          <p:cNvSpPr>
            <a:spLocks noGrp="1"/>
          </p:cNvSpPr>
          <p:nvPr>
            <p:ph type="sldNum" sz="quarter" idx="12"/>
          </p:nvPr>
        </p:nvSpPr>
        <p:spPr/>
        <p:txBody>
          <a:bodyPr/>
          <a:lstStyle/>
          <a:p>
            <a:fld id="{AD5F1A60-48D2-4E6D-997B-80B703C00A94}" type="slidenum">
              <a:rPr lang="en-IN" smtClean="0"/>
              <a:t>‹#›</a:t>
            </a:fld>
            <a:endParaRPr lang="en-IN"/>
          </a:p>
        </p:txBody>
      </p:sp>
    </p:spTree>
    <p:extLst>
      <p:ext uri="{BB962C8B-B14F-4D97-AF65-F5344CB8AC3E}">
        <p14:creationId xmlns:p14="http://schemas.microsoft.com/office/powerpoint/2010/main" val="3415274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FB8594-E0A1-4CE9-6DB4-F07516E64C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14218E-DAC5-A417-C66E-5401D0E1D1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5203C0-1880-B1DE-BB78-2A4BF7551538}"/>
              </a:ext>
            </a:extLst>
          </p:cNvPr>
          <p:cNvSpPr>
            <a:spLocks noGrp="1"/>
          </p:cNvSpPr>
          <p:nvPr>
            <p:ph type="dt" sz="half" idx="10"/>
          </p:nvPr>
        </p:nvSpPr>
        <p:spPr/>
        <p:txBody>
          <a:bodyPr/>
          <a:lstStyle/>
          <a:p>
            <a:fld id="{09C20071-7247-40C3-B663-E29AA1EC043F}" type="datetime1">
              <a:rPr lang="en-IN" smtClean="0"/>
              <a:t>04-03-2024</a:t>
            </a:fld>
            <a:endParaRPr lang="en-IN"/>
          </a:p>
        </p:txBody>
      </p:sp>
      <p:sp>
        <p:nvSpPr>
          <p:cNvPr id="5" name="Footer Placeholder 4">
            <a:extLst>
              <a:ext uri="{FF2B5EF4-FFF2-40B4-BE49-F238E27FC236}">
                <a16:creationId xmlns:a16="http://schemas.microsoft.com/office/drawing/2014/main" id="{449733E6-E087-768F-FFE8-157DDA1AAC1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B1C0EC9A-9565-690A-72A8-BE4C6D610E93}"/>
              </a:ext>
            </a:extLst>
          </p:cNvPr>
          <p:cNvSpPr>
            <a:spLocks noGrp="1"/>
          </p:cNvSpPr>
          <p:nvPr>
            <p:ph type="sldNum" sz="quarter" idx="12"/>
          </p:nvPr>
        </p:nvSpPr>
        <p:spPr/>
        <p:txBody>
          <a:bodyPr/>
          <a:lstStyle/>
          <a:p>
            <a:fld id="{AD5F1A60-48D2-4E6D-997B-80B703C00A94}" type="slidenum">
              <a:rPr lang="en-IN" smtClean="0"/>
              <a:t>‹#›</a:t>
            </a:fld>
            <a:endParaRPr lang="en-IN"/>
          </a:p>
        </p:txBody>
      </p:sp>
    </p:spTree>
    <p:extLst>
      <p:ext uri="{BB962C8B-B14F-4D97-AF65-F5344CB8AC3E}">
        <p14:creationId xmlns:p14="http://schemas.microsoft.com/office/powerpoint/2010/main" val="2942104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71EF-77DA-3367-3561-312C3955A6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87C0A6-3F72-6233-2D9F-458B521512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E621C7-B068-C150-044C-AF83D00BBC33}"/>
              </a:ext>
            </a:extLst>
          </p:cNvPr>
          <p:cNvSpPr>
            <a:spLocks noGrp="1"/>
          </p:cNvSpPr>
          <p:nvPr>
            <p:ph type="dt" sz="half" idx="10"/>
          </p:nvPr>
        </p:nvSpPr>
        <p:spPr/>
        <p:txBody>
          <a:bodyPr/>
          <a:lstStyle/>
          <a:p>
            <a:fld id="{AA0FFC52-DC9C-4935-9F49-7183E52EC586}" type="datetime1">
              <a:rPr lang="en-IN" smtClean="0"/>
              <a:t>04-03-2024</a:t>
            </a:fld>
            <a:endParaRPr lang="en-IN"/>
          </a:p>
        </p:txBody>
      </p:sp>
      <p:sp>
        <p:nvSpPr>
          <p:cNvPr id="5" name="Footer Placeholder 4">
            <a:extLst>
              <a:ext uri="{FF2B5EF4-FFF2-40B4-BE49-F238E27FC236}">
                <a16:creationId xmlns:a16="http://schemas.microsoft.com/office/drawing/2014/main" id="{52B40109-8317-6E50-11B7-94B1A1D4FBE9}"/>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08F2C684-C94F-7FC5-C1D8-9A686CAD664D}"/>
              </a:ext>
            </a:extLst>
          </p:cNvPr>
          <p:cNvSpPr>
            <a:spLocks noGrp="1"/>
          </p:cNvSpPr>
          <p:nvPr>
            <p:ph type="sldNum" sz="quarter" idx="12"/>
          </p:nvPr>
        </p:nvSpPr>
        <p:spPr/>
        <p:txBody>
          <a:bodyPr/>
          <a:lstStyle/>
          <a:p>
            <a:fld id="{AD5F1A60-48D2-4E6D-997B-80B703C00A94}" type="slidenum">
              <a:rPr lang="en-IN" smtClean="0"/>
              <a:t>‹#›</a:t>
            </a:fld>
            <a:endParaRPr lang="en-IN"/>
          </a:p>
        </p:txBody>
      </p:sp>
    </p:spTree>
    <p:extLst>
      <p:ext uri="{BB962C8B-B14F-4D97-AF65-F5344CB8AC3E}">
        <p14:creationId xmlns:p14="http://schemas.microsoft.com/office/powerpoint/2010/main" val="3479955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2B609-C149-2456-38BC-9AC0121C4A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A802A3-1AC5-767A-D05E-47F9C19A5D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802D5C-0D28-9C02-BF02-D9838E61ED89}"/>
              </a:ext>
            </a:extLst>
          </p:cNvPr>
          <p:cNvSpPr>
            <a:spLocks noGrp="1"/>
          </p:cNvSpPr>
          <p:nvPr>
            <p:ph type="dt" sz="half" idx="10"/>
          </p:nvPr>
        </p:nvSpPr>
        <p:spPr/>
        <p:txBody>
          <a:bodyPr/>
          <a:lstStyle/>
          <a:p>
            <a:fld id="{E5A158B1-7456-4C0D-942A-DDAAB8A35F59}" type="datetime1">
              <a:rPr lang="en-IN" smtClean="0"/>
              <a:t>04-03-2024</a:t>
            </a:fld>
            <a:endParaRPr lang="en-IN"/>
          </a:p>
        </p:txBody>
      </p:sp>
      <p:sp>
        <p:nvSpPr>
          <p:cNvPr id="5" name="Footer Placeholder 4">
            <a:extLst>
              <a:ext uri="{FF2B5EF4-FFF2-40B4-BE49-F238E27FC236}">
                <a16:creationId xmlns:a16="http://schemas.microsoft.com/office/drawing/2014/main" id="{73169B88-BDD2-F820-EC1F-EADF5A1EDD1E}"/>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A0D9355B-C6C1-A65E-F6FE-7755C3088F44}"/>
              </a:ext>
            </a:extLst>
          </p:cNvPr>
          <p:cNvSpPr>
            <a:spLocks noGrp="1"/>
          </p:cNvSpPr>
          <p:nvPr>
            <p:ph type="sldNum" sz="quarter" idx="12"/>
          </p:nvPr>
        </p:nvSpPr>
        <p:spPr/>
        <p:txBody>
          <a:bodyPr/>
          <a:lstStyle/>
          <a:p>
            <a:fld id="{AD5F1A60-48D2-4E6D-997B-80B703C00A94}" type="slidenum">
              <a:rPr lang="en-IN" smtClean="0"/>
              <a:t>‹#›</a:t>
            </a:fld>
            <a:endParaRPr lang="en-IN"/>
          </a:p>
        </p:txBody>
      </p:sp>
    </p:spTree>
    <p:extLst>
      <p:ext uri="{BB962C8B-B14F-4D97-AF65-F5344CB8AC3E}">
        <p14:creationId xmlns:p14="http://schemas.microsoft.com/office/powerpoint/2010/main" val="2275520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9B115-B7DE-B505-27AE-06ED5AAEC9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392B06-8CF6-DA20-E027-3F2357F53C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A42699B-DF8E-9A04-3983-1855D19277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40CEC1-00C3-AA18-67EC-5A10D82B93C9}"/>
              </a:ext>
            </a:extLst>
          </p:cNvPr>
          <p:cNvSpPr>
            <a:spLocks noGrp="1"/>
          </p:cNvSpPr>
          <p:nvPr>
            <p:ph type="dt" sz="half" idx="10"/>
          </p:nvPr>
        </p:nvSpPr>
        <p:spPr/>
        <p:txBody>
          <a:bodyPr/>
          <a:lstStyle/>
          <a:p>
            <a:fld id="{7C50B20B-D162-46E2-BC45-BE8510247BA1}" type="datetime1">
              <a:rPr lang="en-IN" smtClean="0"/>
              <a:t>04-03-2024</a:t>
            </a:fld>
            <a:endParaRPr lang="en-IN"/>
          </a:p>
        </p:txBody>
      </p:sp>
      <p:sp>
        <p:nvSpPr>
          <p:cNvPr id="6" name="Footer Placeholder 5">
            <a:extLst>
              <a:ext uri="{FF2B5EF4-FFF2-40B4-BE49-F238E27FC236}">
                <a16:creationId xmlns:a16="http://schemas.microsoft.com/office/drawing/2014/main" id="{459CA494-3E81-F6F8-7762-9DF14C7ECAEA}"/>
              </a:ext>
            </a:extLst>
          </p:cNvPr>
          <p:cNvSpPr>
            <a:spLocks noGrp="1"/>
          </p:cNvSpPr>
          <p:nvPr>
            <p:ph type="ftr" sz="quarter" idx="11"/>
          </p:nvPr>
        </p:nvSpPr>
        <p:spPr/>
        <p:txBody>
          <a:bodyPr/>
          <a:lstStyle/>
          <a:p>
            <a:r>
              <a:rPr lang="en-US"/>
              <a:t>DEPARTMENT OF COMPUTER SCIENCE AND ENGINEERING</a:t>
            </a:r>
            <a:endParaRPr lang="en-IN"/>
          </a:p>
        </p:txBody>
      </p:sp>
      <p:sp>
        <p:nvSpPr>
          <p:cNvPr id="7" name="Slide Number Placeholder 6">
            <a:extLst>
              <a:ext uri="{FF2B5EF4-FFF2-40B4-BE49-F238E27FC236}">
                <a16:creationId xmlns:a16="http://schemas.microsoft.com/office/drawing/2014/main" id="{83E34812-6321-3EE9-161D-FD3E69CE885E}"/>
              </a:ext>
            </a:extLst>
          </p:cNvPr>
          <p:cNvSpPr>
            <a:spLocks noGrp="1"/>
          </p:cNvSpPr>
          <p:nvPr>
            <p:ph type="sldNum" sz="quarter" idx="12"/>
          </p:nvPr>
        </p:nvSpPr>
        <p:spPr/>
        <p:txBody>
          <a:bodyPr/>
          <a:lstStyle/>
          <a:p>
            <a:fld id="{AD5F1A60-48D2-4E6D-997B-80B703C00A94}" type="slidenum">
              <a:rPr lang="en-IN" smtClean="0"/>
              <a:t>‹#›</a:t>
            </a:fld>
            <a:endParaRPr lang="en-IN"/>
          </a:p>
        </p:txBody>
      </p:sp>
    </p:spTree>
    <p:extLst>
      <p:ext uri="{BB962C8B-B14F-4D97-AF65-F5344CB8AC3E}">
        <p14:creationId xmlns:p14="http://schemas.microsoft.com/office/powerpoint/2010/main" val="2152758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89A7-2092-7209-D81A-C53C904801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21F10C-F49C-9434-9F58-06858A7510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1A914A-304F-56A3-9315-ECB6705C62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C253C2-2262-15EE-481D-2B872FD578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B00369-3371-4850-92EF-1CFCCEED08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C5D8BB-B929-C67B-E1F6-47E65DD81CDD}"/>
              </a:ext>
            </a:extLst>
          </p:cNvPr>
          <p:cNvSpPr>
            <a:spLocks noGrp="1"/>
          </p:cNvSpPr>
          <p:nvPr>
            <p:ph type="dt" sz="half" idx="10"/>
          </p:nvPr>
        </p:nvSpPr>
        <p:spPr/>
        <p:txBody>
          <a:bodyPr/>
          <a:lstStyle/>
          <a:p>
            <a:fld id="{33925188-70D6-417D-BB3B-E6440848AFD3}" type="datetime1">
              <a:rPr lang="en-IN" smtClean="0"/>
              <a:t>04-03-2024</a:t>
            </a:fld>
            <a:endParaRPr lang="en-IN"/>
          </a:p>
        </p:txBody>
      </p:sp>
      <p:sp>
        <p:nvSpPr>
          <p:cNvPr id="8" name="Footer Placeholder 7">
            <a:extLst>
              <a:ext uri="{FF2B5EF4-FFF2-40B4-BE49-F238E27FC236}">
                <a16:creationId xmlns:a16="http://schemas.microsoft.com/office/drawing/2014/main" id="{4FDD0D66-E87A-A852-86E1-5E13C2AB4D79}"/>
              </a:ext>
            </a:extLst>
          </p:cNvPr>
          <p:cNvSpPr>
            <a:spLocks noGrp="1"/>
          </p:cNvSpPr>
          <p:nvPr>
            <p:ph type="ftr" sz="quarter" idx="11"/>
          </p:nvPr>
        </p:nvSpPr>
        <p:spPr/>
        <p:txBody>
          <a:bodyPr/>
          <a:lstStyle/>
          <a:p>
            <a:r>
              <a:rPr lang="en-US"/>
              <a:t>DEPARTMENT OF COMPUTER SCIENCE AND ENGINEERING</a:t>
            </a:r>
            <a:endParaRPr lang="en-IN"/>
          </a:p>
        </p:txBody>
      </p:sp>
      <p:sp>
        <p:nvSpPr>
          <p:cNvPr id="9" name="Slide Number Placeholder 8">
            <a:extLst>
              <a:ext uri="{FF2B5EF4-FFF2-40B4-BE49-F238E27FC236}">
                <a16:creationId xmlns:a16="http://schemas.microsoft.com/office/drawing/2014/main" id="{C5ABA43A-0E9F-3B49-E5F1-B95051F85301}"/>
              </a:ext>
            </a:extLst>
          </p:cNvPr>
          <p:cNvSpPr>
            <a:spLocks noGrp="1"/>
          </p:cNvSpPr>
          <p:nvPr>
            <p:ph type="sldNum" sz="quarter" idx="12"/>
          </p:nvPr>
        </p:nvSpPr>
        <p:spPr/>
        <p:txBody>
          <a:bodyPr/>
          <a:lstStyle/>
          <a:p>
            <a:fld id="{AD5F1A60-48D2-4E6D-997B-80B703C00A94}" type="slidenum">
              <a:rPr lang="en-IN" smtClean="0"/>
              <a:t>‹#›</a:t>
            </a:fld>
            <a:endParaRPr lang="en-IN"/>
          </a:p>
        </p:txBody>
      </p:sp>
    </p:spTree>
    <p:extLst>
      <p:ext uri="{BB962C8B-B14F-4D97-AF65-F5344CB8AC3E}">
        <p14:creationId xmlns:p14="http://schemas.microsoft.com/office/powerpoint/2010/main" val="3965090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A930-3FEB-CB06-04E5-E4E5271C78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43543F-41E3-500A-7A3B-7C3899AD6A63}"/>
              </a:ext>
            </a:extLst>
          </p:cNvPr>
          <p:cNvSpPr>
            <a:spLocks noGrp="1"/>
          </p:cNvSpPr>
          <p:nvPr>
            <p:ph type="dt" sz="half" idx="10"/>
          </p:nvPr>
        </p:nvSpPr>
        <p:spPr/>
        <p:txBody>
          <a:bodyPr/>
          <a:lstStyle/>
          <a:p>
            <a:fld id="{D5C77045-8992-42C8-84D0-643DCA6B3235}" type="datetime1">
              <a:rPr lang="en-IN" smtClean="0"/>
              <a:t>04-03-2024</a:t>
            </a:fld>
            <a:endParaRPr lang="en-IN"/>
          </a:p>
        </p:txBody>
      </p:sp>
      <p:sp>
        <p:nvSpPr>
          <p:cNvPr id="4" name="Footer Placeholder 3">
            <a:extLst>
              <a:ext uri="{FF2B5EF4-FFF2-40B4-BE49-F238E27FC236}">
                <a16:creationId xmlns:a16="http://schemas.microsoft.com/office/drawing/2014/main" id="{0E2CC7BD-FDEA-140C-CD2A-4247CA527099}"/>
              </a:ext>
            </a:extLst>
          </p:cNvPr>
          <p:cNvSpPr>
            <a:spLocks noGrp="1"/>
          </p:cNvSpPr>
          <p:nvPr>
            <p:ph type="ftr" sz="quarter" idx="11"/>
          </p:nvPr>
        </p:nvSpPr>
        <p:spPr/>
        <p:txBody>
          <a:bodyPr/>
          <a:lstStyle/>
          <a:p>
            <a:r>
              <a:rPr lang="en-US"/>
              <a:t>DEPARTMENT OF COMPUTER SCIENCE AND ENGINEERING</a:t>
            </a:r>
            <a:endParaRPr lang="en-IN"/>
          </a:p>
        </p:txBody>
      </p:sp>
      <p:sp>
        <p:nvSpPr>
          <p:cNvPr id="5" name="Slide Number Placeholder 4">
            <a:extLst>
              <a:ext uri="{FF2B5EF4-FFF2-40B4-BE49-F238E27FC236}">
                <a16:creationId xmlns:a16="http://schemas.microsoft.com/office/drawing/2014/main" id="{34A8940C-EE68-AD13-E900-2C89B0B88E8B}"/>
              </a:ext>
            </a:extLst>
          </p:cNvPr>
          <p:cNvSpPr>
            <a:spLocks noGrp="1"/>
          </p:cNvSpPr>
          <p:nvPr>
            <p:ph type="sldNum" sz="quarter" idx="12"/>
          </p:nvPr>
        </p:nvSpPr>
        <p:spPr/>
        <p:txBody>
          <a:bodyPr/>
          <a:lstStyle/>
          <a:p>
            <a:fld id="{AD5F1A60-48D2-4E6D-997B-80B703C00A94}" type="slidenum">
              <a:rPr lang="en-IN" smtClean="0"/>
              <a:t>‹#›</a:t>
            </a:fld>
            <a:endParaRPr lang="en-IN"/>
          </a:p>
        </p:txBody>
      </p:sp>
    </p:spTree>
    <p:extLst>
      <p:ext uri="{BB962C8B-B14F-4D97-AF65-F5344CB8AC3E}">
        <p14:creationId xmlns:p14="http://schemas.microsoft.com/office/powerpoint/2010/main" val="2760610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C4C21C-8B6B-0F2C-899C-4B9C8C5CF976}"/>
              </a:ext>
            </a:extLst>
          </p:cNvPr>
          <p:cNvSpPr>
            <a:spLocks noGrp="1"/>
          </p:cNvSpPr>
          <p:nvPr>
            <p:ph type="dt" sz="half" idx="10"/>
          </p:nvPr>
        </p:nvSpPr>
        <p:spPr/>
        <p:txBody>
          <a:bodyPr/>
          <a:lstStyle/>
          <a:p>
            <a:fld id="{E0865D13-EE8D-42A5-9E84-B3ED6BE69D84}" type="datetime1">
              <a:rPr lang="en-IN" smtClean="0"/>
              <a:t>04-03-2024</a:t>
            </a:fld>
            <a:endParaRPr lang="en-IN"/>
          </a:p>
        </p:txBody>
      </p:sp>
      <p:sp>
        <p:nvSpPr>
          <p:cNvPr id="3" name="Footer Placeholder 2">
            <a:extLst>
              <a:ext uri="{FF2B5EF4-FFF2-40B4-BE49-F238E27FC236}">
                <a16:creationId xmlns:a16="http://schemas.microsoft.com/office/drawing/2014/main" id="{63D79741-B47C-DE41-4ED8-428459416AE4}"/>
              </a:ext>
            </a:extLst>
          </p:cNvPr>
          <p:cNvSpPr>
            <a:spLocks noGrp="1"/>
          </p:cNvSpPr>
          <p:nvPr>
            <p:ph type="ftr" sz="quarter" idx="11"/>
          </p:nvPr>
        </p:nvSpPr>
        <p:spPr/>
        <p:txBody>
          <a:bodyPr/>
          <a:lstStyle/>
          <a:p>
            <a:r>
              <a:rPr lang="en-US"/>
              <a:t>DEPARTMENT OF COMPUTER SCIENCE AND ENGINEERING</a:t>
            </a:r>
            <a:endParaRPr lang="en-IN"/>
          </a:p>
        </p:txBody>
      </p:sp>
      <p:sp>
        <p:nvSpPr>
          <p:cNvPr id="4" name="Slide Number Placeholder 3">
            <a:extLst>
              <a:ext uri="{FF2B5EF4-FFF2-40B4-BE49-F238E27FC236}">
                <a16:creationId xmlns:a16="http://schemas.microsoft.com/office/drawing/2014/main" id="{91836490-2D2D-D212-C48C-99279D6437ED}"/>
              </a:ext>
            </a:extLst>
          </p:cNvPr>
          <p:cNvSpPr>
            <a:spLocks noGrp="1"/>
          </p:cNvSpPr>
          <p:nvPr>
            <p:ph type="sldNum" sz="quarter" idx="12"/>
          </p:nvPr>
        </p:nvSpPr>
        <p:spPr/>
        <p:txBody>
          <a:bodyPr/>
          <a:lstStyle/>
          <a:p>
            <a:fld id="{AD5F1A60-48D2-4E6D-997B-80B703C00A94}" type="slidenum">
              <a:rPr lang="en-IN" smtClean="0"/>
              <a:t>‹#›</a:t>
            </a:fld>
            <a:endParaRPr lang="en-IN"/>
          </a:p>
        </p:txBody>
      </p:sp>
    </p:spTree>
    <p:extLst>
      <p:ext uri="{BB962C8B-B14F-4D97-AF65-F5344CB8AC3E}">
        <p14:creationId xmlns:p14="http://schemas.microsoft.com/office/powerpoint/2010/main" val="3010107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C9F0C-60C9-B616-C89A-40F38CB9B1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02CC2B-13DE-B458-6A5B-C9CCAA3B26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63A8BE-9110-5A13-73A1-87E59108B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E68BF0-647F-1842-42F7-C639F39978C6}"/>
              </a:ext>
            </a:extLst>
          </p:cNvPr>
          <p:cNvSpPr>
            <a:spLocks noGrp="1"/>
          </p:cNvSpPr>
          <p:nvPr>
            <p:ph type="dt" sz="half" idx="10"/>
          </p:nvPr>
        </p:nvSpPr>
        <p:spPr/>
        <p:txBody>
          <a:bodyPr/>
          <a:lstStyle/>
          <a:p>
            <a:fld id="{E0BCE241-F164-433A-BEB4-350317B86FC0}" type="datetime1">
              <a:rPr lang="en-IN" smtClean="0"/>
              <a:t>04-03-2024</a:t>
            </a:fld>
            <a:endParaRPr lang="en-IN"/>
          </a:p>
        </p:txBody>
      </p:sp>
      <p:sp>
        <p:nvSpPr>
          <p:cNvPr id="6" name="Footer Placeholder 5">
            <a:extLst>
              <a:ext uri="{FF2B5EF4-FFF2-40B4-BE49-F238E27FC236}">
                <a16:creationId xmlns:a16="http://schemas.microsoft.com/office/drawing/2014/main" id="{1B587D10-457C-3354-360F-55C7328E13F0}"/>
              </a:ext>
            </a:extLst>
          </p:cNvPr>
          <p:cNvSpPr>
            <a:spLocks noGrp="1"/>
          </p:cNvSpPr>
          <p:nvPr>
            <p:ph type="ftr" sz="quarter" idx="11"/>
          </p:nvPr>
        </p:nvSpPr>
        <p:spPr/>
        <p:txBody>
          <a:bodyPr/>
          <a:lstStyle/>
          <a:p>
            <a:r>
              <a:rPr lang="en-US"/>
              <a:t>DEPARTMENT OF COMPUTER SCIENCE AND ENGINEERING</a:t>
            </a:r>
            <a:endParaRPr lang="en-IN"/>
          </a:p>
        </p:txBody>
      </p:sp>
      <p:sp>
        <p:nvSpPr>
          <p:cNvPr id="7" name="Slide Number Placeholder 6">
            <a:extLst>
              <a:ext uri="{FF2B5EF4-FFF2-40B4-BE49-F238E27FC236}">
                <a16:creationId xmlns:a16="http://schemas.microsoft.com/office/drawing/2014/main" id="{7E4CB5DC-F5F0-9976-ED1D-0CD3FA86AF57}"/>
              </a:ext>
            </a:extLst>
          </p:cNvPr>
          <p:cNvSpPr>
            <a:spLocks noGrp="1"/>
          </p:cNvSpPr>
          <p:nvPr>
            <p:ph type="sldNum" sz="quarter" idx="12"/>
          </p:nvPr>
        </p:nvSpPr>
        <p:spPr/>
        <p:txBody>
          <a:bodyPr/>
          <a:lstStyle/>
          <a:p>
            <a:fld id="{AD5F1A60-48D2-4E6D-997B-80B703C00A94}" type="slidenum">
              <a:rPr lang="en-IN" smtClean="0"/>
              <a:t>‹#›</a:t>
            </a:fld>
            <a:endParaRPr lang="en-IN"/>
          </a:p>
        </p:txBody>
      </p:sp>
    </p:spTree>
    <p:extLst>
      <p:ext uri="{BB962C8B-B14F-4D97-AF65-F5344CB8AC3E}">
        <p14:creationId xmlns:p14="http://schemas.microsoft.com/office/powerpoint/2010/main" val="4006944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5A264-52FB-93CC-7B4A-CFB0C4CAFB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A149CA-4822-D902-EC2D-C58DD66926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ACFEB9-DC52-051E-4A7A-6569543E1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06A207-2B45-5FEA-AD3F-91A85B16668B}"/>
              </a:ext>
            </a:extLst>
          </p:cNvPr>
          <p:cNvSpPr>
            <a:spLocks noGrp="1"/>
          </p:cNvSpPr>
          <p:nvPr>
            <p:ph type="dt" sz="half" idx="10"/>
          </p:nvPr>
        </p:nvSpPr>
        <p:spPr/>
        <p:txBody>
          <a:bodyPr/>
          <a:lstStyle/>
          <a:p>
            <a:fld id="{6A9D9D8F-7550-4A6F-8B91-36652F0A0D75}" type="datetime1">
              <a:rPr lang="en-IN" smtClean="0"/>
              <a:t>04-03-2024</a:t>
            </a:fld>
            <a:endParaRPr lang="en-IN"/>
          </a:p>
        </p:txBody>
      </p:sp>
      <p:sp>
        <p:nvSpPr>
          <p:cNvPr id="6" name="Footer Placeholder 5">
            <a:extLst>
              <a:ext uri="{FF2B5EF4-FFF2-40B4-BE49-F238E27FC236}">
                <a16:creationId xmlns:a16="http://schemas.microsoft.com/office/drawing/2014/main" id="{593C5CC9-F362-D2DD-B5BF-A40353752BCF}"/>
              </a:ext>
            </a:extLst>
          </p:cNvPr>
          <p:cNvSpPr>
            <a:spLocks noGrp="1"/>
          </p:cNvSpPr>
          <p:nvPr>
            <p:ph type="ftr" sz="quarter" idx="11"/>
          </p:nvPr>
        </p:nvSpPr>
        <p:spPr/>
        <p:txBody>
          <a:bodyPr/>
          <a:lstStyle/>
          <a:p>
            <a:r>
              <a:rPr lang="en-US"/>
              <a:t>DEPARTMENT OF COMPUTER SCIENCE AND ENGINEERING</a:t>
            </a:r>
            <a:endParaRPr lang="en-IN"/>
          </a:p>
        </p:txBody>
      </p:sp>
      <p:sp>
        <p:nvSpPr>
          <p:cNvPr id="7" name="Slide Number Placeholder 6">
            <a:extLst>
              <a:ext uri="{FF2B5EF4-FFF2-40B4-BE49-F238E27FC236}">
                <a16:creationId xmlns:a16="http://schemas.microsoft.com/office/drawing/2014/main" id="{50FD7C23-E8FB-624D-E22E-482AAA541DF2}"/>
              </a:ext>
            </a:extLst>
          </p:cNvPr>
          <p:cNvSpPr>
            <a:spLocks noGrp="1"/>
          </p:cNvSpPr>
          <p:nvPr>
            <p:ph type="sldNum" sz="quarter" idx="12"/>
          </p:nvPr>
        </p:nvSpPr>
        <p:spPr/>
        <p:txBody>
          <a:bodyPr/>
          <a:lstStyle/>
          <a:p>
            <a:fld id="{AD5F1A60-48D2-4E6D-997B-80B703C00A94}" type="slidenum">
              <a:rPr lang="en-IN" smtClean="0"/>
              <a:t>‹#›</a:t>
            </a:fld>
            <a:endParaRPr lang="en-IN"/>
          </a:p>
        </p:txBody>
      </p:sp>
    </p:spTree>
    <p:extLst>
      <p:ext uri="{BB962C8B-B14F-4D97-AF65-F5344CB8AC3E}">
        <p14:creationId xmlns:p14="http://schemas.microsoft.com/office/powerpoint/2010/main" val="1728446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9CA701-7D2C-B7AE-446D-4893DBC6A5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8359F9-04AA-F55C-1307-AA8FEC3A21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EDF86B-32B5-94B1-8066-9813F999C1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1B1B7-91DC-42D6-A300-1CB8E05415ED}" type="datetime1">
              <a:rPr lang="en-IN" smtClean="0"/>
              <a:t>04-03-2024</a:t>
            </a:fld>
            <a:endParaRPr lang="en-IN"/>
          </a:p>
        </p:txBody>
      </p:sp>
      <p:sp>
        <p:nvSpPr>
          <p:cNvPr id="5" name="Footer Placeholder 4">
            <a:extLst>
              <a:ext uri="{FF2B5EF4-FFF2-40B4-BE49-F238E27FC236}">
                <a16:creationId xmlns:a16="http://schemas.microsoft.com/office/drawing/2014/main" id="{67881FD1-6A94-359B-B4D7-75EF99F55D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B5CBA7A2-7370-D76D-BAF4-12183A32D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F1A60-48D2-4E6D-997B-80B703C00A94}" type="slidenum">
              <a:rPr lang="en-IN" smtClean="0"/>
              <a:t>‹#›</a:t>
            </a:fld>
            <a:endParaRPr lang="en-IN"/>
          </a:p>
        </p:txBody>
      </p:sp>
    </p:spTree>
    <p:extLst>
      <p:ext uri="{BB962C8B-B14F-4D97-AF65-F5344CB8AC3E}">
        <p14:creationId xmlns:p14="http://schemas.microsoft.com/office/powerpoint/2010/main" val="88071196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A7C10-040A-892A-C305-3BB95ED68EA3}"/>
              </a:ext>
            </a:extLst>
          </p:cNvPr>
          <p:cNvSpPr>
            <a:spLocks noGrp="1"/>
          </p:cNvSpPr>
          <p:nvPr>
            <p:ph type="title"/>
          </p:nvPr>
        </p:nvSpPr>
        <p:spPr>
          <a:xfrm>
            <a:off x="1052905" y="367018"/>
            <a:ext cx="8812549" cy="3041780"/>
          </a:xfrm>
        </p:spPr>
        <p:txBody>
          <a:bodyPr>
            <a:normAutofit fontScale="90000"/>
          </a:bodyPr>
          <a:lstStyle/>
          <a:p>
            <a:pPr algn="ctr"/>
            <a:r>
              <a:rPr lang="en-US" sz="3200" b="1" dirty="0">
                <a:latin typeface="Times New Roman" panose="02020603050405020304" pitchFamily="18" charset="0"/>
                <a:cs typeface="Times New Roman" panose="02020603050405020304" pitchFamily="18" charset="0"/>
              </a:rPr>
              <a:t>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br>
              <a:rPr lang="en-IN" sz="1200" b="1" dirty="0">
                <a:solidFill>
                  <a:schemeClr val="accent1"/>
                </a:solidFill>
              </a:rPr>
            </a:br>
            <a:r>
              <a:rPr lang="en-US" sz="3200" b="1" dirty="0">
                <a:latin typeface="Times New Roman" panose="02020603050405020304" pitchFamily="18" charset="0"/>
                <a:cs typeface="Times New Roman" panose="02020603050405020304" pitchFamily="18" charset="0"/>
              </a:rPr>
              <a:t>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Transforming Poultry Management </a:t>
            </a:r>
            <a:r>
              <a:rPr lang="en-US" sz="3200" b="1" dirty="0" err="1">
                <a:latin typeface="Times New Roman" panose="02020603050405020304" pitchFamily="18" charset="0"/>
                <a:cs typeface="Times New Roman" panose="02020603050405020304" pitchFamily="18" charset="0"/>
              </a:rPr>
              <a:t>throught</a:t>
            </a:r>
            <a:r>
              <a:rPr lang="en-US" sz="3200" b="1" dirty="0">
                <a:latin typeface="Times New Roman" panose="02020603050405020304" pitchFamily="18" charset="0"/>
                <a:cs typeface="Times New Roman" panose="02020603050405020304" pitchFamily="18" charset="0"/>
              </a:rPr>
              <a:t> the Fusion of Cutting-Edge Technologies: A Robust Approach to Secure Poultry Insight with Integration of IoT and Blockchain</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endParaRPr lang="en-IN" sz="3200" dirty="0"/>
          </a:p>
        </p:txBody>
      </p:sp>
      <p:sp>
        <p:nvSpPr>
          <p:cNvPr id="3" name="Content Placeholder 2">
            <a:extLst>
              <a:ext uri="{FF2B5EF4-FFF2-40B4-BE49-F238E27FC236}">
                <a16:creationId xmlns:a16="http://schemas.microsoft.com/office/drawing/2014/main" id="{81992CC6-12E6-802C-4B6C-55131207DC51}"/>
              </a:ext>
            </a:extLst>
          </p:cNvPr>
          <p:cNvSpPr>
            <a:spLocks noGrp="1"/>
          </p:cNvSpPr>
          <p:nvPr>
            <p:ph sz="half" idx="1"/>
          </p:nvPr>
        </p:nvSpPr>
        <p:spPr>
          <a:xfrm>
            <a:off x="838200" y="3816220"/>
            <a:ext cx="5181600" cy="2360742"/>
          </a:xfrm>
        </p:spPr>
        <p:txBody>
          <a:bodyPr/>
          <a:lstStyle/>
          <a:p>
            <a:pPr marL="0" indent="0">
              <a:buNone/>
            </a:pPr>
            <a:r>
              <a:rPr lang="en-US" sz="1800" dirty="0">
                <a:latin typeface="Times New Roman" panose="02020603050405020304" pitchFamily="18" charset="0"/>
                <a:cs typeface="Times New Roman" panose="02020603050405020304" pitchFamily="18" charset="0"/>
              </a:rPr>
              <a:t>Submitted by </a:t>
            </a:r>
            <a:r>
              <a:rPr lang="en-IN"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D. Bhavana Sai 20JR1A0519</a:t>
            </a:r>
          </a:p>
          <a:p>
            <a:r>
              <a:rPr lang="en-US" sz="1800" dirty="0">
                <a:latin typeface="Times New Roman" panose="02020603050405020304" pitchFamily="18" charset="0"/>
                <a:cs typeface="Times New Roman" panose="02020603050405020304" pitchFamily="18" charset="0"/>
              </a:rPr>
              <a:t>B. Revathi 20JR1A0509</a:t>
            </a:r>
          </a:p>
          <a:p>
            <a:r>
              <a:rPr lang="en-US" sz="1800" dirty="0">
                <a:latin typeface="Times New Roman" panose="02020603050405020304" pitchFamily="18" charset="0"/>
                <a:cs typeface="Times New Roman" panose="02020603050405020304" pitchFamily="18" charset="0"/>
              </a:rPr>
              <a:t>Ch. Tanuja 20JR1A0511</a:t>
            </a:r>
          </a:p>
          <a:p>
            <a:endParaRPr lang="en-IN" dirty="0"/>
          </a:p>
        </p:txBody>
      </p:sp>
      <p:sp>
        <p:nvSpPr>
          <p:cNvPr id="4" name="Content Placeholder 3">
            <a:extLst>
              <a:ext uri="{FF2B5EF4-FFF2-40B4-BE49-F238E27FC236}">
                <a16:creationId xmlns:a16="http://schemas.microsoft.com/office/drawing/2014/main" id="{F28C006B-ED6A-73F1-C218-9C187C20ECC5}"/>
              </a:ext>
            </a:extLst>
          </p:cNvPr>
          <p:cNvSpPr>
            <a:spLocks noGrp="1"/>
          </p:cNvSpPr>
          <p:nvPr>
            <p:ph sz="half" idx="2"/>
          </p:nvPr>
        </p:nvSpPr>
        <p:spPr>
          <a:xfrm>
            <a:off x="7467601" y="3638843"/>
            <a:ext cx="3886199" cy="2360742"/>
          </a:xfrm>
        </p:spPr>
        <p:txBody>
          <a:bodyPr/>
          <a:lstStyle/>
          <a:p>
            <a:pPr marL="0" indent="0">
              <a:buNone/>
            </a:pPr>
            <a:r>
              <a:rPr lang="en-US" sz="1800" dirty="0">
                <a:latin typeface="Times New Roman" panose="02020603050405020304" pitchFamily="18" charset="0"/>
                <a:cs typeface="Times New Roman" panose="02020603050405020304" pitchFamily="18" charset="0"/>
              </a:rPr>
              <a:t>Guided by : </a:t>
            </a:r>
            <a:r>
              <a:rPr lang="en-US" sz="1800" b="0" i="0" dirty="0">
                <a:solidFill>
                  <a:srgbClr val="333333"/>
                </a:solidFill>
                <a:effectLst/>
                <a:latin typeface="Times New Roman" panose="02020603050405020304" pitchFamily="18" charset="0"/>
              </a:rPr>
              <a:t> Mrs. </a:t>
            </a:r>
            <a:r>
              <a:rPr lang="en-US" sz="1800" dirty="0">
                <a:solidFill>
                  <a:srgbClr val="333333"/>
                </a:solidFill>
                <a:latin typeface="Times New Roman" panose="02020603050405020304" pitchFamily="18" charset="0"/>
              </a:rPr>
              <a:t>P. Neela Sundari</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Assistant Professor , Dept of CSE</a:t>
            </a:r>
          </a:p>
          <a:p>
            <a:pPr marL="0" indent="0">
              <a:buNone/>
            </a:pPr>
            <a:endParaRPr lang="en-IN" dirty="0"/>
          </a:p>
        </p:txBody>
      </p:sp>
      <p:sp>
        <p:nvSpPr>
          <p:cNvPr id="5" name="Footer Placeholder 4">
            <a:extLst>
              <a:ext uri="{FF2B5EF4-FFF2-40B4-BE49-F238E27FC236}">
                <a16:creationId xmlns:a16="http://schemas.microsoft.com/office/drawing/2014/main" id="{D1F78DFD-A417-6BAC-E979-2BFB28082FF1}"/>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F6501CB8-30E2-586A-FE9A-F687A518CC26}"/>
              </a:ext>
            </a:extLst>
          </p:cNvPr>
          <p:cNvSpPr>
            <a:spLocks noGrp="1"/>
          </p:cNvSpPr>
          <p:nvPr>
            <p:ph type="sldNum" sz="quarter" idx="12"/>
          </p:nvPr>
        </p:nvSpPr>
        <p:spPr/>
        <p:txBody>
          <a:bodyPr/>
          <a:lstStyle/>
          <a:p>
            <a:fld id="{AD5F1A60-48D2-4E6D-997B-80B703C00A94}" type="slidenum">
              <a:rPr lang="en-IN" smtClean="0"/>
              <a:t>1</a:t>
            </a:fld>
            <a:endParaRPr lang="en-IN"/>
          </a:p>
        </p:txBody>
      </p:sp>
      <p:pic>
        <p:nvPicPr>
          <p:cNvPr id="7" name="Picture 6">
            <a:extLst>
              <a:ext uri="{FF2B5EF4-FFF2-40B4-BE49-F238E27FC236}">
                <a16:creationId xmlns:a16="http://schemas.microsoft.com/office/drawing/2014/main" id="{450D3C31-3A0E-7587-0E0D-3C66DEA9F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222716"/>
            <a:ext cx="1295400" cy="1295400"/>
          </a:xfrm>
          <a:prstGeom prst="rect">
            <a:avLst/>
          </a:prstGeom>
        </p:spPr>
      </p:pic>
      <p:sp>
        <p:nvSpPr>
          <p:cNvPr id="8" name="TextBox 7">
            <a:extLst>
              <a:ext uri="{FF2B5EF4-FFF2-40B4-BE49-F238E27FC236}">
                <a16:creationId xmlns:a16="http://schemas.microsoft.com/office/drawing/2014/main" id="{79FA5EF1-2CDE-F0DA-A5A8-3E0A9763759F}"/>
              </a:ext>
            </a:extLst>
          </p:cNvPr>
          <p:cNvSpPr txBox="1"/>
          <p:nvPr/>
        </p:nvSpPr>
        <p:spPr>
          <a:xfrm>
            <a:off x="3245347" y="62407"/>
            <a:ext cx="5548905" cy="646331"/>
          </a:xfrm>
          <a:prstGeom prst="rect">
            <a:avLst/>
          </a:prstGeom>
          <a:noFill/>
        </p:spPr>
        <p:txBody>
          <a:bodyPr wrap="square" rtlCol="0">
            <a:spAutoFit/>
          </a:bodyPr>
          <a:lstStyle/>
          <a:p>
            <a:r>
              <a:rPr lang="en-US" dirty="0">
                <a:solidFill>
                  <a:schemeClr val="accent1"/>
                </a:solidFill>
              </a:rPr>
              <a:t>KKR &amp; KSR INSTITUTE OF TECHNOLOGY &amp; SCIENCES</a:t>
            </a:r>
          </a:p>
          <a:p>
            <a:endParaRPr lang="en-IN" dirty="0"/>
          </a:p>
        </p:txBody>
      </p:sp>
    </p:spTree>
    <p:extLst>
      <p:ext uri="{BB962C8B-B14F-4D97-AF65-F5344CB8AC3E}">
        <p14:creationId xmlns:p14="http://schemas.microsoft.com/office/powerpoint/2010/main" val="3159362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32B2505-2C44-D021-B3F6-9A8B185561FD}"/>
              </a:ext>
            </a:extLst>
          </p:cNvPr>
          <p:cNvSpPr>
            <a:spLocks noGrp="1"/>
          </p:cNvSpPr>
          <p:nvPr>
            <p:ph type="ftr" sz="quarter" idx="11"/>
          </p:nvPr>
        </p:nvSpPr>
        <p:spPr>
          <a:xfrm>
            <a:off x="4038600" y="6328502"/>
            <a:ext cx="4114800" cy="365125"/>
          </a:xfrm>
        </p:spPr>
        <p:txBody>
          <a:bodyPr/>
          <a:lstStyle/>
          <a:p>
            <a:r>
              <a:rPr lang="en-US"/>
              <a:t>DEPARTMENT OF COMPUTER SCIENCE AND ENGINEERING</a:t>
            </a:r>
            <a:endParaRPr lang="en-IN" dirty="0"/>
          </a:p>
        </p:txBody>
      </p:sp>
      <p:sp>
        <p:nvSpPr>
          <p:cNvPr id="4" name="Slide Number Placeholder 3">
            <a:extLst>
              <a:ext uri="{FF2B5EF4-FFF2-40B4-BE49-F238E27FC236}">
                <a16:creationId xmlns:a16="http://schemas.microsoft.com/office/drawing/2014/main" id="{695F35AA-82EC-233F-3E4A-BD29C025776F}"/>
              </a:ext>
            </a:extLst>
          </p:cNvPr>
          <p:cNvSpPr>
            <a:spLocks noGrp="1"/>
          </p:cNvSpPr>
          <p:nvPr>
            <p:ph type="sldNum" sz="quarter" idx="12"/>
          </p:nvPr>
        </p:nvSpPr>
        <p:spPr/>
        <p:txBody>
          <a:bodyPr/>
          <a:lstStyle/>
          <a:p>
            <a:fld id="{AD5F1A60-48D2-4E6D-997B-80B703C00A94}" type="slidenum">
              <a:rPr lang="en-IN" smtClean="0"/>
              <a:t>10</a:t>
            </a:fld>
            <a:endParaRPr lang="en-IN"/>
          </a:p>
        </p:txBody>
      </p:sp>
      <p:sp>
        <p:nvSpPr>
          <p:cNvPr id="5" name="Title 1">
            <a:extLst>
              <a:ext uri="{FF2B5EF4-FFF2-40B4-BE49-F238E27FC236}">
                <a16:creationId xmlns:a16="http://schemas.microsoft.com/office/drawing/2014/main" id="{C792909E-FA15-7B29-6FB0-9057E1D74B8A}"/>
              </a:ext>
            </a:extLst>
          </p:cNvPr>
          <p:cNvSpPr txBox="1">
            <a:spLocks/>
          </p:cNvSpPr>
          <p:nvPr/>
        </p:nvSpPr>
        <p:spPr>
          <a:xfrm>
            <a:off x="550970" y="620480"/>
            <a:ext cx="10515600" cy="9818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latin typeface="Times New Roman" panose="02020603050405020304" pitchFamily="18" charset="0"/>
                <a:cs typeface="Times New Roman" panose="02020603050405020304" pitchFamily="18" charset="0"/>
              </a:rPr>
              <a:t>PROPOSED SYSTEM</a:t>
            </a:r>
          </a:p>
        </p:txBody>
      </p:sp>
      <p:sp>
        <p:nvSpPr>
          <p:cNvPr id="6" name="Footer Placeholder 2">
            <a:extLst>
              <a:ext uri="{FF2B5EF4-FFF2-40B4-BE49-F238E27FC236}">
                <a16:creationId xmlns:a16="http://schemas.microsoft.com/office/drawing/2014/main" id="{D000BC92-1F53-BB9C-D1F5-4629C7003EFE}"/>
              </a:ext>
            </a:extLst>
          </p:cNvPr>
          <p:cNvSpPr txBox="1">
            <a:spLocks/>
          </p:cNvSpPr>
          <p:nvPr/>
        </p:nvSpPr>
        <p:spPr>
          <a:xfrm>
            <a:off x="4038600" y="6199415"/>
            <a:ext cx="4114800" cy="92401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a:p>
            <a:endParaRPr lang="en-IN" dirty="0"/>
          </a:p>
          <a:p>
            <a:endParaRPr lang="en-IN" dirty="0"/>
          </a:p>
          <a:p>
            <a:endParaRPr lang="en-IN" dirty="0"/>
          </a:p>
        </p:txBody>
      </p:sp>
      <p:sp>
        <p:nvSpPr>
          <p:cNvPr id="7" name="Slide Number Placeholder 3">
            <a:extLst>
              <a:ext uri="{FF2B5EF4-FFF2-40B4-BE49-F238E27FC236}">
                <a16:creationId xmlns:a16="http://schemas.microsoft.com/office/drawing/2014/main" id="{EC5873C9-858E-7FF7-0366-782B9997608E}"/>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1600" dirty="0">
              <a:solidFill>
                <a:schemeClr val="tx1"/>
              </a:solidFill>
            </a:endParaRPr>
          </a:p>
        </p:txBody>
      </p:sp>
      <p:sp>
        <p:nvSpPr>
          <p:cNvPr id="10" name="TextBox 9">
            <a:extLst>
              <a:ext uri="{FF2B5EF4-FFF2-40B4-BE49-F238E27FC236}">
                <a16:creationId xmlns:a16="http://schemas.microsoft.com/office/drawing/2014/main" id="{1472E65B-2BD9-7B09-5884-7F4ED3F09931}"/>
              </a:ext>
            </a:extLst>
          </p:cNvPr>
          <p:cNvSpPr txBox="1"/>
          <p:nvPr/>
        </p:nvSpPr>
        <p:spPr>
          <a:xfrm>
            <a:off x="838200" y="1443749"/>
            <a:ext cx="10515600" cy="25355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proposed solution envisions a comprehensive poultry management system that seamlessly integrates IoT, blockchain, and machine learning (ML) technologies.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Firstly continuous poultry monitoring through IoT sensors ensures real-time observation and controlling of the farm, for detecting abnormalities so that the farm is well-managed.</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Moving to the blockchain phase of the project, a secure platform will be established for Stakeholders registration, to store the relevant information</a:t>
            </a:r>
          </a:p>
        </p:txBody>
      </p:sp>
    </p:spTree>
    <p:extLst>
      <p:ext uri="{BB962C8B-B14F-4D97-AF65-F5344CB8AC3E}">
        <p14:creationId xmlns:p14="http://schemas.microsoft.com/office/powerpoint/2010/main" val="3079321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4D70-B4AC-F0D5-8DDB-B31BC791AFB2}"/>
              </a:ext>
            </a:extLst>
          </p:cNvPr>
          <p:cNvSpPr>
            <a:spLocks noGrp="1"/>
          </p:cNvSpPr>
          <p:nvPr>
            <p:ph type="title"/>
          </p:nvPr>
        </p:nvSpPr>
        <p:spPr>
          <a:xfrm>
            <a:off x="687198" y="435179"/>
            <a:ext cx="10515600" cy="1325563"/>
          </a:xfrm>
        </p:spPr>
        <p:txBody>
          <a:bodyPr>
            <a:normAutofit/>
          </a:bodyPr>
          <a:lstStyle/>
          <a:p>
            <a:r>
              <a:rPr lang="en-IN" sz="2800" dirty="0">
                <a:latin typeface="Times New Roman" panose="02020603050405020304" pitchFamily="18" charset="0"/>
                <a:cs typeface="Times New Roman" panose="02020603050405020304" pitchFamily="18" charset="0"/>
              </a:rPr>
              <a:t>ARCHITECTURE OF PROPOSED SYSTEM</a:t>
            </a:r>
          </a:p>
        </p:txBody>
      </p:sp>
      <p:sp>
        <p:nvSpPr>
          <p:cNvPr id="3" name="Footer Placeholder 2">
            <a:extLst>
              <a:ext uri="{FF2B5EF4-FFF2-40B4-BE49-F238E27FC236}">
                <a16:creationId xmlns:a16="http://schemas.microsoft.com/office/drawing/2014/main" id="{A56E11E7-D739-482B-100E-B574B7887B90}"/>
              </a:ext>
            </a:extLst>
          </p:cNvPr>
          <p:cNvSpPr>
            <a:spLocks noGrp="1"/>
          </p:cNvSpPr>
          <p:nvPr>
            <p:ph type="ftr" sz="quarter" idx="11"/>
          </p:nvPr>
        </p:nvSpPr>
        <p:spPr/>
        <p:txBody>
          <a:bodyPr/>
          <a:lstStyle/>
          <a:p>
            <a:r>
              <a:rPr lang="en-US"/>
              <a:t>DEPARTMENT OF COMPUTER SCIENCE AND ENGINEERING</a:t>
            </a:r>
            <a:endParaRPr lang="en-IN"/>
          </a:p>
        </p:txBody>
      </p:sp>
      <p:sp>
        <p:nvSpPr>
          <p:cNvPr id="4" name="Slide Number Placeholder 3">
            <a:extLst>
              <a:ext uri="{FF2B5EF4-FFF2-40B4-BE49-F238E27FC236}">
                <a16:creationId xmlns:a16="http://schemas.microsoft.com/office/drawing/2014/main" id="{D59E5181-D939-7149-0479-AB89B0C15C2C}"/>
              </a:ext>
            </a:extLst>
          </p:cNvPr>
          <p:cNvSpPr>
            <a:spLocks noGrp="1"/>
          </p:cNvSpPr>
          <p:nvPr>
            <p:ph type="sldNum" sz="quarter" idx="12"/>
          </p:nvPr>
        </p:nvSpPr>
        <p:spPr/>
        <p:txBody>
          <a:bodyPr/>
          <a:lstStyle/>
          <a:p>
            <a:fld id="{AD5F1A60-48D2-4E6D-997B-80B703C00A94}" type="slidenum">
              <a:rPr lang="en-IN" smtClean="0"/>
              <a:t>11</a:t>
            </a:fld>
            <a:endParaRPr lang="en-IN"/>
          </a:p>
        </p:txBody>
      </p:sp>
      <p:pic>
        <p:nvPicPr>
          <p:cNvPr id="6" name="Picture 5">
            <a:extLst>
              <a:ext uri="{FF2B5EF4-FFF2-40B4-BE49-F238E27FC236}">
                <a16:creationId xmlns:a16="http://schemas.microsoft.com/office/drawing/2014/main" id="{FAED089F-1F48-B552-B1B0-4EB7DC201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520" y="1669409"/>
            <a:ext cx="8047838" cy="4526909"/>
          </a:xfrm>
          <a:prstGeom prst="rect">
            <a:avLst/>
          </a:prstGeom>
        </p:spPr>
      </p:pic>
    </p:spTree>
    <p:extLst>
      <p:ext uri="{BB962C8B-B14F-4D97-AF65-F5344CB8AC3E}">
        <p14:creationId xmlns:p14="http://schemas.microsoft.com/office/powerpoint/2010/main" val="2135177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25075-5311-81D9-F3A6-0EF12B42EAAD}"/>
              </a:ext>
            </a:extLst>
          </p:cNvPr>
          <p:cNvSpPr>
            <a:spLocks noGrp="1"/>
          </p:cNvSpPr>
          <p:nvPr>
            <p:ph type="title"/>
          </p:nvPr>
        </p:nvSpPr>
        <p:spPr>
          <a:xfrm>
            <a:off x="418751" y="412009"/>
            <a:ext cx="10515600" cy="998914"/>
          </a:xfrm>
        </p:spPr>
        <p:txBody>
          <a:bodyPr>
            <a:normAutofit/>
          </a:bodyPr>
          <a:lstStyle/>
          <a:p>
            <a:r>
              <a:rPr lang="en-US" sz="2800" dirty="0">
                <a:latin typeface="Times New Roman" panose="02020603050405020304" pitchFamily="18" charset="0"/>
                <a:cs typeface="Times New Roman" panose="02020603050405020304" pitchFamily="18" charset="0"/>
              </a:rPr>
              <a:t>TECHNOLOGIES OF THE PROPOSED SYSTEM</a:t>
            </a:r>
            <a:endParaRPr lang="en-IN" sz="28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2E1CF083-02F5-E0A2-951F-5D606CE5524B}"/>
              </a:ext>
            </a:extLst>
          </p:cNvPr>
          <p:cNvSpPr>
            <a:spLocks noGrp="1"/>
          </p:cNvSpPr>
          <p:nvPr>
            <p:ph type="ftr" sz="quarter" idx="11"/>
          </p:nvPr>
        </p:nvSpPr>
        <p:spPr>
          <a:xfrm>
            <a:off x="4038600" y="6500436"/>
            <a:ext cx="4114800" cy="365125"/>
          </a:xfrm>
        </p:spPr>
        <p:txBody>
          <a:bodyPr/>
          <a:lstStyle/>
          <a:p>
            <a:r>
              <a:rPr lang="en-US" dirty="0"/>
              <a:t>DEPARTMENT OF COMPUTER SCIENCE AND ENGINEERING</a:t>
            </a:r>
            <a:endParaRPr lang="en-IN" dirty="0"/>
          </a:p>
        </p:txBody>
      </p:sp>
      <p:sp>
        <p:nvSpPr>
          <p:cNvPr id="4" name="Slide Number Placeholder 3">
            <a:extLst>
              <a:ext uri="{FF2B5EF4-FFF2-40B4-BE49-F238E27FC236}">
                <a16:creationId xmlns:a16="http://schemas.microsoft.com/office/drawing/2014/main" id="{2D5AA926-F6F6-4827-75B3-32929D33ACDD}"/>
              </a:ext>
            </a:extLst>
          </p:cNvPr>
          <p:cNvSpPr>
            <a:spLocks noGrp="1"/>
          </p:cNvSpPr>
          <p:nvPr>
            <p:ph type="sldNum" sz="quarter" idx="12"/>
          </p:nvPr>
        </p:nvSpPr>
        <p:spPr/>
        <p:txBody>
          <a:bodyPr/>
          <a:lstStyle/>
          <a:p>
            <a:r>
              <a:rPr lang="en-US" sz="1600" dirty="0">
                <a:solidFill>
                  <a:schemeClr val="tx1"/>
                </a:solidFill>
              </a:rPr>
              <a:t>10</a:t>
            </a:r>
            <a:endParaRPr lang="en-IN" sz="1600" dirty="0">
              <a:solidFill>
                <a:schemeClr val="tx1"/>
              </a:solidFill>
            </a:endParaRPr>
          </a:p>
        </p:txBody>
      </p:sp>
      <p:sp>
        <p:nvSpPr>
          <p:cNvPr id="5" name="TextBox 4">
            <a:extLst>
              <a:ext uri="{FF2B5EF4-FFF2-40B4-BE49-F238E27FC236}">
                <a16:creationId xmlns:a16="http://schemas.microsoft.com/office/drawing/2014/main" id="{693A961A-0930-944D-7FDA-5C6CBFA6A447}"/>
              </a:ext>
            </a:extLst>
          </p:cNvPr>
          <p:cNvSpPr txBox="1"/>
          <p:nvPr/>
        </p:nvSpPr>
        <p:spPr>
          <a:xfrm>
            <a:off x="922090" y="1304594"/>
            <a:ext cx="10515600" cy="300274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HTML, CSS</a:t>
            </a:r>
          </a:p>
          <a:p>
            <a:pPr marL="342900" indent="-34290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JavaScript</a:t>
            </a:r>
          </a:p>
          <a:p>
            <a:pPr marL="342900" indent="-34290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Python</a:t>
            </a:r>
          </a:p>
          <a:p>
            <a:pPr marL="342900" indent="-34290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Machine Learning</a:t>
            </a:r>
          </a:p>
          <a:p>
            <a:pPr marL="342900" indent="-34290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IOT</a:t>
            </a:r>
          </a:p>
          <a:p>
            <a:pPr marL="342900" indent="-34290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Blockchain</a:t>
            </a:r>
          </a:p>
          <a:p>
            <a:pPr marL="342900" indent="-34290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Solidity</a:t>
            </a:r>
          </a:p>
          <a:p>
            <a:pPr marL="342900" indent="-34290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IPFS</a:t>
            </a:r>
          </a:p>
        </p:txBody>
      </p:sp>
    </p:spTree>
    <p:extLst>
      <p:ext uri="{BB962C8B-B14F-4D97-AF65-F5344CB8AC3E}">
        <p14:creationId xmlns:p14="http://schemas.microsoft.com/office/powerpoint/2010/main" val="34422327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9485BA-5D8F-F149-C961-6FBC18AA9218}"/>
              </a:ext>
            </a:extLst>
          </p:cNvPr>
          <p:cNvSpPr>
            <a:spLocks noGrp="1"/>
          </p:cNvSpPr>
          <p:nvPr>
            <p:ph type="ftr" sz="quarter" idx="11"/>
          </p:nvPr>
        </p:nvSpPr>
        <p:spPr>
          <a:xfrm>
            <a:off x="4038600" y="6721475"/>
            <a:ext cx="4114800" cy="365125"/>
          </a:xfrm>
        </p:spPr>
        <p:txBody>
          <a:bodyPr/>
          <a:lstStyle/>
          <a:p>
            <a:r>
              <a:rPr lang="en-US"/>
              <a:t>DEPARTMENT OF COMPUTER SCIENCE AND ENGINEERING</a:t>
            </a:r>
            <a:endParaRPr lang="en-IN" dirty="0"/>
          </a:p>
        </p:txBody>
      </p:sp>
      <p:sp>
        <p:nvSpPr>
          <p:cNvPr id="3" name="Slide Number Placeholder 2">
            <a:extLst>
              <a:ext uri="{FF2B5EF4-FFF2-40B4-BE49-F238E27FC236}">
                <a16:creationId xmlns:a16="http://schemas.microsoft.com/office/drawing/2014/main" id="{B7DC29C4-FAAC-2B0E-73BF-C7A8958A9C9C}"/>
              </a:ext>
            </a:extLst>
          </p:cNvPr>
          <p:cNvSpPr>
            <a:spLocks noGrp="1"/>
          </p:cNvSpPr>
          <p:nvPr>
            <p:ph type="sldNum" sz="quarter" idx="12"/>
          </p:nvPr>
        </p:nvSpPr>
        <p:spPr/>
        <p:txBody>
          <a:bodyPr/>
          <a:lstStyle/>
          <a:p>
            <a:r>
              <a:rPr lang="en-IN" sz="1600" dirty="0">
                <a:solidFill>
                  <a:schemeClr val="tx1"/>
                </a:solidFill>
              </a:rPr>
              <a:t>11</a:t>
            </a:r>
          </a:p>
        </p:txBody>
      </p:sp>
      <p:sp>
        <p:nvSpPr>
          <p:cNvPr id="7" name="TextBox 6">
            <a:extLst>
              <a:ext uri="{FF2B5EF4-FFF2-40B4-BE49-F238E27FC236}">
                <a16:creationId xmlns:a16="http://schemas.microsoft.com/office/drawing/2014/main" id="{9D9A7A88-F80B-82C1-D254-B586EFFF98EB}"/>
              </a:ext>
            </a:extLst>
          </p:cNvPr>
          <p:cNvSpPr txBox="1"/>
          <p:nvPr/>
        </p:nvSpPr>
        <p:spPr>
          <a:xfrm>
            <a:off x="798044" y="1064273"/>
            <a:ext cx="975360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POTENTIAL USERS</a:t>
            </a:r>
          </a:p>
        </p:txBody>
      </p:sp>
      <p:sp>
        <p:nvSpPr>
          <p:cNvPr id="8" name="TextBox 7">
            <a:extLst>
              <a:ext uri="{FF2B5EF4-FFF2-40B4-BE49-F238E27FC236}">
                <a16:creationId xmlns:a16="http://schemas.microsoft.com/office/drawing/2014/main" id="{3D302F61-591A-D9BA-95A1-2CBA2F2F37C5}"/>
              </a:ext>
            </a:extLst>
          </p:cNvPr>
          <p:cNvSpPr txBox="1"/>
          <p:nvPr/>
        </p:nvSpPr>
        <p:spPr>
          <a:xfrm>
            <a:off x="1193075" y="4340488"/>
            <a:ext cx="7243354" cy="786754"/>
          </a:xfrm>
          <a:prstGeom prst="rect">
            <a:avLst/>
          </a:prstGeom>
          <a:noFill/>
        </p:spPr>
        <p:txBody>
          <a:bodyPr wrap="square">
            <a:spAutoFit/>
          </a:bodyPr>
          <a:lstStyle/>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endParaRPr lang="en-IN" sz="1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0C16A98-CBD5-A1E6-8213-F8065127D501}"/>
              </a:ext>
            </a:extLst>
          </p:cNvPr>
          <p:cNvSpPr txBox="1"/>
          <p:nvPr/>
        </p:nvSpPr>
        <p:spPr>
          <a:xfrm>
            <a:off x="1193075" y="1704391"/>
            <a:ext cx="7243354" cy="189474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Poultry Farmers</a:t>
            </a:r>
          </a:p>
          <a:p>
            <a:pPr marL="342900" indent="-34290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Producers</a:t>
            </a:r>
          </a:p>
          <a:p>
            <a:pPr marL="342900" indent="-34290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Retailers</a:t>
            </a:r>
          </a:p>
          <a:p>
            <a:pPr marL="342900" indent="-34290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Consumers</a:t>
            </a:r>
          </a:p>
          <a:p>
            <a:pPr>
              <a:lnSpc>
                <a:spcPct val="15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059660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5CE58-76DB-3DCB-3768-7279DD8855B6}"/>
              </a:ext>
            </a:extLst>
          </p:cNvPr>
          <p:cNvSpPr>
            <a:spLocks noGrp="1"/>
          </p:cNvSpPr>
          <p:nvPr>
            <p:ph type="title"/>
          </p:nvPr>
        </p:nvSpPr>
        <p:spPr/>
        <p:txBody>
          <a:bodyPr>
            <a:normAutofit fontScale="90000"/>
          </a:bodyPr>
          <a:lstStyle/>
          <a:p>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UNIQUE FEATURES OF THE SYSTEM</a:t>
            </a:r>
            <a:br>
              <a:rPr lang="en-US" sz="4400" dirty="0">
                <a:latin typeface="Times New Roman" panose="02020603050405020304" pitchFamily="18" charset="0"/>
                <a:cs typeface="Times New Roman" panose="02020603050405020304" pitchFamily="18" charset="0"/>
              </a:rPr>
            </a:br>
            <a:br>
              <a:rPr lang="en-IN" sz="4400" dirty="0"/>
            </a:br>
            <a:endParaRPr lang="en-IN" dirty="0"/>
          </a:p>
        </p:txBody>
      </p:sp>
      <p:sp>
        <p:nvSpPr>
          <p:cNvPr id="3" name="Content Placeholder 2">
            <a:extLst>
              <a:ext uri="{FF2B5EF4-FFF2-40B4-BE49-F238E27FC236}">
                <a16:creationId xmlns:a16="http://schemas.microsoft.com/office/drawing/2014/main" id="{24BEFBCF-EBE5-B28E-E548-36B1A0406C44}"/>
              </a:ext>
            </a:extLst>
          </p:cNvPr>
          <p:cNvSpPr>
            <a:spLocks noGrp="1"/>
          </p:cNvSpPr>
          <p:nvPr>
            <p:ph idx="1"/>
          </p:nvPr>
        </p:nvSpPr>
        <p:spPr/>
        <p:txBody>
          <a:bodyPr>
            <a:normAutofit/>
          </a:bodyPr>
          <a:lstStyle/>
          <a:p>
            <a:pPr marL="34290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Real-time Farm Monitoring</a:t>
            </a:r>
          </a:p>
          <a:p>
            <a:pPr marL="34290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Blockchain-Based Registration</a:t>
            </a:r>
          </a:p>
          <a:p>
            <a:pPr marL="34290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Smart Contracts </a:t>
            </a:r>
          </a:p>
          <a:p>
            <a:pPr marL="34290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Abnormalities Detection (ML)</a:t>
            </a:r>
          </a:p>
          <a:p>
            <a:pPr marL="34290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Application Dashboard</a:t>
            </a:r>
          </a:p>
          <a:p>
            <a:pPr marL="34290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Livestock monitoring</a:t>
            </a:r>
          </a:p>
          <a:p>
            <a:endParaRPr lang="en-IN" dirty="0"/>
          </a:p>
        </p:txBody>
      </p:sp>
      <p:sp>
        <p:nvSpPr>
          <p:cNvPr id="4" name="Footer Placeholder 3">
            <a:extLst>
              <a:ext uri="{FF2B5EF4-FFF2-40B4-BE49-F238E27FC236}">
                <a16:creationId xmlns:a16="http://schemas.microsoft.com/office/drawing/2014/main" id="{F6A39ACB-6B33-B873-691F-FE0C610F5E9C}"/>
              </a:ext>
            </a:extLst>
          </p:cNvPr>
          <p:cNvSpPr>
            <a:spLocks noGrp="1"/>
          </p:cNvSpPr>
          <p:nvPr>
            <p:ph type="ftr" sz="quarter" idx="11"/>
          </p:nvPr>
        </p:nvSpPr>
        <p:spPr/>
        <p:txBody>
          <a:bodyPr/>
          <a:lstStyle/>
          <a:p>
            <a:r>
              <a:rPr lang="en-US"/>
              <a:t>DEPARTMENT OF COMPUTER SCIENCE AND ENGINEERING</a:t>
            </a:r>
            <a:endParaRPr lang="en-IN"/>
          </a:p>
        </p:txBody>
      </p:sp>
      <p:sp>
        <p:nvSpPr>
          <p:cNvPr id="5" name="Slide Number Placeholder 4">
            <a:extLst>
              <a:ext uri="{FF2B5EF4-FFF2-40B4-BE49-F238E27FC236}">
                <a16:creationId xmlns:a16="http://schemas.microsoft.com/office/drawing/2014/main" id="{D43C62F4-4CC3-33B7-7A6A-9E2A48B738B5}"/>
              </a:ext>
            </a:extLst>
          </p:cNvPr>
          <p:cNvSpPr>
            <a:spLocks noGrp="1"/>
          </p:cNvSpPr>
          <p:nvPr>
            <p:ph type="sldNum" sz="quarter" idx="12"/>
          </p:nvPr>
        </p:nvSpPr>
        <p:spPr/>
        <p:txBody>
          <a:bodyPr/>
          <a:lstStyle/>
          <a:p>
            <a:fld id="{AD5F1A60-48D2-4E6D-997B-80B703C00A94}" type="slidenum">
              <a:rPr lang="en-IN" smtClean="0"/>
              <a:t>14</a:t>
            </a:fld>
            <a:endParaRPr lang="en-IN"/>
          </a:p>
        </p:txBody>
      </p:sp>
    </p:spTree>
    <p:extLst>
      <p:ext uri="{BB962C8B-B14F-4D97-AF65-F5344CB8AC3E}">
        <p14:creationId xmlns:p14="http://schemas.microsoft.com/office/powerpoint/2010/main" val="1997077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11BF271-9199-2BDB-6921-6A574B5CAE6D}"/>
              </a:ext>
            </a:extLst>
          </p:cNvPr>
          <p:cNvSpPr>
            <a:spLocks noGrp="1"/>
          </p:cNvSpPr>
          <p:nvPr>
            <p:ph type="ftr" sz="quarter" idx="11"/>
          </p:nvPr>
        </p:nvSpPr>
        <p:spPr/>
        <p:txBody>
          <a:bodyPr/>
          <a:lstStyle/>
          <a:p>
            <a:r>
              <a:rPr lang="en-US"/>
              <a:t>DEPARTMENT OF COMPUTER SCIENCE AND ENGINEERING</a:t>
            </a:r>
            <a:endParaRPr lang="en-IN"/>
          </a:p>
        </p:txBody>
      </p:sp>
      <p:sp>
        <p:nvSpPr>
          <p:cNvPr id="4" name="Slide Number Placeholder 3">
            <a:extLst>
              <a:ext uri="{FF2B5EF4-FFF2-40B4-BE49-F238E27FC236}">
                <a16:creationId xmlns:a16="http://schemas.microsoft.com/office/drawing/2014/main" id="{9D9C1636-83AD-6D65-B915-ABB84AEE55DC}"/>
              </a:ext>
            </a:extLst>
          </p:cNvPr>
          <p:cNvSpPr>
            <a:spLocks noGrp="1"/>
          </p:cNvSpPr>
          <p:nvPr>
            <p:ph type="sldNum" sz="quarter" idx="12"/>
          </p:nvPr>
        </p:nvSpPr>
        <p:spPr/>
        <p:txBody>
          <a:bodyPr/>
          <a:lstStyle/>
          <a:p>
            <a:fld id="{AD5F1A60-48D2-4E6D-997B-80B703C00A94}" type="slidenum">
              <a:rPr lang="en-IN" smtClean="0"/>
              <a:t>15</a:t>
            </a:fld>
            <a:endParaRPr lang="en-IN"/>
          </a:p>
        </p:txBody>
      </p:sp>
      <p:sp>
        <p:nvSpPr>
          <p:cNvPr id="5" name="Title 1">
            <a:extLst>
              <a:ext uri="{FF2B5EF4-FFF2-40B4-BE49-F238E27FC236}">
                <a16:creationId xmlns:a16="http://schemas.microsoft.com/office/drawing/2014/main" id="{FB441A00-C54B-8CFB-B4D4-AE269128394E}"/>
              </a:ext>
            </a:extLst>
          </p:cNvPr>
          <p:cNvSpPr txBox="1">
            <a:spLocks/>
          </p:cNvSpPr>
          <p:nvPr/>
        </p:nvSpPr>
        <p:spPr>
          <a:xfrm>
            <a:off x="471694" y="666777"/>
            <a:ext cx="10515600" cy="8007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DEMAND FOR PROJECT</a:t>
            </a:r>
            <a:endParaRPr lang="en-IN" sz="2800" dirty="0">
              <a:latin typeface="Times New Roman" panose="02020603050405020304" pitchFamily="18" charset="0"/>
              <a:cs typeface="Times New Roman" panose="02020603050405020304" pitchFamily="18" charset="0"/>
            </a:endParaRPr>
          </a:p>
        </p:txBody>
      </p:sp>
      <p:sp>
        <p:nvSpPr>
          <p:cNvPr id="6" name="Footer Placeholder 2">
            <a:extLst>
              <a:ext uri="{FF2B5EF4-FFF2-40B4-BE49-F238E27FC236}">
                <a16:creationId xmlns:a16="http://schemas.microsoft.com/office/drawing/2014/main" id="{3D427295-9D8E-B1E7-1717-32DB5F0A2B82}"/>
              </a:ext>
            </a:extLst>
          </p:cNvPr>
          <p:cNvSpPr txBox="1">
            <a:spLocks/>
          </p:cNvSpPr>
          <p:nvPr/>
        </p:nvSpPr>
        <p:spPr>
          <a:xfrm>
            <a:off x="4038600"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AND ENGINEERING</a:t>
            </a:r>
            <a:endParaRPr lang="en-IN" dirty="0"/>
          </a:p>
        </p:txBody>
      </p:sp>
      <p:sp>
        <p:nvSpPr>
          <p:cNvPr id="7" name="Slide Number Placeholder 3">
            <a:extLst>
              <a:ext uri="{FF2B5EF4-FFF2-40B4-BE49-F238E27FC236}">
                <a16:creationId xmlns:a16="http://schemas.microsoft.com/office/drawing/2014/main" id="{B623BF6B-E194-9382-0896-BB40ADB9C287}"/>
              </a:ext>
            </a:extLst>
          </p:cNvPr>
          <p:cNvSpPr txBox="1">
            <a:spLocks/>
          </p:cNvSpPr>
          <p:nvPr/>
        </p:nvSpPr>
        <p:spPr>
          <a:xfrm>
            <a:off x="8666480" y="636333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solidFill>
                <a:schemeClr val="tx1"/>
              </a:solidFill>
            </a:endParaRPr>
          </a:p>
        </p:txBody>
      </p:sp>
      <p:sp>
        <p:nvSpPr>
          <p:cNvPr id="10" name="TextBox 9">
            <a:extLst>
              <a:ext uri="{FF2B5EF4-FFF2-40B4-BE49-F238E27FC236}">
                <a16:creationId xmlns:a16="http://schemas.microsoft.com/office/drawing/2014/main" id="{C3DDEAE6-3E03-A5D2-5525-5B6304DB7D45}"/>
              </a:ext>
            </a:extLst>
          </p:cNvPr>
          <p:cNvSpPr txBox="1"/>
          <p:nvPr/>
        </p:nvSpPr>
        <p:spPr>
          <a:xfrm>
            <a:off x="756920" y="1467511"/>
            <a:ext cx="9667240" cy="3002745"/>
          </a:xfrm>
          <a:prstGeom prst="rect">
            <a:avLst/>
          </a:prstGeom>
          <a:noFill/>
        </p:spPr>
        <p:txBody>
          <a:bodyPr wrap="square" rtlCol="0">
            <a:spAutoFit/>
          </a:bodyPr>
          <a:lstStyle/>
          <a:p>
            <a:pPr>
              <a:lnSpc>
                <a:spcPct val="150000"/>
              </a:lnSpc>
            </a:pPr>
            <a:r>
              <a:rPr lang="en-US" sz="1600" dirty="0">
                <a:latin typeface="Times New Roman" panose="02020603050405020304" pitchFamily="18" charset="0"/>
                <a:cs typeface="Times New Roman" panose="02020603050405020304" pitchFamily="18" charset="0"/>
              </a:rPr>
              <a:t>The demand for this project stems from its ability to address critical issues in the agricultural sector, enhance transparency, and empower farmers with the tools and information needed for sustainable and resilient farming practices.</a:t>
            </a:r>
          </a:p>
          <a:p>
            <a:pPr marL="34290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Efficiency and Automation</a:t>
            </a:r>
          </a:p>
          <a:p>
            <a:pPr marL="34290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Health and Disease Management</a:t>
            </a:r>
          </a:p>
          <a:p>
            <a:pPr marL="34290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Increasing Instances of Calamities</a:t>
            </a:r>
          </a:p>
          <a:p>
            <a:pPr marL="34290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Technological Advancements in Agriculture</a:t>
            </a:r>
          </a:p>
          <a:p>
            <a:pPr marL="34290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Global Health Concerns</a:t>
            </a:r>
          </a:p>
        </p:txBody>
      </p:sp>
    </p:spTree>
    <p:extLst>
      <p:ext uri="{BB962C8B-B14F-4D97-AF65-F5344CB8AC3E}">
        <p14:creationId xmlns:p14="http://schemas.microsoft.com/office/powerpoint/2010/main" val="3414700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48D4378-F4B4-1E1C-E676-4D3EF7B336A1}"/>
              </a:ext>
            </a:extLst>
          </p:cNvPr>
          <p:cNvSpPr>
            <a:spLocks noGrp="1"/>
          </p:cNvSpPr>
          <p:nvPr>
            <p:ph type="ftr" sz="quarter" idx="11"/>
          </p:nvPr>
        </p:nvSpPr>
        <p:spPr/>
        <p:txBody>
          <a:bodyPr/>
          <a:lstStyle/>
          <a:p>
            <a:r>
              <a:rPr lang="en-US"/>
              <a:t>DEPARTMENT OF COMPUTER SCIENCE AND ENGINEERING</a:t>
            </a:r>
            <a:endParaRPr lang="en-IN"/>
          </a:p>
        </p:txBody>
      </p:sp>
      <p:sp>
        <p:nvSpPr>
          <p:cNvPr id="4" name="Slide Number Placeholder 3">
            <a:extLst>
              <a:ext uri="{FF2B5EF4-FFF2-40B4-BE49-F238E27FC236}">
                <a16:creationId xmlns:a16="http://schemas.microsoft.com/office/drawing/2014/main" id="{42A6A503-DB74-B737-7D34-9CD481BFAB14}"/>
              </a:ext>
            </a:extLst>
          </p:cNvPr>
          <p:cNvSpPr>
            <a:spLocks noGrp="1"/>
          </p:cNvSpPr>
          <p:nvPr>
            <p:ph type="sldNum" sz="quarter" idx="12"/>
          </p:nvPr>
        </p:nvSpPr>
        <p:spPr/>
        <p:txBody>
          <a:bodyPr/>
          <a:lstStyle/>
          <a:p>
            <a:fld id="{AD5F1A60-48D2-4E6D-997B-80B703C00A94}" type="slidenum">
              <a:rPr lang="en-IN" smtClean="0"/>
              <a:t>16</a:t>
            </a:fld>
            <a:endParaRPr lang="en-IN"/>
          </a:p>
        </p:txBody>
      </p:sp>
      <p:sp>
        <p:nvSpPr>
          <p:cNvPr id="6" name="Slide Number Placeholder 3">
            <a:extLst>
              <a:ext uri="{FF2B5EF4-FFF2-40B4-BE49-F238E27FC236}">
                <a16:creationId xmlns:a16="http://schemas.microsoft.com/office/drawing/2014/main" id="{67BEE81C-B787-27EE-E995-A9812317044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5F1A60-48D2-4E6D-997B-80B703C00A94}" type="slidenum">
              <a:rPr lang="en-IN" smtClean="0"/>
              <a:pPr/>
              <a:t>16</a:t>
            </a:fld>
            <a:endParaRPr lang="en-IN"/>
          </a:p>
        </p:txBody>
      </p:sp>
      <p:sp>
        <p:nvSpPr>
          <p:cNvPr id="7" name="Title 1">
            <a:extLst>
              <a:ext uri="{FF2B5EF4-FFF2-40B4-BE49-F238E27FC236}">
                <a16:creationId xmlns:a16="http://schemas.microsoft.com/office/drawing/2014/main" id="{09ED3115-3D95-E4E0-8FC8-9E586CF6D34D}"/>
              </a:ext>
            </a:extLst>
          </p:cNvPr>
          <p:cNvSpPr txBox="1">
            <a:spLocks/>
          </p:cNvSpPr>
          <p:nvPr/>
        </p:nvSpPr>
        <p:spPr>
          <a:xfrm>
            <a:off x="412971" y="459894"/>
            <a:ext cx="10515600" cy="8007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 REQUIREMENTS ANALYSIS</a:t>
            </a:r>
            <a:endParaRPr lang="en-IN" sz="2800" dirty="0">
              <a:latin typeface="Times New Roman" panose="02020603050405020304" pitchFamily="18" charset="0"/>
              <a:cs typeface="Times New Roman" panose="02020603050405020304" pitchFamily="18" charset="0"/>
            </a:endParaRPr>
          </a:p>
        </p:txBody>
      </p:sp>
      <p:sp>
        <p:nvSpPr>
          <p:cNvPr id="9" name="Slide Number Placeholder 3">
            <a:extLst>
              <a:ext uri="{FF2B5EF4-FFF2-40B4-BE49-F238E27FC236}">
                <a16:creationId xmlns:a16="http://schemas.microsoft.com/office/drawing/2014/main" id="{866B9596-CBE6-0B60-3C57-4F882B3A838E}"/>
              </a:ext>
            </a:extLst>
          </p:cNvPr>
          <p:cNvSpPr txBox="1">
            <a:spLocks/>
          </p:cNvSpPr>
          <p:nvPr/>
        </p:nvSpPr>
        <p:spPr>
          <a:xfrm>
            <a:off x="8666480" y="636333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solidFill>
                <a:schemeClr val="tx1"/>
              </a:solidFill>
            </a:endParaRPr>
          </a:p>
        </p:txBody>
      </p:sp>
      <p:sp>
        <p:nvSpPr>
          <p:cNvPr id="12" name="TextBox 11">
            <a:extLst>
              <a:ext uri="{FF2B5EF4-FFF2-40B4-BE49-F238E27FC236}">
                <a16:creationId xmlns:a16="http://schemas.microsoft.com/office/drawing/2014/main" id="{1CBC3D2E-A19C-B58D-72C8-743BEDCCF869}"/>
              </a:ext>
            </a:extLst>
          </p:cNvPr>
          <p:cNvSpPr txBox="1"/>
          <p:nvPr/>
        </p:nvSpPr>
        <p:spPr>
          <a:xfrm>
            <a:off x="1133392" y="1689575"/>
            <a:ext cx="9447289" cy="6063198"/>
          </a:xfrm>
          <a:prstGeom prst="rect">
            <a:avLst/>
          </a:prstGeom>
          <a:noFill/>
        </p:spPr>
        <p:txBody>
          <a:bodyPr wrap="square" rtlCol="0">
            <a:spAutoFit/>
          </a:bodyPr>
          <a:lstStyle/>
          <a:p>
            <a:pPr marL="285750" indent="-285750" algn="l">
              <a:buFont typeface="Arial" panose="020B0604020202020204" pitchFamily="34" charset="0"/>
              <a:buChar char="•"/>
            </a:pPr>
            <a:r>
              <a:rPr lang="en-US" sz="1600" i="0" dirty="0">
                <a:effectLst/>
                <a:latin typeface="Times New Roman" panose="02020603050405020304" pitchFamily="18" charset="0"/>
                <a:cs typeface="Times New Roman" panose="02020603050405020304" pitchFamily="18" charset="0"/>
              </a:rPr>
              <a:t>User Registration and Authentication :</a:t>
            </a:r>
          </a:p>
          <a:p>
            <a:pPr algn="l"/>
            <a:r>
              <a:rPr lang="en-GB" sz="1600" i="0" dirty="0">
                <a:effectLst/>
                <a:latin typeface="Times New Roman" panose="02020603050405020304" pitchFamily="18" charset="0"/>
                <a:cs typeface="Times New Roman" panose="02020603050405020304" pitchFamily="18" charset="0"/>
              </a:rPr>
              <a:t>                - Enable users to create accounts by providing necessary information such as username, email, and                                                                                </a:t>
            </a:r>
            <a:r>
              <a:rPr lang="en-GB" sz="1600" dirty="0">
                <a:latin typeface="Times New Roman" panose="02020603050405020304" pitchFamily="18" charset="0"/>
                <a:cs typeface="Times New Roman" panose="02020603050405020304" pitchFamily="18" charset="0"/>
              </a:rPr>
              <a:t>pa</a:t>
            </a:r>
            <a:r>
              <a:rPr lang="en-GB" sz="1600" i="0" dirty="0">
                <a:effectLst/>
                <a:latin typeface="Times New Roman" panose="02020603050405020304" pitchFamily="18" charset="0"/>
                <a:cs typeface="Times New Roman" panose="02020603050405020304" pitchFamily="18" charset="0"/>
              </a:rPr>
              <a:t>ssword. Implement a secure login process to verify user identity, using credentials stored securely. Include features for password reset and update to enhance security and user convenience.</a:t>
            </a:r>
          </a:p>
          <a:p>
            <a:pPr algn="l"/>
            <a:endParaRPr lang="en-US" sz="1600"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600" i="0" dirty="0">
                <a:effectLst/>
                <a:latin typeface="Times New Roman" panose="02020603050405020304" pitchFamily="18" charset="0"/>
                <a:cs typeface="Times New Roman" panose="02020603050405020304" pitchFamily="18" charset="0"/>
              </a:rPr>
              <a:t>Livestock Monitoring with IoT :</a:t>
            </a:r>
          </a:p>
          <a:p>
            <a:r>
              <a:rPr lang="en-IN" sz="1600" dirty="0">
                <a:latin typeface="Times New Roman" panose="02020603050405020304" pitchFamily="18" charset="0"/>
                <a:cs typeface="Times New Roman" panose="02020603050405020304" pitchFamily="18" charset="0"/>
              </a:rPr>
              <a:t>               - </a:t>
            </a:r>
            <a:r>
              <a:rPr lang="en-GB" sz="1600" dirty="0">
                <a:latin typeface="Times New Roman" panose="02020603050405020304" pitchFamily="18" charset="0"/>
                <a:cs typeface="Times New Roman" panose="02020603050405020304" pitchFamily="18" charset="0"/>
              </a:rPr>
              <a:t>Incorporate IoT sensors to monitor vital parameters like temperature, humidity, and location in real-time. Establish a robust communication system for transmitting sensor data to a centralized server or cloud platform.</a:t>
            </a:r>
          </a:p>
          <a:p>
            <a:endParaRPr lang="en-IN" sz="160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a:t>
            </a:r>
            <a:r>
              <a:rPr lang="en-IN" sz="1600" i="0" dirty="0">
                <a:effectLst/>
                <a:latin typeface="Times New Roman" panose="02020603050405020304" pitchFamily="18" charset="0"/>
                <a:cs typeface="Times New Roman" panose="02020603050405020304" pitchFamily="18" charset="0"/>
              </a:rPr>
              <a:t>Alerts and Notifications :</a:t>
            </a:r>
          </a:p>
          <a:p>
            <a:pPr algn="l"/>
            <a:r>
              <a:rPr lang="en-IN" sz="1600" i="0" dirty="0">
                <a:effectLst/>
                <a:latin typeface="Times New Roman" panose="02020603050405020304" pitchFamily="18" charset="0"/>
                <a:cs typeface="Times New Roman" panose="02020603050405020304" pitchFamily="18" charset="0"/>
              </a:rPr>
              <a:t>                 - </a:t>
            </a:r>
            <a:r>
              <a:rPr lang="en-GB" sz="1600" i="0" dirty="0">
                <a:effectLst/>
                <a:latin typeface="Times New Roman" panose="02020603050405020304" pitchFamily="18" charset="0"/>
                <a:cs typeface="Times New Roman" panose="02020603050405020304" pitchFamily="18" charset="0"/>
              </a:rPr>
              <a:t>Specify the events or conditions that prompt an alert. Define how alerts are communicated (e.g., push notifications, email). Clarify any user actions required upon receiving an alert, ensuring a seamless response process.</a:t>
            </a:r>
            <a:endParaRPr lang="en-IN" sz="160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IN" sz="1600"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600" i="0" dirty="0">
                <a:effectLst/>
                <a:latin typeface="Times New Roman" panose="02020603050405020304" pitchFamily="18" charset="0"/>
                <a:cs typeface="Times New Roman" panose="02020603050405020304" pitchFamily="18" charset="0"/>
              </a:rPr>
              <a:t>Disease Diagnosis and Prevention :</a:t>
            </a:r>
          </a:p>
          <a:p>
            <a:r>
              <a:rPr lang="en-IN" sz="1600" dirty="0">
                <a:latin typeface="Times New Roman" panose="02020603050405020304" pitchFamily="18" charset="0"/>
                <a:cs typeface="Times New Roman" panose="02020603050405020304" pitchFamily="18" charset="0"/>
              </a:rPr>
              <a:t>                  - Integrate data sources such as medical records, symptoms, and diagnostic test results for comprehensive patient information. Implement advanced algorithms to </a:t>
            </a:r>
            <a:r>
              <a:rPr lang="en-IN" sz="1600" dirty="0" err="1">
                <a:latin typeface="Times New Roman" panose="02020603050405020304" pitchFamily="18" charset="0"/>
                <a:cs typeface="Times New Roman" panose="02020603050405020304" pitchFamily="18" charset="0"/>
              </a:rPr>
              <a:t>analyze</a:t>
            </a:r>
            <a:r>
              <a:rPr lang="en-IN" sz="1600" dirty="0">
                <a:latin typeface="Times New Roman" panose="02020603050405020304" pitchFamily="18" charset="0"/>
                <a:cs typeface="Times New Roman" panose="02020603050405020304" pitchFamily="18" charset="0"/>
              </a:rPr>
              <a:t> medical data, assisting in accurate disease diagnosis based on patterns and trends.</a:t>
            </a:r>
            <a:endParaRPr lang="en-IN" sz="1600" i="0" dirty="0">
              <a:effectLst/>
              <a:latin typeface="Times New Roman" panose="02020603050405020304" pitchFamily="18" charset="0"/>
              <a:cs typeface="Times New Roman" panose="02020603050405020304" pitchFamily="18" charset="0"/>
            </a:endParaRPr>
          </a:p>
          <a:p>
            <a:endParaRPr lang="en-IN" i="0" dirty="0">
              <a:effectLst/>
              <a:latin typeface="Söhne"/>
            </a:endParaRPr>
          </a:p>
          <a:p>
            <a:endParaRPr lang="en-IN" i="0" dirty="0">
              <a:effectLst/>
              <a:latin typeface="Times New Roman" panose="02020603050405020304" pitchFamily="18" charset="0"/>
              <a:cs typeface="Times New Roman" panose="02020603050405020304" pitchFamily="18" charset="0"/>
            </a:endParaRPr>
          </a:p>
          <a:p>
            <a:pPr algn="l"/>
            <a:endParaRPr lang="en-US" sz="1600" i="0" dirty="0">
              <a:effectLst/>
              <a:latin typeface="Söhne"/>
            </a:endParaRPr>
          </a:p>
          <a:p>
            <a:br>
              <a:rPr lang="en-US" sz="1600" b="0" i="0" dirty="0">
                <a:solidFill>
                  <a:srgbClr val="D1D5DB"/>
                </a:solidFill>
                <a:effectLst/>
                <a:latin typeface="Söhne"/>
              </a:rPr>
            </a:br>
            <a:endParaRPr lang="en-US" sz="1600" dirty="0">
              <a:latin typeface="Times New Roman" panose="02020603050405020304" pitchFamily="18" charset="0"/>
              <a:cs typeface="Times New Roman" panose="02020603050405020304" pitchFamily="18" charset="0"/>
            </a:endParaRPr>
          </a:p>
        </p:txBody>
      </p:sp>
      <p:sp>
        <p:nvSpPr>
          <p:cNvPr id="16" name="Title 1">
            <a:extLst>
              <a:ext uri="{FF2B5EF4-FFF2-40B4-BE49-F238E27FC236}">
                <a16:creationId xmlns:a16="http://schemas.microsoft.com/office/drawing/2014/main" id="{28D4863A-0F14-B626-A537-22C8A184B1EE}"/>
              </a:ext>
            </a:extLst>
          </p:cNvPr>
          <p:cNvSpPr>
            <a:spLocks noGrp="1"/>
          </p:cNvSpPr>
          <p:nvPr>
            <p:ph idx="1"/>
          </p:nvPr>
        </p:nvSpPr>
        <p:spPr>
          <a:xfrm>
            <a:off x="753301" y="1162888"/>
            <a:ext cx="4275080" cy="526687"/>
          </a:xfrm>
        </p:spPr>
        <p:txBody>
          <a:bodyPr>
            <a:normAutofit/>
          </a:bodyPr>
          <a:lstStyle/>
          <a:p>
            <a:r>
              <a:rPr lang="en-IN" sz="2800" dirty="0">
                <a:latin typeface="Times New Roman" panose="02020603050405020304" pitchFamily="18" charset="0"/>
                <a:cs typeface="Times New Roman" panose="02020603050405020304" pitchFamily="18" charset="0"/>
              </a:rPr>
              <a:t>Functional Requirements</a:t>
            </a:r>
          </a:p>
        </p:txBody>
      </p:sp>
    </p:spTree>
    <p:extLst>
      <p:ext uri="{BB962C8B-B14F-4D97-AF65-F5344CB8AC3E}">
        <p14:creationId xmlns:p14="http://schemas.microsoft.com/office/powerpoint/2010/main" val="3497376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DB56FB-66BE-9B34-8193-76BB3D87FC16}"/>
              </a:ext>
            </a:extLst>
          </p:cNvPr>
          <p:cNvSpPr>
            <a:spLocks noGrp="1"/>
          </p:cNvSpPr>
          <p:nvPr>
            <p:ph type="ftr" sz="quarter" idx="11"/>
          </p:nvPr>
        </p:nvSpPr>
        <p:spPr/>
        <p:txBody>
          <a:bodyPr/>
          <a:lstStyle/>
          <a:p>
            <a:r>
              <a:rPr lang="en-US"/>
              <a:t>DEPARTMENT OF COMPUTER SCIENCE AND ENGINEERING</a:t>
            </a:r>
            <a:endParaRPr lang="en-IN"/>
          </a:p>
        </p:txBody>
      </p:sp>
      <p:sp>
        <p:nvSpPr>
          <p:cNvPr id="5" name="Slide Number Placeholder 4">
            <a:extLst>
              <a:ext uri="{FF2B5EF4-FFF2-40B4-BE49-F238E27FC236}">
                <a16:creationId xmlns:a16="http://schemas.microsoft.com/office/drawing/2014/main" id="{90CD5795-EF7D-5A0A-F3D9-EB999221941C}"/>
              </a:ext>
            </a:extLst>
          </p:cNvPr>
          <p:cNvSpPr>
            <a:spLocks noGrp="1"/>
          </p:cNvSpPr>
          <p:nvPr>
            <p:ph type="sldNum" sz="quarter" idx="12"/>
          </p:nvPr>
        </p:nvSpPr>
        <p:spPr/>
        <p:txBody>
          <a:bodyPr/>
          <a:lstStyle/>
          <a:p>
            <a:fld id="{AD5F1A60-48D2-4E6D-997B-80B703C00A94}" type="slidenum">
              <a:rPr lang="en-IN" smtClean="0"/>
              <a:t>17</a:t>
            </a:fld>
            <a:endParaRPr lang="en-IN"/>
          </a:p>
        </p:txBody>
      </p:sp>
      <p:sp>
        <p:nvSpPr>
          <p:cNvPr id="6" name="Title 1">
            <a:extLst>
              <a:ext uri="{FF2B5EF4-FFF2-40B4-BE49-F238E27FC236}">
                <a16:creationId xmlns:a16="http://schemas.microsoft.com/office/drawing/2014/main" id="{DB9ABA28-A402-9290-9B36-ADF54CFEA327}"/>
              </a:ext>
            </a:extLst>
          </p:cNvPr>
          <p:cNvSpPr>
            <a:spLocks noGrp="1"/>
          </p:cNvSpPr>
          <p:nvPr>
            <p:ph type="subTitle" idx="1"/>
          </p:nvPr>
        </p:nvSpPr>
        <p:spPr>
          <a:xfrm>
            <a:off x="1168400" y="550334"/>
            <a:ext cx="10185400" cy="5664200"/>
          </a:xfrm>
        </p:spPr>
        <p:txBody>
          <a:bodyPr/>
          <a:lstStyle/>
          <a:p>
            <a:pPr marL="285750" indent="-285750" algn="l">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Blockchain for Data Security:</a:t>
            </a:r>
          </a:p>
          <a:p>
            <a:pPr algn="l"/>
            <a:r>
              <a:rPr lang="en-GB" sz="1600" dirty="0">
                <a:latin typeface="Times New Roman" panose="02020603050405020304" pitchFamily="18" charset="0"/>
                <a:cs typeface="Times New Roman" panose="02020603050405020304" pitchFamily="18" charset="0"/>
              </a:rPr>
              <a:t>                      -Implement a blockchain-based decentralized ledger to securely store and manage sensitive </a:t>
            </a:r>
            <a:r>
              <a:rPr lang="en-GB" sz="1600" dirty="0" err="1">
                <a:latin typeface="Times New Roman" panose="02020603050405020304" pitchFamily="18" charset="0"/>
                <a:cs typeface="Times New Roman" panose="02020603050405020304" pitchFamily="18" charset="0"/>
              </a:rPr>
              <a:t>data,ensuring</a:t>
            </a:r>
            <a:r>
              <a:rPr lang="en-GB" sz="1600" dirty="0">
                <a:latin typeface="Times New Roman" panose="02020603050405020304" pitchFamily="18" charset="0"/>
                <a:cs typeface="Times New Roman" panose="02020603050405020304" pitchFamily="18" charset="0"/>
              </a:rPr>
              <a:t> immutability and transparency</a:t>
            </a:r>
            <a:r>
              <a:rPr lang="en-GB" dirty="0">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Transparent Processes with Blockchain: </a:t>
            </a:r>
          </a:p>
          <a:p>
            <a:pPr algn="l"/>
            <a:r>
              <a:rPr lang="en-GB" sz="1600" dirty="0">
                <a:latin typeface="Times New Roman" panose="02020603050405020304" pitchFamily="18" charset="0"/>
                <a:cs typeface="Times New Roman" panose="02020603050405020304" pitchFamily="18" charset="0"/>
              </a:rPr>
              <a:t>                    - Utilize smart contracts to automate and enforce predefined business rules and processes, ensuring transparency and trust. Utilize blockchain's immutability feature to create a secure and unchangeable record of processes, preventing unauthorized alterations.</a:t>
            </a:r>
          </a:p>
          <a:p>
            <a:pPr marL="285750" indent="-285750" algn="l">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Scalability:</a:t>
            </a:r>
          </a:p>
          <a:p>
            <a:pPr algn="l"/>
            <a:r>
              <a:rPr lang="en-GB" sz="1600" dirty="0">
                <a:latin typeface="Times New Roman" panose="02020603050405020304" pitchFamily="18" charset="0"/>
                <a:cs typeface="Times New Roman" panose="02020603050405020304" pitchFamily="18" charset="0"/>
              </a:rPr>
              <a:t>               - Design the system to easily scale horizontally by adding more nodes, servers, or resources to distribute the workload efficiently. Implement a load balancing mechanism to evenly distribute incoming traffic across multiple servers, preventing bottlenecks and ensuring optimal performance.</a:t>
            </a:r>
          </a:p>
          <a:p>
            <a:pPr marL="285750" indent="-285750" algn="l">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Data Analytics and Reporting:</a:t>
            </a:r>
          </a:p>
          <a:p>
            <a:pPr algn="l"/>
            <a:r>
              <a:rPr lang="en-GB" sz="1600" dirty="0">
                <a:latin typeface="Times New Roman" panose="02020603050405020304" pitchFamily="18" charset="0"/>
                <a:cs typeface="Times New Roman" panose="02020603050405020304" pitchFamily="18" charset="0"/>
              </a:rPr>
              <a:t>               - Enable the integration of diverse data sources, including databases, APIs, and external systems, to provide a comprehensive dataset for analysis.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8858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47DB78E-FD2A-0612-35B1-09A66CB8E64A}"/>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4" name="Slide Number Placeholder 3">
            <a:extLst>
              <a:ext uri="{FF2B5EF4-FFF2-40B4-BE49-F238E27FC236}">
                <a16:creationId xmlns:a16="http://schemas.microsoft.com/office/drawing/2014/main" id="{935F2734-D1D0-7587-AA9D-902BE6327A88}"/>
              </a:ext>
            </a:extLst>
          </p:cNvPr>
          <p:cNvSpPr>
            <a:spLocks noGrp="1"/>
          </p:cNvSpPr>
          <p:nvPr>
            <p:ph type="sldNum" sz="quarter" idx="12"/>
          </p:nvPr>
        </p:nvSpPr>
        <p:spPr/>
        <p:txBody>
          <a:bodyPr/>
          <a:lstStyle/>
          <a:p>
            <a:fld id="{AD5F1A60-48D2-4E6D-997B-80B703C00A94}" type="slidenum">
              <a:rPr lang="en-IN" smtClean="0"/>
              <a:t>18</a:t>
            </a:fld>
            <a:endParaRPr lang="en-IN"/>
          </a:p>
        </p:txBody>
      </p:sp>
      <p:sp>
        <p:nvSpPr>
          <p:cNvPr id="6" name="Slide Number Placeholder 3">
            <a:extLst>
              <a:ext uri="{FF2B5EF4-FFF2-40B4-BE49-F238E27FC236}">
                <a16:creationId xmlns:a16="http://schemas.microsoft.com/office/drawing/2014/main" id="{A0EB6B54-77FA-6425-435E-487DDB21A6D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5F1A60-48D2-4E6D-997B-80B703C00A94}" type="slidenum">
              <a:rPr lang="en-IN" smtClean="0"/>
              <a:pPr/>
              <a:t>18</a:t>
            </a:fld>
            <a:endParaRPr lang="en-IN"/>
          </a:p>
        </p:txBody>
      </p:sp>
      <p:sp>
        <p:nvSpPr>
          <p:cNvPr id="8" name="Slide Number Placeholder 3">
            <a:extLst>
              <a:ext uri="{FF2B5EF4-FFF2-40B4-BE49-F238E27FC236}">
                <a16:creationId xmlns:a16="http://schemas.microsoft.com/office/drawing/2014/main" id="{37F16BEF-B5AD-FEE9-7E7B-366262320247}"/>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5F1A60-48D2-4E6D-997B-80B703C00A94}" type="slidenum">
              <a:rPr lang="en-IN" smtClean="0"/>
              <a:pPr/>
              <a:t>18</a:t>
            </a:fld>
            <a:endParaRPr lang="en-IN"/>
          </a:p>
        </p:txBody>
      </p:sp>
      <p:sp>
        <p:nvSpPr>
          <p:cNvPr id="9" name="Title 1">
            <a:extLst>
              <a:ext uri="{FF2B5EF4-FFF2-40B4-BE49-F238E27FC236}">
                <a16:creationId xmlns:a16="http://schemas.microsoft.com/office/drawing/2014/main" id="{CE1C38B0-280F-7A3B-389F-AD4D658B87C2}"/>
              </a:ext>
            </a:extLst>
          </p:cNvPr>
          <p:cNvSpPr txBox="1">
            <a:spLocks/>
          </p:cNvSpPr>
          <p:nvPr/>
        </p:nvSpPr>
        <p:spPr>
          <a:xfrm>
            <a:off x="534401" y="458902"/>
            <a:ext cx="10515600" cy="8007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USER REQUIREMENTS</a:t>
            </a:r>
            <a:endParaRPr lang="en-IN" sz="2800" dirty="0">
              <a:latin typeface="Times New Roman" panose="02020603050405020304" pitchFamily="18" charset="0"/>
              <a:cs typeface="Times New Roman" panose="02020603050405020304" pitchFamily="18" charset="0"/>
            </a:endParaRPr>
          </a:p>
        </p:txBody>
      </p:sp>
      <p:sp>
        <p:nvSpPr>
          <p:cNvPr id="11" name="Slide Number Placeholder 3">
            <a:extLst>
              <a:ext uri="{FF2B5EF4-FFF2-40B4-BE49-F238E27FC236}">
                <a16:creationId xmlns:a16="http://schemas.microsoft.com/office/drawing/2014/main" id="{E42C282D-DB32-C445-F2AE-DF0ABE05D5FB}"/>
              </a:ext>
            </a:extLst>
          </p:cNvPr>
          <p:cNvSpPr txBox="1">
            <a:spLocks/>
          </p:cNvSpPr>
          <p:nvPr/>
        </p:nvSpPr>
        <p:spPr>
          <a:xfrm>
            <a:off x="8666480" y="636333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solidFill>
                <a:schemeClr val="tx1"/>
              </a:solidFill>
            </a:endParaRPr>
          </a:p>
        </p:txBody>
      </p:sp>
      <p:sp>
        <p:nvSpPr>
          <p:cNvPr id="2" name="TextBox 1">
            <a:extLst>
              <a:ext uri="{FF2B5EF4-FFF2-40B4-BE49-F238E27FC236}">
                <a16:creationId xmlns:a16="http://schemas.microsoft.com/office/drawing/2014/main" id="{A988492A-78CC-0BC1-9B85-5A8904B72855}"/>
              </a:ext>
            </a:extLst>
          </p:cNvPr>
          <p:cNvSpPr txBox="1"/>
          <p:nvPr/>
        </p:nvSpPr>
        <p:spPr>
          <a:xfrm>
            <a:off x="781931" y="1259636"/>
            <a:ext cx="9667240" cy="448007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User Registration</a:t>
            </a:r>
          </a:p>
          <a:p>
            <a:pPr>
              <a:lnSpc>
                <a:spcPct val="150000"/>
              </a:lnSpc>
            </a:pPr>
            <a:r>
              <a:rPr lang="en-US" sz="160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 Include mandatory and relevant input fields for users during registration, such as username, email, and password, ensuring the collection of necessary information</a:t>
            </a:r>
            <a:endParaRPr lang="en-US" sz="16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Profile Management</a:t>
            </a:r>
          </a:p>
          <a:p>
            <a:pPr>
              <a:lnSpc>
                <a:spcPct val="150000"/>
              </a:lnSpc>
            </a:pPr>
            <a:r>
              <a:rPr lang="en-US" sz="160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Implement privacy settings that empower users to control the visibility of their profile information, balancing transparency with user preferences.</a:t>
            </a:r>
            <a:endParaRPr lang="en-US" sz="16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Sensor Integration and Data Visualization</a:t>
            </a:r>
          </a:p>
          <a:p>
            <a:pPr>
              <a:lnSpc>
                <a:spcPct val="150000"/>
              </a:lnSpc>
            </a:pPr>
            <a:r>
              <a:rPr lang="en-US" sz="160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Implement an alert system based on sensor thresholds, providing timely notifications to users when certain conditions or anomalies are detected.</a:t>
            </a:r>
            <a:endParaRPr lang="en-US" sz="16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Livestock Monitoring</a:t>
            </a:r>
          </a:p>
          <a:p>
            <a:pPr>
              <a:lnSpc>
                <a:spcPct val="150000"/>
              </a:lnSpc>
            </a:pPr>
            <a:r>
              <a:rPr lang="en-US" sz="160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Integrate sensors to monitor vital health parameters of livestock, including temperature, heart rate, and activity levels, ensuring early detection of health issues.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859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41107A-041E-1949-9943-6A92F74E6076}"/>
              </a:ext>
            </a:extLst>
          </p:cNvPr>
          <p:cNvSpPr>
            <a:spLocks noGrp="1"/>
          </p:cNvSpPr>
          <p:nvPr>
            <p:ph type="body" idx="1"/>
          </p:nvPr>
        </p:nvSpPr>
        <p:spPr>
          <a:xfrm>
            <a:off x="838200" y="136525"/>
            <a:ext cx="11226800" cy="6340475"/>
          </a:xfrm>
        </p:spPr>
        <p:txBody>
          <a:bodyPr>
            <a:normAutofit fontScale="85000" lnSpcReduction="20000"/>
          </a:bodyPr>
          <a:lstStyle/>
          <a:p>
            <a:pPr marL="342900" indent="-342900">
              <a:lnSpc>
                <a:spcPct val="150000"/>
              </a:lnSpc>
              <a:buFont typeface="Arial" panose="020B0604020202020204" pitchFamily="34" charset="0"/>
              <a:buChar char="•"/>
            </a:pPr>
            <a:r>
              <a:rPr lang="en-US" sz="1900" dirty="0">
                <a:solidFill>
                  <a:schemeClr val="tx1">
                    <a:lumMod val="95000"/>
                    <a:lumOff val="5000"/>
                  </a:schemeClr>
                </a:solidFill>
                <a:latin typeface="Times New Roman" panose="02020603050405020304" pitchFamily="18" charset="0"/>
                <a:cs typeface="Times New Roman" panose="02020603050405020304" pitchFamily="18" charset="0"/>
              </a:rPr>
              <a:t>Application Tracking</a:t>
            </a:r>
          </a:p>
          <a:p>
            <a:pPr>
              <a:lnSpc>
                <a:spcPct val="150000"/>
              </a:lnSpc>
            </a:pPr>
            <a:r>
              <a:rPr lang="en-US" sz="1900" dirty="0">
                <a:solidFill>
                  <a:schemeClr val="tx1">
                    <a:lumMod val="95000"/>
                    <a:lumOff val="5000"/>
                  </a:schemeClr>
                </a:solidFill>
                <a:latin typeface="Times New Roman" panose="02020603050405020304" pitchFamily="18" charset="0"/>
                <a:cs typeface="Times New Roman" panose="02020603050405020304" pitchFamily="18" charset="0"/>
              </a:rPr>
              <a:t>                    - </a:t>
            </a:r>
            <a:r>
              <a:rPr lang="en-GB" sz="1900" dirty="0">
                <a:solidFill>
                  <a:schemeClr val="tx1">
                    <a:lumMod val="95000"/>
                    <a:lumOff val="5000"/>
                  </a:schemeClr>
                </a:solidFill>
                <a:latin typeface="Times New Roman" panose="02020603050405020304" pitchFamily="18" charset="0"/>
                <a:cs typeface="Times New Roman" panose="02020603050405020304" pitchFamily="18" charset="0"/>
              </a:rPr>
              <a:t>Implement a secure registration process and user authentication to ensure authorized access to the application tracking system.</a:t>
            </a:r>
            <a:endParaRPr lang="en-US" sz="19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1900" i="0" dirty="0">
                <a:solidFill>
                  <a:schemeClr val="tx1">
                    <a:lumMod val="95000"/>
                    <a:lumOff val="5000"/>
                  </a:schemeClr>
                </a:solidFill>
                <a:effectLst/>
                <a:latin typeface="Times New Roman" panose="02020603050405020304" pitchFamily="18" charset="0"/>
                <a:cs typeface="Times New Roman" panose="02020603050405020304" pitchFamily="18" charset="0"/>
              </a:rPr>
              <a:t>Integration Capabilities</a:t>
            </a:r>
          </a:p>
          <a:p>
            <a:pPr>
              <a:lnSpc>
                <a:spcPct val="150000"/>
              </a:lnSpc>
            </a:pPr>
            <a:r>
              <a:rPr lang="en-IN" sz="1900" dirty="0">
                <a:solidFill>
                  <a:schemeClr val="tx1">
                    <a:lumMod val="95000"/>
                    <a:lumOff val="5000"/>
                  </a:schemeClr>
                </a:solidFill>
                <a:latin typeface="Times New Roman" panose="02020603050405020304" pitchFamily="18" charset="0"/>
                <a:cs typeface="Times New Roman" panose="02020603050405020304" pitchFamily="18" charset="0"/>
              </a:rPr>
              <a:t>                    - </a:t>
            </a:r>
            <a:r>
              <a:rPr lang="en-GB" sz="1900" dirty="0">
                <a:solidFill>
                  <a:schemeClr val="tx1">
                    <a:lumMod val="95000"/>
                    <a:lumOff val="5000"/>
                  </a:schemeClr>
                </a:solidFill>
                <a:latin typeface="Times New Roman" panose="02020603050405020304" pitchFamily="18" charset="0"/>
                <a:cs typeface="Times New Roman" panose="02020603050405020304" pitchFamily="18" charset="0"/>
              </a:rPr>
              <a:t>Provide robust Application Programming Interface (API) support to facilitate seamless integration with third-party  applications and systems.</a:t>
            </a:r>
            <a:endParaRPr lang="en-US" sz="19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1900" i="0" dirty="0">
                <a:solidFill>
                  <a:schemeClr val="tx1">
                    <a:lumMod val="95000"/>
                    <a:lumOff val="5000"/>
                  </a:schemeClr>
                </a:solidFill>
                <a:effectLst/>
                <a:latin typeface="Times New Roman" panose="02020603050405020304" pitchFamily="18" charset="0"/>
                <a:cs typeface="Times New Roman" panose="02020603050405020304" pitchFamily="18" charset="0"/>
              </a:rPr>
              <a:t>Data Security and Privacy</a:t>
            </a:r>
          </a:p>
          <a:p>
            <a:pPr>
              <a:lnSpc>
                <a:spcPct val="150000"/>
              </a:lnSpc>
            </a:pPr>
            <a:r>
              <a:rPr lang="en-IN" sz="1900" dirty="0">
                <a:solidFill>
                  <a:schemeClr val="tx1">
                    <a:lumMod val="95000"/>
                    <a:lumOff val="5000"/>
                  </a:schemeClr>
                </a:solidFill>
                <a:latin typeface="Times New Roman" panose="02020603050405020304" pitchFamily="18" charset="0"/>
                <a:cs typeface="Times New Roman" panose="02020603050405020304" pitchFamily="18" charset="0"/>
              </a:rPr>
              <a:t>                     - </a:t>
            </a:r>
            <a:r>
              <a:rPr lang="en-GB" sz="1900" dirty="0">
                <a:solidFill>
                  <a:schemeClr val="tx1">
                    <a:lumMod val="95000"/>
                    <a:lumOff val="5000"/>
                  </a:schemeClr>
                </a:solidFill>
                <a:latin typeface="Times New Roman" panose="02020603050405020304" pitchFamily="18" charset="0"/>
                <a:cs typeface="Times New Roman" panose="02020603050405020304" pitchFamily="18" charset="0"/>
              </a:rPr>
              <a:t>Implement end-to-end encryption for data transmission and storage to protect sensitive information from unauthorized access.</a:t>
            </a:r>
            <a:r>
              <a:rPr lang="en-IN" sz="1900" dirty="0">
                <a:solidFill>
                  <a:schemeClr val="tx1">
                    <a:lumMod val="95000"/>
                    <a:lumOff val="5000"/>
                  </a:schemeClr>
                </a:solidFill>
                <a:latin typeface="Times New Roman" panose="02020603050405020304" pitchFamily="18" charset="0"/>
                <a:cs typeface="Times New Roman" panose="02020603050405020304" pitchFamily="18" charset="0"/>
              </a:rPr>
              <a:t> </a:t>
            </a:r>
            <a:endParaRPr lang="en-US" sz="19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1900" i="0" dirty="0">
                <a:solidFill>
                  <a:schemeClr val="tx1">
                    <a:lumMod val="95000"/>
                    <a:lumOff val="5000"/>
                  </a:schemeClr>
                </a:solidFill>
                <a:effectLst/>
                <a:latin typeface="Times New Roman" panose="02020603050405020304" pitchFamily="18" charset="0"/>
                <a:cs typeface="Times New Roman" panose="02020603050405020304" pitchFamily="18" charset="0"/>
              </a:rPr>
              <a:t>Task Management</a:t>
            </a:r>
          </a:p>
          <a:p>
            <a:pPr>
              <a:lnSpc>
                <a:spcPct val="150000"/>
              </a:lnSpc>
            </a:pPr>
            <a:r>
              <a:rPr lang="en-IN" sz="1900" dirty="0">
                <a:solidFill>
                  <a:schemeClr val="tx1">
                    <a:lumMod val="95000"/>
                    <a:lumOff val="5000"/>
                  </a:schemeClr>
                </a:solidFill>
                <a:latin typeface="Times New Roman" panose="02020603050405020304" pitchFamily="18" charset="0"/>
                <a:cs typeface="Times New Roman" panose="02020603050405020304" pitchFamily="18" charset="0"/>
              </a:rPr>
              <a:t>                      - </a:t>
            </a:r>
            <a:r>
              <a:rPr lang="en-GB" sz="1900" dirty="0">
                <a:solidFill>
                  <a:schemeClr val="tx1">
                    <a:lumMod val="95000"/>
                    <a:lumOff val="5000"/>
                  </a:schemeClr>
                </a:solidFill>
                <a:latin typeface="Times New Roman" panose="02020603050405020304" pitchFamily="18" charset="0"/>
                <a:cs typeface="Times New Roman" panose="02020603050405020304" pitchFamily="18" charset="0"/>
              </a:rPr>
              <a:t>Provide a user-friendly interface for creating tasks, allowing users to input details such as title, description, priority, and due date.</a:t>
            </a:r>
            <a:endParaRPr lang="en-IN" sz="190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1900" i="0" dirty="0">
                <a:solidFill>
                  <a:schemeClr val="tx1">
                    <a:lumMod val="95000"/>
                    <a:lumOff val="5000"/>
                  </a:schemeClr>
                </a:solidFill>
                <a:effectLst/>
                <a:latin typeface="Times New Roman" panose="02020603050405020304" pitchFamily="18" charset="0"/>
                <a:cs typeface="Times New Roman" panose="02020603050405020304" pitchFamily="18" charset="0"/>
              </a:rPr>
              <a:t>Alerts and Notifications</a:t>
            </a:r>
          </a:p>
          <a:p>
            <a:pPr>
              <a:lnSpc>
                <a:spcPct val="150000"/>
              </a:lnSpc>
            </a:pPr>
            <a:r>
              <a:rPr lang="en-IN" sz="2100" dirty="0">
                <a:solidFill>
                  <a:schemeClr val="tx1">
                    <a:lumMod val="95000"/>
                    <a:lumOff val="5000"/>
                  </a:schemeClr>
                </a:solidFill>
                <a:latin typeface="Times New Roman" panose="02020603050405020304" pitchFamily="18" charset="0"/>
                <a:cs typeface="Times New Roman" panose="02020603050405020304" pitchFamily="18" charset="0"/>
              </a:rPr>
              <a:t>                      - </a:t>
            </a:r>
            <a:r>
              <a:rPr lang="en-GB" sz="1900" dirty="0">
                <a:solidFill>
                  <a:schemeClr val="tx1">
                    <a:lumMod val="95000"/>
                    <a:lumOff val="5000"/>
                  </a:schemeClr>
                </a:solidFill>
                <a:latin typeface="Times New Roman" panose="02020603050405020304" pitchFamily="18" charset="0"/>
                <a:cs typeface="Times New Roman" panose="02020603050405020304" pitchFamily="18" charset="0"/>
              </a:rPr>
              <a:t>Include features for users to acknowledge and confirm receipt of alerts, ensuring that important information is acknowledged and understood.</a:t>
            </a:r>
            <a:endParaRPr lang="en-IN" sz="190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6F8487BB-7397-6C0D-4D5A-DB4DC38682A1}"/>
              </a:ext>
            </a:extLst>
          </p:cNvPr>
          <p:cNvSpPr>
            <a:spLocks noGrp="1"/>
          </p:cNvSpPr>
          <p:nvPr>
            <p:ph type="ftr" sz="quarter" idx="11"/>
          </p:nvPr>
        </p:nvSpPr>
        <p:spPr/>
        <p:txBody>
          <a:bodyPr/>
          <a:lstStyle/>
          <a:p>
            <a:r>
              <a:rPr lang="en-US"/>
              <a:t>DEPARTMENT OF COMPUTER SCIENCE AND ENGINEERING</a:t>
            </a:r>
            <a:endParaRPr lang="en-IN"/>
          </a:p>
        </p:txBody>
      </p:sp>
      <p:sp>
        <p:nvSpPr>
          <p:cNvPr id="5" name="Slide Number Placeholder 4">
            <a:extLst>
              <a:ext uri="{FF2B5EF4-FFF2-40B4-BE49-F238E27FC236}">
                <a16:creationId xmlns:a16="http://schemas.microsoft.com/office/drawing/2014/main" id="{36C64DD9-50C5-90B2-3CD4-085B13509D18}"/>
              </a:ext>
            </a:extLst>
          </p:cNvPr>
          <p:cNvSpPr>
            <a:spLocks noGrp="1"/>
          </p:cNvSpPr>
          <p:nvPr>
            <p:ph type="sldNum" sz="quarter" idx="12"/>
          </p:nvPr>
        </p:nvSpPr>
        <p:spPr/>
        <p:txBody>
          <a:bodyPr/>
          <a:lstStyle/>
          <a:p>
            <a:fld id="{AD5F1A60-48D2-4E6D-997B-80B703C00A94}" type="slidenum">
              <a:rPr lang="en-IN" smtClean="0"/>
              <a:t>19</a:t>
            </a:fld>
            <a:endParaRPr lang="en-IN"/>
          </a:p>
        </p:txBody>
      </p:sp>
    </p:spTree>
    <p:extLst>
      <p:ext uri="{BB962C8B-B14F-4D97-AF65-F5344CB8AC3E}">
        <p14:creationId xmlns:p14="http://schemas.microsoft.com/office/powerpoint/2010/main" val="1731077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4FF3C-133B-FD66-08DA-21363EC15178}"/>
              </a:ext>
            </a:extLst>
          </p:cNvPr>
          <p:cNvSpPr>
            <a:spLocks noGrp="1"/>
          </p:cNvSpPr>
          <p:nvPr>
            <p:ph type="title"/>
          </p:nvPr>
        </p:nvSpPr>
        <p:spPr>
          <a:xfrm>
            <a:off x="686114" y="625076"/>
            <a:ext cx="4898282" cy="708870"/>
          </a:xfrm>
        </p:spPr>
        <p:txBody>
          <a:bodyPr>
            <a:normAutofit/>
          </a:bodyPr>
          <a:lstStyle/>
          <a:p>
            <a:r>
              <a:rPr lang="en-IN" sz="2800" dirty="0">
                <a:latin typeface="Times New Roman" panose="02020603050405020304" pitchFamily="18" charset="0"/>
                <a:cs typeface="Times New Roman" panose="02020603050405020304" pitchFamily="18" charset="0"/>
              </a:rPr>
              <a:t>TABLE OF CONTENT</a:t>
            </a:r>
          </a:p>
        </p:txBody>
      </p:sp>
      <p:sp>
        <p:nvSpPr>
          <p:cNvPr id="3" name="Content Placeholder 2">
            <a:extLst>
              <a:ext uri="{FF2B5EF4-FFF2-40B4-BE49-F238E27FC236}">
                <a16:creationId xmlns:a16="http://schemas.microsoft.com/office/drawing/2014/main" id="{5AA97472-D55F-3535-63C2-B41AA351BA44}"/>
              </a:ext>
            </a:extLst>
          </p:cNvPr>
          <p:cNvSpPr>
            <a:spLocks noGrp="1"/>
          </p:cNvSpPr>
          <p:nvPr>
            <p:ph idx="1"/>
          </p:nvPr>
        </p:nvSpPr>
        <p:spPr>
          <a:xfrm>
            <a:off x="1151579" y="1445847"/>
            <a:ext cx="10202221" cy="4367627"/>
          </a:xfrm>
        </p:spPr>
        <p:txBody>
          <a:bodyPr>
            <a:normAutofit/>
          </a:bodyPr>
          <a:lstStyle/>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Literature Review</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Disadvantages of the Existing System</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Technologies of Proposed system</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Potential Users</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Unique features of the System</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Requirement Analysis</a:t>
            </a:r>
          </a:p>
          <a:p>
            <a:pPr marL="0" indent="0">
              <a:buNone/>
            </a:pPr>
            <a:r>
              <a:rPr lang="en-IN" sz="1600" dirty="0">
                <a:latin typeface="Times New Roman" panose="02020603050405020304" pitchFamily="18" charset="0"/>
                <a:cs typeface="Times New Roman" panose="02020603050405020304" pitchFamily="18" charset="0"/>
              </a:rPr>
              <a:t>            </a:t>
            </a:r>
            <a:endParaRPr lang="en-IN" dirty="0"/>
          </a:p>
        </p:txBody>
      </p:sp>
      <p:sp>
        <p:nvSpPr>
          <p:cNvPr id="6" name="Text Placeholder 5">
            <a:extLst>
              <a:ext uri="{FF2B5EF4-FFF2-40B4-BE49-F238E27FC236}">
                <a16:creationId xmlns:a16="http://schemas.microsoft.com/office/drawing/2014/main" id="{78247087-E836-A9D1-B2EE-669366833345}"/>
              </a:ext>
            </a:extLst>
          </p:cNvPr>
          <p:cNvSpPr>
            <a:spLocks noGrp="1"/>
          </p:cNvSpPr>
          <p:nvPr>
            <p:ph type="body" sz="half" idx="2"/>
          </p:nvPr>
        </p:nvSpPr>
        <p:spPr>
          <a:xfrm>
            <a:off x="1881932" y="4289087"/>
            <a:ext cx="2997127" cy="1325461"/>
          </a:xfrm>
        </p:spPr>
        <p:txBody>
          <a:bodyPr>
            <a:normAutofit lnSpcReduction="10000"/>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Functional requirements</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User requirements</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Non functional requirements</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System requirements</a:t>
            </a:r>
            <a:endParaRPr lang="en-IN" dirty="0"/>
          </a:p>
        </p:txBody>
      </p:sp>
      <p:sp>
        <p:nvSpPr>
          <p:cNvPr id="4" name="Footer Placeholder 3">
            <a:extLst>
              <a:ext uri="{FF2B5EF4-FFF2-40B4-BE49-F238E27FC236}">
                <a16:creationId xmlns:a16="http://schemas.microsoft.com/office/drawing/2014/main" id="{D7DE300C-8CFF-21BD-76BC-1F0FE02974CA}"/>
              </a:ext>
            </a:extLst>
          </p:cNvPr>
          <p:cNvSpPr>
            <a:spLocks noGrp="1"/>
          </p:cNvSpPr>
          <p:nvPr>
            <p:ph type="ftr" sz="quarter" idx="11"/>
          </p:nvPr>
        </p:nvSpPr>
        <p:spPr/>
        <p:txBody>
          <a:bodyPr/>
          <a:lstStyle/>
          <a:p>
            <a:r>
              <a:rPr lang="en-US"/>
              <a:t>DEPARTMENT OF COMPUTER SCIENCE AND ENGINEERING</a:t>
            </a:r>
            <a:endParaRPr lang="en-IN"/>
          </a:p>
        </p:txBody>
      </p:sp>
      <p:sp>
        <p:nvSpPr>
          <p:cNvPr id="5" name="Slide Number Placeholder 4">
            <a:extLst>
              <a:ext uri="{FF2B5EF4-FFF2-40B4-BE49-F238E27FC236}">
                <a16:creationId xmlns:a16="http://schemas.microsoft.com/office/drawing/2014/main" id="{A23A4CB0-E4B0-2416-CE6C-67C3CCB24150}"/>
              </a:ext>
            </a:extLst>
          </p:cNvPr>
          <p:cNvSpPr>
            <a:spLocks noGrp="1"/>
          </p:cNvSpPr>
          <p:nvPr>
            <p:ph type="sldNum" sz="quarter" idx="12"/>
          </p:nvPr>
        </p:nvSpPr>
        <p:spPr/>
        <p:txBody>
          <a:bodyPr/>
          <a:lstStyle/>
          <a:p>
            <a:fld id="{AD5F1A60-48D2-4E6D-997B-80B703C00A94}" type="slidenum">
              <a:rPr lang="en-IN" smtClean="0"/>
              <a:t>2</a:t>
            </a:fld>
            <a:endParaRPr lang="en-IN"/>
          </a:p>
        </p:txBody>
      </p:sp>
    </p:spTree>
    <p:extLst>
      <p:ext uri="{BB962C8B-B14F-4D97-AF65-F5344CB8AC3E}">
        <p14:creationId xmlns:p14="http://schemas.microsoft.com/office/powerpoint/2010/main" val="2001041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5D879DB-FE1D-FC52-BFA0-1F2B4C79535C}"/>
              </a:ext>
            </a:extLst>
          </p:cNvPr>
          <p:cNvSpPr>
            <a:spLocks noGrp="1"/>
          </p:cNvSpPr>
          <p:nvPr>
            <p:ph type="ftr" sz="quarter" idx="11"/>
          </p:nvPr>
        </p:nvSpPr>
        <p:spPr/>
        <p:txBody>
          <a:bodyPr/>
          <a:lstStyle/>
          <a:p>
            <a:r>
              <a:rPr lang="en-US"/>
              <a:t>DEPARTMENT OF COMPUTER SCIENCE AND ENGINEERING</a:t>
            </a:r>
            <a:endParaRPr lang="en-IN"/>
          </a:p>
        </p:txBody>
      </p:sp>
      <p:sp>
        <p:nvSpPr>
          <p:cNvPr id="4" name="Slide Number Placeholder 3">
            <a:extLst>
              <a:ext uri="{FF2B5EF4-FFF2-40B4-BE49-F238E27FC236}">
                <a16:creationId xmlns:a16="http://schemas.microsoft.com/office/drawing/2014/main" id="{1CA5C256-D365-C4BD-BD21-6CA178D00C39}"/>
              </a:ext>
            </a:extLst>
          </p:cNvPr>
          <p:cNvSpPr>
            <a:spLocks noGrp="1"/>
          </p:cNvSpPr>
          <p:nvPr>
            <p:ph type="sldNum" sz="quarter" idx="12"/>
          </p:nvPr>
        </p:nvSpPr>
        <p:spPr/>
        <p:txBody>
          <a:bodyPr/>
          <a:lstStyle/>
          <a:p>
            <a:fld id="{AD5F1A60-48D2-4E6D-997B-80B703C00A94}" type="slidenum">
              <a:rPr lang="en-IN" smtClean="0"/>
              <a:t>20</a:t>
            </a:fld>
            <a:endParaRPr lang="en-IN"/>
          </a:p>
        </p:txBody>
      </p:sp>
      <p:sp>
        <p:nvSpPr>
          <p:cNvPr id="5" name="Footer Placeholder 2">
            <a:extLst>
              <a:ext uri="{FF2B5EF4-FFF2-40B4-BE49-F238E27FC236}">
                <a16:creationId xmlns:a16="http://schemas.microsoft.com/office/drawing/2014/main" id="{C5AAEE73-4ABC-454D-265D-C44FA0EFA2B5}"/>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AND ENGINEERING</a:t>
            </a:r>
            <a:endParaRPr lang="en-IN"/>
          </a:p>
        </p:txBody>
      </p:sp>
      <p:sp>
        <p:nvSpPr>
          <p:cNvPr id="6" name="Slide Number Placeholder 3">
            <a:extLst>
              <a:ext uri="{FF2B5EF4-FFF2-40B4-BE49-F238E27FC236}">
                <a16:creationId xmlns:a16="http://schemas.microsoft.com/office/drawing/2014/main" id="{B73DE6DF-29F3-66D5-7519-660CBCA6E32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5F1A60-48D2-4E6D-997B-80B703C00A94}" type="slidenum">
              <a:rPr lang="en-IN" smtClean="0"/>
              <a:pPr/>
              <a:t>20</a:t>
            </a:fld>
            <a:endParaRPr lang="en-IN"/>
          </a:p>
        </p:txBody>
      </p:sp>
      <p:sp>
        <p:nvSpPr>
          <p:cNvPr id="7" name="Footer Placeholder 2">
            <a:extLst>
              <a:ext uri="{FF2B5EF4-FFF2-40B4-BE49-F238E27FC236}">
                <a16:creationId xmlns:a16="http://schemas.microsoft.com/office/drawing/2014/main" id="{4F1798CC-BF7C-60FD-22F5-C5B9D86FA528}"/>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AND ENGINEERING</a:t>
            </a:r>
            <a:endParaRPr lang="en-IN"/>
          </a:p>
        </p:txBody>
      </p:sp>
      <p:sp>
        <p:nvSpPr>
          <p:cNvPr id="8" name="Slide Number Placeholder 3">
            <a:extLst>
              <a:ext uri="{FF2B5EF4-FFF2-40B4-BE49-F238E27FC236}">
                <a16:creationId xmlns:a16="http://schemas.microsoft.com/office/drawing/2014/main" id="{DD512C9C-52FD-91F0-A6E1-65117F6346E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5F1A60-48D2-4E6D-997B-80B703C00A94}" type="slidenum">
              <a:rPr lang="en-IN" smtClean="0"/>
              <a:pPr/>
              <a:t>20</a:t>
            </a:fld>
            <a:endParaRPr lang="en-IN"/>
          </a:p>
        </p:txBody>
      </p:sp>
      <p:sp>
        <p:nvSpPr>
          <p:cNvPr id="9" name="Title 1">
            <a:extLst>
              <a:ext uri="{FF2B5EF4-FFF2-40B4-BE49-F238E27FC236}">
                <a16:creationId xmlns:a16="http://schemas.microsoft.com/office/drawing/2014/main" id="{398E8F9B-FA37-9826-7136-785C7DB5E5D8}"/>
              </a:ext>
            </a:extLst>
          </p:cNvPr>
          <p:cNvSpPr txBox="1">
            <a:spLocks/>
          </p:cNvSpPr>
          <p:nvPr/>
        </p:nvSpPr>
        <p:spPr>
          <a:xfrm>
            <a:off x="597529" y="768632"/>
            <a:ext cx="10515600" cy="8007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NON FUNCTIONAL REQUIREMENTS</a:t>
            </a:r>
            <a:endParaRPr lang="en-IN" sz="2800" dirty="0">
              <a:latin typeface="Times New Roman" panose="02020603050405020304" pitchFamily="18" charset="0"/>
              <a:cs typeface="Times New Roman" panose="02020603050405020304" pitchFamily="18" charset="0"/>
            </a:endParaRPr>
          </a:p>
        </p:txBody>
      </p:sp>
      <p:sp>
        <p:nvSpPr>
          <p:cNvPr id="10" name="Footer Placeholder 2">
            <a:extLst>
              <a:ext uri="{FF2B5EF4-FFF2-40B4-BE49-F238E27FC236}">
                <a16:creationId xmlns:a16="http://schemas.microsoft.com/office/drawing/2014/main" id="{17E9F1AB-95B2-5F83-4B7C-DEE0099E6D01}"/>
              </a:ext>
            </a:extLst>
          </p:cNvPr>
          <p:cNvSpPr txBox="1">
            <a:spLocks/>
          </p:cNvSpPr>
          <p:nvPr/>
        </p:nvSpPr>
        <p:spPr>
          <a:xfrm>
            <a:off x="4038600"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DEPARTMENT OF COMPUTER SCIENCE AND ENGINEERING</a:t>
            </a:r>
            <a:endParaRPr lang="en-IN" dirty="0"/>
          </a:p>
        </p:txBody>
      </p:sp>
      <p:sp>
        <p:nvSpPr>
          <p:cNvPr id="11" name="Slide Number Placeholder 3">
            <a:extLst>
              <a:ext uri="{FF2B5EF4-FFF2-40B4-BE49-F238E27FC236}">
                <a16:creationId xmlns:a16="http://schemas.microsoft.com/office/drawing/2014/main" id="{02F87847-B75B-F911-5454-BA8F85E49A4D}"/>
              </a:ext>
            </a:extLst>
          </p:cNvPr>
          <p:cNvSpPr txBox="1">
            <a:spLocks/>
          </p:cNvSpPr>
          <p:nvPr/>
        </p:nvSpPr>
        <p:spPr>
          <a:xfrm>
            <a:off x="8666480" y="636333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solidFill>
                <a:schemeClr val="tx1"/>
              </a:solidFill>
            </a:endParaRPr>
          </a:p>
        </p:txBody>
      </p:sp>
      <p:sp>
        <p:nvSpPr>
          <p:cNvPr id="14" name="TextBox 13">
            <a:extLst>
              <a:ext uri="{FF2B5EF4-FFF2-40B4-BE49-F238E27FC236}">
                <a16:creationId xmlns:a16="http://schemas.microsoft.com/office/drawing/2014/main" id="{C1951DCF-12B7-CC4F-6D7F-7653CE8269A1}"/>
              </a:ext>
            </a:extLst>
          </p:cNvPr>
          <p:cNvSpPr txBox="1"/>
          <p:nvPr/>
        </p:nvSpPr>
        <p:spPr>
          <a:xfrm>
            <a:off x="756920" y="1643140"/>
            <a:ext cx="9667240" cy="189474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Usability</a:t>
            </a:r>
          </a:p>
          <a:p>
            <a:pPr marL="34290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Reliability</a:t>
            </a:r>
          </a:p>
          <a:p>
            <a:pPr marL="34290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Security</a:t>
            </a:r>
          </a:p>
          <a:p>
            <a:pPr marL="34290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Scalability</a:t>
            </a:r>
          </a:p>
          <a:p>
            <a:pPr marL="34290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Interoperability</a:t>
            </a:r>
          </a:p>
        </p:txBody>
      </p:sp>
      <p:sp>
        <p:nvSpPr>
          <p:cNvPr id="2" name="Title 1">
            <a:extLst>
              <a:ext uri="{FF2B5EF4-FFF2-40B4-BE49-F238E27FC236}">
                <a16:creationId xmlns:a16="http://schemas.microsoft.com/office/drawing/2014/main" id="{83BAAAB5-C767-0AA1-556C-E5BE77A855EA}"/>
              </a:ext>
            </a:extLst>
          </p:cNvPr>
          <p:cNvSpPr txBox="1">
            <a:spLocks/>
          </p:cNvSpPr>
          <p:nvPr/>
        </p:nvSpPr>
        <p:spPr>
          <a:xfrm>
            <a:off x="756920" y="3429000"/>
            <a:ext cx="10515600" cy="8007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8459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B210D-F728-32C3-5628-EDC3F369B585}"/>
              </a:ext>
            </a:extLst>
          </p:cNvPr>
          <p:cNvSpPr>
            <a:spLocks noGrp="1"/>
          </p:cNvSpPr>
          <p:nvPr>
            <p:ph type="title"/>
          </p:nvPr>
        </p:nvSpPr>
        <p:spPr>
          <a:xfrm>
            <a:off x="502640" y="724948"/>
            <a:ext cx="10515600" cy="1178449"/>
          </a:xfrm>
        </p:spPr>
        <p:txBody>
          <a:bodyPr>
            <a:normAutofit fontScale="90000"/>
          </a:bodyPr>
          <a:lstStyle/>
          <a:p>
            <a:r>
              <a:rPr lang="en-US" sz="2800" dirty="0">
                <a:latin typeface="Times New Roman" panose="02020603050405020304" pitchFamily="18" charset="0"/>
                <a:cs typeface="Times New Roman" panose="02020603050405020304" pitchFamily="18" charset="0"/>
              </a:rPr>
              <a:t>SYSTEM</a:t>
            </a:r>
            <a:r>
              <a:rPr lang="en-US" sz="44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REQUIREMENTS</a:t>
            </a:r>
            <a:br>
              <a:rPr lang="en-IN"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EE5894E-77DA-4370-C46F-B8246D8BBC97}"/>
              </a:ext>
            </a:extLst>
          </p:cNvPr>
          <p:cNvSpPr>
            <a:spLocks noGrp="1"/>
          </p:cNvSpPr>
          <p:nvPr>
            <p:ph idx="1"/>
          </p:nvPr>
        </p:nvSpPr>
        <p:spPr>
          <a:xfrm>
            <a:off x="729143" y="1594523"/>
            <a:ext cx="10515600" cy="4351338"/>
          </a:xfrm>
        </p:spPr>
        <p:txBody>
          <a:bodyPr/>
          <a:lstStyle/>
          <a:p>
            <a:pPr marL="0" indent="0">
              <a:buNone/>
            </a:pPr>
            <a:r>
              <a:rPr lang="en-IN" sz="2000" b="1" dirty="0">
                <a:latin typeface="Times New Roman" panose="02020603050405020304" pitchFamily="18" charset="0"/>
                <a:cs typeface="Times New Roman" panose="02020603050405020304" pitchFamily="18" charset="0"/>
              </a:rPr>
              <a:t>Software Requirements</a:t>
            </a:r>
          </a:p>
          <a:p>
            <a:pPr marL="0" indent="0">
              <a:buNone/>
            </a:pPr>
            <a:r>
              <a:rPr lang="en-IN" sz="1600" dirty="0"/>
              <a:t>IoT Monitoring System</a:t>
            </a:r>
          </a:p>
          <a:p>
            <a:pPr marL="0" indent="0">
              <a:buNone/>
            </a:pPr>
            <a:r>
              <a:rPr lang="en-IN" sz="1600" dirty="0"/>
              <a:t>Blockchain Platform</a:t>
            </a:r>
          </a:p>
          <a:p>
            <a:pPr marL="0" indent="0">
              <a:buNone/>
            </a:pPr>
            <a:r>
              <a:rPr lang="en-IN" sz="1600" dirty="0"/>
              <a:t>Machine Learning Algorithms</a:t>
            </a:r>
          </a:p>
          <a:p>
            <a:pPr marL="0" indent="0">
              <a:buNone/>
            </a:pPr>
            <a:endParaRPr lang="en-IN" sz="1800" dirty="0"/>
          </a:p>
          <a:p>
            <a:pPr marL="0" indent="0">
              <a:buNone/>
            </a:pPr>
            <a:r>
              <a:rPr lang="en-IN" sz="2000" b="1" dirty="0">
                <a:latin typeface="Times New Roman" panose="02020603050405020304" pitchFamily="18" charset="0"/>
                <a:cs typeface="Times New Roman" panose="02020603050405020304" pitchFamily="18" charset="0"/>
              </a:rPr>
              <a:t>Hardware Requirements     </a:t>
            </a:r>
          </a:p>
          <a:p>
            <a:pPr marL="0" indent="0">
              <a:buNone/>
            </a:pPr>
            <a:r>
              <a:rPr lang="en-IN" sz="1800" dirty="0">
                <a:latin typeface="Times New Roman" panose="02020603050405020304" pitchFamily="18" charset="0"/>
                <a:cs typeface="Times New Roman" panose="02020603050405020304" pitchFamily="18" charset="0"/>
              </a:rPr>
              <a:t>Processor</a:t>
            </a:r>
            <a:r>
              <a:rPr lang="en-IN" sz="1800" b="1"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RAM – 4 GB</a:t>
            </a:r>
            <a:r>
              <a:rPr lang="en-IN" sz="1800" b="1"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Hard Disk - 20GB</a:t>
            </a:r>
            <a:r>
              <a:rPr lang="en-IN" sz="1800" b="1"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        </a:t>
            </a:r>
          </a:p>
          <a:p>
            <a:pPr marL="0" indent="0">
              <a:buNone/>
            </a:pPr>
            <a:endParaRPr lang="en-IN" sz="1800" dirty="0"/>
          </a:p>
        </p:txBody>
      </p:sp>
      <p:sp>
        <p:nvSpPr>
          <p:cNvPr id="4" name="Footer Placeholder 3">
            <a:extLst>
              <a:ext uri="{FF2B5EF4-FFF2-40B4-BE49-F238E27FC236}">
                <a16:creationId xmlns:a16="http://schemas.microsoft.com/office/drawing/2014/main" id="{E55D82D3-DE38-9C5F-5B04-7472806E4F31}"/>
              </a:ext>
            </a:extLst>
          </p:cNvPr>
          <p:cNvSpPr>
            <a:spLocks noGrp="1"/>
          </p:cNvSpPr>
          <p:nvPr>
            <p:ph type="ftr" sz="quarter" idx="11"/>
          </p:nvPr>
        </p:nvSpPr>
        <p:spPr/>
        <p:txBody>
          <a:bodyPr/>
          <a:lstStyle/>
          <a:p>
            <a:r>
              <a:rPr lang="en-US"/>
              <a:t>DEPARTMENT OF COMPUTER SCIENCE AND ENGINEERING</a:t>
            </a:r>
            <a:endParaRPr lang="en-IN"/>
          </a:p>
        </p:txBody>
      </p:sp>
      <p:sp>
        <p:nvSpPr>
          <p:cNvPr id="5" name="Slide Number Placeholder 4">
            <a:extLst>
              <a:ext uri="{FF2B5EF4-FFF2-40B4-BE49-F238E27FC236}">
                <a16:creationId xmlns:a16="http://schemas.microsoft.com/office/drawing/2014/main" id="{D5EDDF54-6F4C-3B70-5443-9FBD7BA8E147}"/>
              </a:ext>
            </a:extLst>
          </p:cNvPr>
          <p:cNvSpPr>
            <a:spLocks noGrp="1"/>
          </p:cNvSpPr>
          <p:nvPr>
            <p:ph type="sldNum" sz="quarter" idx="12"/>
          </p:nvPr>
        </p:nvSpPr>
        <p:spPr/>
        <p:txBody>
          <a:bodyPr/>
          <a:lstStyle/>
          <a:p>
            <a:fld id="{AD5F1A60-48D2-4E6D-997B-80B703C00A94}" type="slidenum">
              <a:rPr lang="en-IN" smtClean="0"/>
              <a:t>21</a:t>
            </a:fld>
            <a:endParaRPr lang="en-IN"/>
          </a:p>
        </p:txBody>
      </p:sp>
    </p:spTree>
    <p:extLst>
      <p:ext uri="{BB962C8B-B14F-4D97-AF65-F5344CB8AC3E}">
        <p14:creationId xmlns:p14="http://schemas.microsoft.com/office/powerpoint/2010/main" val="3579421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1CCC-6D04-160F-EB6F-F58C2F3D3D14}"/>
              </a:ext>
            </a:extLst>
          </p:cNvPr>
          <p:cNvSpPr>
            <a:spLocks noGrp="1"/>
          </p:cNvSpPr>
          <p:nvPr>
            <p:ph type="title"/>
          </p:nvPr>
        </p:nvSpPr>
        <p:spPr>
          <a:xfrm>
            <a:off x="620086" y="625183"/>
            <a:ext cx="10515600" cy="1325563"/>
          </a:xfrm>
        </p:spPr>
        <p:txBody>
          <a:bodyPr>
            <a:normAutofit/>
          </a:bodyPr>
          <a:lstStyle/>
          <a:p>
            <a:r>
              <a:rPr lang="en-IN" sz="2800" dirty="0">
                <a:latin typeface="Times New Roman" panose="02020603050405020304" pitchFamily="18" charset="0"/>
                <a:cs typeface="Times New Roman" panose="02020603050405020304" pitchFamily="18" charset="0"/>
              </a:rPr>
              <a:t>PROCESS MODEL SELECTED</a:t>
            </a:r>
          </a:p>
        </p:txBody>
      </p:sp>
      <p:sp>
        <p:nvSpPr>
          <p:cNvPr id="3" name="Content Placeholder 2">
            <a:extLst>
              <a:ext uri="{FF2B5EF4-FFF2-40B4-BE49-F238E27FC236}">
                <a16:creationId xmlns:a16="http://schemas.microsoft.com/office/drawing/2014/main" id="{D0411475-225D-9FAC-EA36-2EB4DF3A0109}"/>
              </a:ext>
            </a:extLst>
          </p:cNvPr>
          <p:cNvSpPr>
            <a:spLocks noGrp="1"/>
          </p:cNvSpPr>
          <p:nvPr>
            <p:ph idx="1"/>
          </p:nvPr>
        </p:nvSpPr>
        <p:spPr>
          <a:xfrm>
            <a:off x="838200" y="1712352"/>
            <a:ext cx="10515600" cy="1627464"/>
          </a:xfrm>
        </p:spPr>
        <p:txBody>
          <a:bodyPr>
            <a:normAutofit/>
          </a:bodyPr>
          <a:lstStyle/>
          <a:p>
            <a:pPr marL="0" indent="0">
              <a:buNone/>
            </a:pPr>
            <a:r>
              <a:rPr lang="en-US" sz="1600" b="0" i="0" dirty="0">
                <a:effectLst/>
                <a:latin typeface="Times New Roman" panose="02020603050405020304" pitchFamily="18" charset="0"/>
                <a:cs typeface="Times New Roman" panose="02020603050405020304" pitchFamily="18" charset="0"/>
              </a:rPr>
              <a:t>The integration of IoT (Internet of Things) and blockchain technologies in a poultry management system could follow an iterative and adaptive process model, such as the Agile model. This model allows for flexibility and continuous improvement, which is beneficial when dealing with emerging technologies like IoT and blockchain. Agile methodologies enable frequent reassessment and adjustments based on the evolving requirements and challenges in the integration process.</a:t>
            </a:r>
            <a:endParaRPr lang="en-IN" sz="1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EA6626B-4682-FCBC-846F-6EAD0EA7E590}"/>
              </a:ext>
            </a:extLst>
          </p:cNvPr>
          <p:cNvSpPr>
            <a:spLocks noGrp="1"/>
          </p:cNvSpPr>
          <p:nvPr>
            <p:ph type="ftr" sz="quarter" idx="11"/>
          </p:nvPr>
        </p:nvSpPr>
        <p:spPr/>
        <p:txBody>
          <a:bodyPr/>
          <a:lstStyle/>
          <a:p>
            <a:r>
              <a:rPr lang="en-US"/>
              <a:t>DEPARTMENT OF COMPUTER SCIENCE AND ENGINEERING</a:t>
            </a:r>
            <a:endParaRPr lang="en-IN"/>
          </a:p>
        </p:txBody>
      </p:sp>
      <p:sp>
        <p:nvSpPr>
          <p:cNvPr id="5" name="Slide Number Placeholder 4">
            <a:extLst>
              <a:ext uri="{FF2B5EF4-FFF2-40B4-BE49-F238E27FC236}">
                <a16:creationId xmlns:a16="http://schemas.microsoft.com/office/drawing/2014/main" id="{3FC11014-97B6-E282-A53E-5B8A541C5FD0}"/>
              </a:ext>
            </a:extLst>
          </p:cNvPr>
          <p:cNvSpPr>
            <a:spLocks noGrp="1"/>
          </p:cNvSpPr>
          <p:nvPr>
            <p:ph type="sldNum" sz="quarter" idx="12"/>
          </p:nvPr>
        </p:nvSpPr>
        <p:spPr/>
        <p:txBody>
          <a:bodyPr/>
          <a:lstStyle/>
          <a:p>
            <a:fld id="{AD5F1A60-48D2-4E6D-997B-80B703C00A94}" type="slidenum">
              <a:rPr lang="en-IN" smtClean="0"/>
              <a:t>22</a:t>
            </a:fld>
            <a:endParaRPr lang="en-IN"/>
          </a:p>
        </p:txBody>
      </p:sp>
    </p:spTree>
    <p:extLst>
      <p:ext uri="{BB962C8B-B14F-4D97-AF65-F5344CB8AC3E}">
        <p14:creationId xmlns:p14="http://schemas.microsoft.com/office/powerpoint/2010/main" val="3737831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D0FB2-733A-E8A6-EEF7-11386E19613D}"/>
              </a:ext>
            </a:extLst>
          </p:cNvPr>
          <p:cNvSpPr>
            <a:spLocks noGrp="1"/>
          </p:cNvSpPr>
          <p:nvPr>
            <p:ph type="title"/>
          </p:nvPr>
        </p:nvSpPr>
        <p:spPr>
          <a:xfrm>
            <a:off x="569442" y="520554"/>
            <a:ext cx="10515600" cy="1325563"/>
          </a:xfrm>
        </p:spPr>
        <p:txBody>
          <a:bodyPr>
            <a:normAutofit/>
          </a:bodyPr>
          <a:lstStyle/>
          <a:p>
            <a:r>
              <a:rPr lang="en-IN" sz="2800" dirty="0">
                <a:latin typeface="Times New Roman" panose="02020603050405020304" pitchFamily="18" charset="0"/>
                <a:cs typeface="Times New Roman" panose="02020603050405020304" pitchFamily="18" charset="0"/>
              </a:rPr>
              <a:t>FEASABILITY</a:t>
            </a:r>
          </a:p>
        </p:txBody>
      </p:sp>
      <p:sp>
        <p:nvSpPr>
          <p:cNvPr id="3" name="Content Placeholder 2">
            <a:extLst>
              <a:ext uri="{FF2B5EF4-FFF2-40B4-BE49-F238E27FC236}">
                <a16:creationId xmlns:a16="http://schemas.microsoft.com/office/drawing/2014/main" id="{22167B67-BDAD-FF45-B11C-62533291C928}"/>
              </a:ext>
            </a:extLst>
          </p:cNvPr>
          <p:cNvSpPr>
            <a:spLocks noGrp="1"/>
          </p:cNvSpPr>
          <p:nvPr>
            <p:ph idx="1"/>
          </p:nvPr>
        </p:nvSpPr>
        <p:spPr>
          <a:xfrm>
            <a:off x="770467" y="1701877"/>
            <a:ext cx="10515600" cy="4351338"/>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Economic Feasibility: Economically feasible if revenue aligns with costs.</a:t>
            </a:r>
          </a:p>
          <a:p>
            <a:pPr marL="0" indent="0">
              <a:buNone/>
            </a:pPr>
            <a:r>
              <a:rPr lang="en-US" sz="1600" dirty="0">
                <a:latin typeface="Times New Roman" panose="02020603050405020304" pitchFamily="18" charset="0"/>
                <a:cs typeface="Times New Roman" panose="02020603050405020304" pitchFamily="18" charset="0"/>
              </a:rPr>
              <a:t>Technical Feasibility: Technically feasible if tools are available, and the team has the necessary skills.</a:t>
            </a:r>
          </a:p>
          <a:p>
            <a:pPr marL="0" indent="0">
              <a:buNone/>
            </a:pPr>
            <a:r>
              <a:rPr lang="en-US" sz="1600" dirty="0">
                <a:latin typeface="Times New Roman" panose="02020603050405020304" pitchFamily="18" charset="0"/>
                <a:cs typeface="Times New Roman" panose="02020603050405020304" pitchFamily="18" charset="0"/>
              </a:rPr>
              <a:t>Behavioral Feasibility: Behaviorally feasible if users are engaged  and willing to adopt features.</a:t>
            </a:r>
            <a:endParaRPr lang="en-IN" sz="1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23956B1-B644-47B3-AFB5-CFBBA2131840}"/>
              </a:ext>
            </a:extLst>
          </p:cNvPr>
          <p:cNvSpPr>
            <a:spLocks noGrp="1"/>
          </p:cNvSpPr>
          <p:nvPr>
            <p:ph type="ftr" sz="quarter" idx="11"/>
          </p:nvPr>
        </p:nvSpPr>
        <p:spPr/>
        <p:txBody>
          <a:bodyPr/>
          <a:lstStyle/>
          <a:p>
            <a:r>
              <a:rPr lang="en-US"/>
              <a:t>DEPARTMENT OF COMPUTER SCIENCE AND ENGINEERING</a:t>
            </a:r>
            <a:endParaRPr lang="en-IN"/>
          </a:p>
        </p:txBody>
      </p:sp>
      <p:sp>
        <p:nvSpPr>
          <p:cNvPr id="5" name="Slide Number Placeholder 4">
            <a:extLst>
              <a:ext uri="{FF2B5EF4-FFF2-40B4-BE49-F238E27FC236}">
                <a16:creationId xmlns:a16="http://schemas.microsoft.com/office/drawing/2014/main" id="{210ECFB1-73B4-5CC7-A118-913FB066B368}"/>
              </a:ext>
            </a:extLst>
          </p:cNvPr>
          <p:cNvSpPr>
            <a:spLocks noGrp="1"/>
          </p:cNvSpPr>
          <p:nvPr>
            <p:ph type="sldNum" sz="quarter" idx="12"/>
          </p:nvPr>
        </p:nvSpPr>
        <p:spPr/>
        <p:txBody>
          <a:bodyPr/>
          <a:lstStyle/>
          <a:p>
            <a:fld id="{AD5F1A60-48D2-4E6D-997B-80B703C00A94}" type="slidenum">
              <a:rPr lang="en-IN" smtClean="0"/>
              <a:t>23</a:t>
            </a:fld>
            <a:endParaRPr lang="en-IN"/>
          </a:p>
        </p:txBody>
      </p:sp>
    </p:spTree>
    <p:extLst>
      <p:ext uri="{BB962C8B-B14F-4D97-AF65-F5344CB8AC3E}">
        <p14:creationId xmlns:p14="http://schemas.microsoft.com/office/powerpoint/2010/main" val="391116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116B6F2-1952-B0F8-A38D-7B711B700D9B}"/>
              </a:ext>
            </a:extLst>
          </p:cNvPr>
          <p:cNvSpPr txBox="1"/>
          <p:nvPr/>
        </p:nvSpPr>
        <p:spPr>
          <a:xfrm>
            <a:off x="2324100" y="2700814"/>
            <a:ext cx="8919754" cy="1200329"/>
          </a:xfrm>
          <a:prstGeom prst="rect">
            <a:avLst/>
          </a:prstGeom>
          <a:noFill/>
        </p:spPr>
        <p:txBody>
          <a:bodyPr wrap="square" rtlCol="0">
            <a:spAutoFit/>
          </a:bodyPr>
          <a:lstStyle/>
          <a:p>
            <a:r>
              <a:rPr lang="en-IN" sz="7200" dirty="0">
                <a:latin typeface="Berlin Sans FB Demi" panose="020E0802020502020306" pitchFamily="34" charset="0"/>
              </a:rPr>
              <a:t>THANK YOU</a:t>
            </a:r>
          </a:p>
        </p:txBody>
      </p:sp>
      <p:sp>
        <p:nvSpPr>
          <p:cNvPr id="2" name="Footer Placeholder 1">
            <a:extLst>
              <a:ext uri="{FF2B5EF4-FFF2-40B4-BE49-F238E27FC236}">
                <a16:creationId xmlns:a16="http://schemas.microsoft.com/office/drawing/2014/main" id="{3461CBBD-E65D-898E-302F-977847E4E669}"/>
              </a:ext>
            </a:extLst>
          </p:cNvPr>
          <p:cNvSpPr>
            <a:spLocks noGrp="1"/>
          </p:cNvSpPr>
          <p:nvPr>
            <p:ph type="ftr" sz="quarter" idx="11"/>
          </p:nvPr>
        </p:nvSpPr>
        <p:spPr/>
        <p:txBody>
          <a:bodyPr/>
          <a:lstStyle/>
          <a:p>
            <a:r>
              <a:rPr lang="en-US"/>
              <a:t>DEPARTMENT OF COMPUTER SCIENCE AND ENGINEERING</a:t>
            </a:r>
            <a:endParaRPr lang="en-IN"/>
          </a:p>
        </p:txBody>
      </p:sp>
      <p:sp>
        <p:nvSpPr>
          <p:cNvPr id="3" name="Slide Number Placeholder 2">
            <a:extLst>
              <a:ext uri="{FF2B5EF4-FFF2-40B4-BE49-F238E27FC236}">
                <a16:creationId xmlns:a16="http://schemas.microsoft.com/office/drawing/2014/main" id="{56F435D1-1151-1782-02B7-938471E4D5F9}"/>
              </a:ext>
            </a:extLst>
          </p:cNvPr>
          <p:cNvSpPr>
            <a:spLocks noGrp="1"/>
          </p:cNvSpPr>
          <p:nvPr>
            <p:ph type="sldNum" sz="quarter" idx="12"/>
          </p:nvPr>
        </p:nvSpPr>
        <p:spPr/>
        <p:txBody>
          <a:bodyPr/>
          <a:lstStyle/>
          <a:p>
            <a:fld id="{AD5F1A60-48D2-4E6D-997B-80B703C00A94}" type="slidenum">
              <a:rPr lang="en-IN" smtClean="0"/>
              <a:t>24</a:t>
            </a:fld>
            <a:endParaRPr lang="en-IN"/>
          </a:p>
        </p:txBody>
      </p:sp>
    </p:spTree>
    <p:extLst>
      <p:ext uri="{BB962C8B-B14F-4D97-AF65-F5344CB8AC3E}">
        <p14:creationId xmlns:p14="http://schemas.microsoft.com/office/powerpoint/2010/main" val="175024007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6E1AC-1066-BA24-0DD1-0A059C0775E8}"/>
              </a:ext>
            </a:extLst>
          </p:cNvPr>
          <p:cNvSpPr>
            <a:spLocks noGrp="1"/>
          </p:cNvSpPr>
          <p:nvPr>
            <p:ph type="title"/>
          </p:nvPr>
        </p:nvSpPr>
        <p:spPr>
          <a:xfrm>
            <a:off x="720272" y="1066641"/>
            <a:ext cx="10515600" cy="789215"/>
          </a:xfrm>
        </p:spPr>
        <p:txBody>
          <a:bodyPr>
            <a:normAutofit/>
          </a:bodyPr>
          <a:lstStyle/>
          <a:p>
            <a:r>
              <a:rPr lang="en-IN" sz="2800" dirty="0">
                <a:latin typeface="Times New Roman" panose="02020603050405020304" pitchFamily="18" charset="0"/>
                <a:cs typeface="Times New Roman" panose="02020603050405020304" pitchFamily="18" charset="0"/>
              </a:rPr>
              <a:t>ABSTRACT</a:t>
            </a:r>
          </a:p>
        </p:txBody>
      </p:sp>
      <p:sp>
        <p:nvSpPr>
          <p:cNvPr id="3" name="Footer Placeholder 2">
            <a:extLst>
              <a:ext uri="{FF2B5EF4-FFF2-40B4-BE49-F238E27FC236}">
                <a16:creationId xmlns:a16="http://schemas.microsoft.com/office/drawing/2014/main" id="{06EB0162-2F76-69D4-871C-FF9A1992648E}"/>
              </a:ext>
            </a:extLst>
          </p:cNvPr>
          <p:cNvSpPr>
            <a:spLocks noGrp="1"/>
          </p:cNvSpPr>
          <p:nvPr>
            <p:ph type="ftr" sz="quarter" idx="11"/>
          </p:nvPr>
        </p:nvSpPr>
        <p:spPr/>
        <p:txBody>
          <a:bodyPr/>
          <a:lstStyle/>
          <a:p>
            <a:r>
              <a:rPr lang="en-US"/>
              <a:t>DEPARTMENT OF COMPUTER SCIENCE AND ENGINEERING</a:t>
            </a:r>
            <a:endParaRPr lang="en-IN" dirty="0"/>
          </a:p>
        </p:txBody>
      </p:sp>
      <p:sp>
        <p:nvSpPr>
          <p:cNvPr id="4" name="Slide Number Placeholder 3">
            <a:extLst>
              <a:ext uri="{FF2B5EF4-FFF2-40B4-BE49-F238E27FC236}">
                <a16:creationId xmlns:a16="http://schemas.microsoft.com/office/drawing/2014/main" id="{B0EE53B4-B195-2309-31DD-EF99AF7C156F}"/>
              </a:ext>
            </a:extLst>
          </p:cNvPr>
          <p:cNvSpPr>
            <a:spLocks noGrp="1"/>
          </p:cNvSpPr>
          <p:nvPr>
            <p:ph type="sldNum" sz="quarter" idx="12"/>
          </p:nvPr>
        </p:nvSpPr>
        <p:spPr/>
        <p:txBody>
          <a:bodyPr/>
          <a:lstStyle/>
          <a:p>
            <a:r>
              <a:rPr lang="en-US" sz="1600" dirty="0">
                <a:solidFill>
                  <a:schemeClr val="tx1"/>
                </a:solidFill>
              </a:rPr>
              <a:t>3</a:t>
            </a:r>
            <a:endParaRPr lang="en-IN" sz="1600" dirty="0">
              <a:solidFill>
                <a:schemeClr val="tx1"/>
              </a:solidFill>
            </a:endParaRPr>
          </a:p>
        </p:txBody>
      </p:sp>
      <p:sp>
        <p:nvSpPr>
          <p:cNvPr id="6" name="TextBox 5">
            <a:extLst>
              <a:ext uri="{FF2B5EF4-FFF2-40B4-BE49-F238E27FC236}">
                <a16:creationId xmlns:a16="http://schemas.microsoft.com/office/drawing/2014/main" id="{4C405002-BFFD-7340-D414-555A3E82007F}"/>
              </a:ext>
            </a:extLst>
          </p:cNvPr>
          <p:cNvSpPr txBox="1"/>
          <p:nvPr/>
        </p:nvSpPr>
        <p:spPr>
          <a:xfrm>
            <a:off x="604520" y="1855856"/>
            <a:ext cx="10982960" cy="2633413"/>
          </a:xfrm>
          <a:prstGeom prst="rect">
            <a:avLst/>
          </a:prstGeom>
          <a:noFill/>
        </p:spPr>
        <p:txBody>
          <a:bodyPr wrap="square" rtlCol="0">
            <a:spAutoFit/>
          </a:bodyPr>
          <a:lstStyle/>
          <a:p>
            <a:pPr>
              <a:lnSpc>
                <a:spcPct val="150000"/>
              </a:lnSpc>
            </a:pPr>
            <a:r>
              <a:rPr lang="en-US" sz="1600" dirty="0">
                <a:latin typeface="Times New Roman" panose="02020603050405020304" pitchFamily="18" charset="0"/>
                <a:cs typeface="Times New Roman" panose="02020603050405020304" pitchFamily="18" charset="0"/>
              </a:rPr>
              <a:t>This project aims on the application of Internet of Things (IoT) and blockchain technology in poultry industry. Production of poultry is highly depending on the environment parameters like temperature, humidity, air and lighting to maintain and to boost the production of poultry. Monitoring all the environmental parameters is crucial for a large poultry farm, especially in traditional way.</a:t>
            </a:r>
          </a:p>
          <a:p>
            <a:pPr>
              <a:lnSpc>
                <a:spcPct val="150000"/>
              </a:lnSpc>
            </a:pPr>
            <a:r>
              <a:rPr lang="en-US" sz="1600" dirty="0">
                <a:latin typeface="Times New Roman" panose="02020603050405020304" pitchFamily="18" charset="0"/>
                <a:cs typeface="Times New Roman" panose="02020603050405020304" pitchFamily="18" charset="0"/>
              </a:rPr>
              <a:t>Recently, the adoption of IoT and Blockchain is used for monitoring and controlling the farm automatically. At first, the  temperature is monitored using IoT-based sensors. All the stakeholders involved in the poultry industry will be registered on the Blockchain, and they will be required to record the relevant information on the shared, immutable ledger. Since storing the entire supply chain data on Blockchain is very costly, distributed off-chain file storage IPFS is used.</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525645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0914A-7D10-D332-3A04-FA8BA1D07C97}"/>
              </a:ext>
            </a:extLst>
          </p:cNvPr>
          <p:cNvSpPr>
            <a:spLocks noGrp="1"/>
          </p:cNvSpPr>
          <p:nvPr>
            <p:ph type="title"/>
          </p:nvPr>
        </p:nvSpPr>
        <p:spPr>
          <a:xfrm>
            <a:off x="577850" y="1167376"/>
            <a:ext cx="10515600" cy="767103"/>
          </a:xfrm>
        </p:spPr>
        <p:txBody>
          <a:bodyPr>
            <a:normAutofit/>
          </a:bodyPr>
          <a:lstStyle/>
          <a:p>
            <a:r>
              <a:rPr lang="en-US" sz="2800" dirty="0">
                <a:latin typeface="Times New Roman" panose="02020603050405020304" pitchFamily="18" charset="0"/>
                <a:cs typeface="Times New Roman" panose="02020603050405020304" pitchFamily="18" charset="0"/>
              </a:rPr>
              <a:t>INTRODUCTION</a:t>
            </a:r>
            <a:endParaRPr lang="en-IN" sz="28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3EFC6955-56F6-FE47-ADAC-6B0C80200F85}"/>
              </a:ext>
            </a:extLst>
          </p:cNvPr>
          <p:cNvSpPr>
            <a:spLocks noGrp="1"/>
          </p:cNvSpPr>
          <p:nvPr>
            <p:ph type="ftr" sz="quarter" idx="11"/>
          </p:nvPr>
        </p:nvSpPr>
        <p:spPr>
          <a:xfrm>
            <a:off x="3853180" y="6459541"/>
            <a:ext cx="4114800" cy="365125"/>
          </a:xfrm>
        </p:spPr>
        <p:txBody>
          <a:bodyPr/>
          <a:lstStyle/>
          <a:p>
            <a:r>
              <a:rPr lang="en-US"/>
              <a:t>DEPARTMENT OF COMPUTER SCIENCE AND ENGINEERING</a:t>
            </a:r>
            <a:endParaRPr lang="en-IN" dirty="0"/>
          </a:p>
        </p:txBody>
      </p:sp>
      <p:sp>
        <p:nvSpPr>
          <p:cNvPr id="4" name="Slide Number Placeholder 3">
            <a:extLst>
              <a:ext uri="{FF2B5EF4-FFF2-40B4-BE49-F238E27FC236}">
                <a16:creationId xmlns:a16="http://schemas.microsoft.com/office/drawing/2014/main" id="{24B1B6E7-7541-884E-5542-B2694AB02C05}"/>
              </a:ext>
            </a:extLst>
          </p:cNvPr>
          <p:cNvSpPr>
            <a:spLocks noGrp="1"/>
          </p:cNvSpPr>
          <p:nvPr>
            <p:ph type="sldNum" sz="quarter" idx="12"/>
          </p:nvPr>
        </p:nvSpPr>
        <p:spPr/>
        <p:txBody>
          <a:bodyPr/>
          <a:lstStyle/>
          <a:p>
            <a:r>
              <a:rPr lang="en-IN" sz="1600" dirty="0">
                <a:solidFill>
                  <a:schemeClr val="tx1"/>
                </a:solidFill>
              </a:rPr>
              <a:t>4</a:t>
            </a:r>
          </a:p>
        </p:txBody>
      </p:sp>
      <p:sp>
        <p:nvSpPr>
          <p:cNvPr id="8" name="TextBox 7">
            <a:extLst>
              <a:ext uri="{FF2B5EF4-FFF2-40B4-BE49-F238E27FC236}">
                <a16:creationId xmlns:a16="http://schemas.microsoft.com/office/drawing/2014/main" id="{CA38B75D-2626-F838-BBFB-9A91BE6CD137}"/>
              </a:ext>
            </a:extLst>
          </p:cNvPr>
          <p:cNvSpPr txBox="1"/>
          <p:nvPr/>
        </p:nvSpPr>
        <p:spPr>
          <a:xfrm>
            <a:off x="577850" y="1811559"/>
            <a:ext cx="10365740" cy="2264081"/>
          </a:xfrm>
          <a:prstGeom prst="rect">
            <a:avLst/>
          </a:prstGeom>
          <a:noFill/>
        </p:spPr>
        <p:txBody>
          <a:bodyPr wrap="square" rtlCol="0">
            <a:spAutoFit/>
          </a:bodyPr>
          <a:lstStyle/>
          <a:p>
            <a:pPr>
              <a:lnSpc>
                <a:spcPct val="150000"/>
              </a:lnSpc>
            </a:pPr>
            <a:r>
              <a:rPr lang="en-US" sz="1600" dirty="0">
                <a:latin typeface="Times New Roman" panose="02020603050405020304" pitchFamily="18" charset="0"/>
                <a:cs typeface="Times New Roman" panose="02020603050405020304" pitchFamily="18" charset="0"/>
              </a:rPr>
              <a:t>The operation of poultry farm is tremendous and limited when using manpower, especially in a large farm. As the environment of poultry farm has to monitor regularly, farmers need to inspect all the environmental parameters manually. Therefore, with the implementation of IoT in poultry farm, it could reduce cost, manpower and is highly manageable. Blockchain is a digital ledger in which transactions made are recorded chronologically and stored publicly in chain of blocks which are produced through cryptographic algorithms. Commonly blockchain is the engine behind the cryptocurrency that ensures the integrity of the data in a decentralized and secured way.</a:t>
            </a:r>
          </a:p>
        </p:txBody>
      </p:sp>
    </p:spTree>
    <p:extLst>
      <p:ext uri="{BB962C8B-B14F-4D97-AF65-F5344CB8AC3E}">
        <p14:creationId xmlns:p14="http://schemas.microsoft.com/office/powerpoint/2010/main" val="240415753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E4D4226-8D80-079D-0C97-F6CF3F88933E}"/>
              </a:ext>
            </a:extLst>
          </p:cNvPr>
          <p:cNvSpPr>
            <a:spLocks noGrp="1"/>
          </p:cNvSpPr>
          <p:nvPr>
            <p:ph type="ftr" sz="quarter" idx="11"/>
          </p:nvPr>
        </p:nvSpPr>
        <p:spPr/>
        <p:txBody>
          <a:bodyPr/>
          <a:lstStyle/>
          <a:p>
            <a:r>
              <a:rPr lang="en-US"/>
              <a:t>DEPARTMENT OF COMPUTER SCIENCE AND ENGINEERING</a:t>
            </a:r>
            <a:endParaRPr lang="en-IN"/>
          </a:p>
        </p:txBody>
      </p:sp>
      <p:sp>
        <p:nvSpPr>
          <p:cNvPr id="5" name="Slide Number Placeholder 4">
            <a:extLst>
              <a:ext uri="{FF2B5EF4-FFF2-40B4-BE49-F238E27FC236}">
                <a16:creationId xmlns:a16="http://schemas.microsoft.com/office/drawing/2014/main" id="{71F0E20F-2588-1844-3AD8-14E94FD9A91B}"/>
              </a:ext>
            </a:extLst>
          </p:cNvPr>
          <p:cNvSpPr>
            <a:spLocks noGrp="1"/>
          </p:cNvSpPr>
          <p:nvPr>
            <p:ph type="sldNum" sz="quarter" idx="12"/>
          </p:nvPr>
        </p:nvSpPr>
        <p:spPr/>
        <p:txBody>
          <a:bodyPr/>
          <a:lstStyle/>
          <a:p>
            <a:fld id="{AD5F1A60-48D2-4E6D-997B-80B703C00A94}" type="slidenum">
              <a:rPr lang="en-IN" smtClean="0"/>
              <a:t>5</a:t>
            </a:fld>
            <a:endParaRPr lang="en-IN"/>
          </a:p>
        </p:txBody>
      </p:sp>
      <p:sp>
        <p:nvSpPr>
          <p:cNvPr id="6" name="Footer Placeholder 2">
            <a:extLst>
              <a:ext uri="{FF2B5EF4-FFF2-40B4-BE49-F238E27FC236}">
                <a16:creationId xmlns:a16="http://schemas.microsoft.com/office/drawing/2014/main" id="{B76740E8-6302-976F-F283-82787FDC2BFA}"/>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AND ENGINEERING</a:t>
            </a:r>
            <a:endParaRPr lang="en-IN"/>
          </a:p>
        </p:txBody>
      </p:sp>
      <p:sp>
        <p:nvSpPr>
          <p:cNvPr id="7" name="Slide Number Placeholder 3">
            <a:extLst>
              <a:ext uri="{FF2B5EF4-FFF2-40B4-BE49-F238E27FC236}">
                <a16:creationId xmlns:a16="http://schemas.microsoft.com/office/drawing/2014/main" id="{CA3EFA67-33E7-1819-A10E-3B355FD2B31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5F1A60-48D2-4E6D-997B-80B703C00A94}" type="slidenum">
              <a:rPr lang="en-IN" smtClean="0"/>
              <a:pPr/>
              <a:t>5</a:t>
            </a:fld>
            <a:endParaRPr lang="en-IN"/>
          </a:p>
        </p:txBody>
      </p:sp>
      <p:sp>
        <p:nvSpPr>
          <p:cNvPr id="8" name="Title 1">
            <a:extLst>
              <a:ext uri="{FF2B5EF4-FFF2-40B4-BE49-F238E27FC236}">
                <a16:creationId xmlns:a16="http://schemas.microsoft.com/office/drawing/2014/main" id="{DE36DC42-73FC-87BE-29E2-AE25E58CD3D1}"/>
              </a:ext>
            </a:extLst>
          </p:cNvPr>
          <p:cNvSpPr txBox="1">
            <a:spLocks/>
          </p:cNvSpPr>
          <p:nvPr/>
        </p:nvSpPr>
        <p:spPr>
          <a:xfrm>
            <a:off x="406788" y="500744"/>
            <a:ext cx="10515600" cy="61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LITERATURE REVIEW</a:t>
            </a:r>
            <a:endParaRPr lang="en-IN" sz="2800" dirty="0">
              <a:latin typeface="Times New Roman" panose="02020603050405020304" pitchFamily="18" charset="0"/>
              <a:cs typeface="Times New Roman" panose="02020603050405020304" pitchFamily="18" charset="0"/>
            </a:endParaRPr>
          </a:p>
        </p:txBody>
      </p:sp>
      <p:sp>
        <p:nvSpPr>
          <p:cNvPr id="9" name="Footer Placeholder 2">
            <a:extLst>
              <a:ext uri="{FF2B5EF4-FFF2-40B4-BE49-F238E27FC236}">
                <a16:creationId xmlns:a16="http://schemas.microsoft.com/office/drawing/2014/main" id="{36F1EC01-7A4B-72A0-563B-0501740B0B20}"/>
              </a:ext>
            </a:extLst>
          </p:cNvPr>
          <p:cNvSpPr txBox="1">
            <a:spLocks/>
          </p:cNvSpPr>
          <p:nvPr/>
        </p:nvSpPr>
        <p:spPr>
          <a:xfrm>
            <a:off x="3390901" y="6356350"/>
            <a:ext cx="5061857" cy="61209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a:p>
            <a:endParaRPr lang="en-IN" dirty="0"/>
          </a:p>
        </p:txBody>
      </p:sp>
      <p:sp>
        <p:nvSpPr>
          <p:cNvPr id="3" name="TextBox 2">
            <a:extLst>
              <a:ext uri="{FF2B5EF4-FFF2-40B4-BE49-F238E27FC236}">
                <a16:creationId xmlns:a16="http://schemas.microsoft.com/office/drawing/2014/main" id="{3A8F190A-FD28-A5DA-634B-783069F960A7}"/>
              </a:ext>
            </a:extLst>
          </p:cNvPr>
          <p:cNvSpPr txBox="1"/>
          <p:nvPr/>
        </p:nvSpPr>
        <p:spPr>
          <a:xfrm>
            <a:off x="406788" y="1112838"/>
            <a:ext cx="11100707" cy="4849404"/>
          </a:xfrm>
          <a:prstGeom prst="rect">
            <a:avLst/>
          </a:prstGeom>
          <a:noFill/>
        </p:spPr>
        <p:txBody>
          <a:bodyPr wrap="square">
            <a:spAutoFit/>
          </a:bodyPr>
          <a:lstStyle/>
          <a:p>
            <a:pPr>
              <a:lnSpc>
                <a:spcPct val="150000"/>
              </a:lnSpc>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I)Blockchain-based Poultry Information Management System Design and Implementation using Hyperledger Fabric</a:t>
            </a:r>
          </a:p>
          <a:p>
            <a:pPr>
              <a:lnSpc>
                <a:spcPct val="150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Proposed By Aliyu Ibrahim et al[5] - Article  in  Journal of the Chosun Natural Science(August 2021)</a:t>
            </a:r>
          </a:p>
          <a:p>
            <a:pPr>
              <a:lnSpc>
                <a:spcPct val="150000"/>
              </a:lnSpc>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This paper presents blockchain-based poultry information management system design and implementation using Hyperledger Fabric. The system's main tasks include recording the information associated with poultry rearing (from a hatchery to a farm), and status reports of the farm activities on a monthly basis. The ability to trace the source of livestock products through all the stages of rearing/production, processing, and distribution is essential for ensuring food safety as recall of contaminated products can easily be done thereby increasing consumer confidence.</a:t>
            </a:r>
          </a:p>
          <a:p>
            <a:pPr>
              <a:lnSpc>
                <a:spcPct val="150000"/>
              </a:lnSpc>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II)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A smart IoT-based monitoring system in poultry farms using chicken </a:t>
            </a:r>
            <a:r>
              <a:rPr lang="en-US" sz="1600" b="1" dirty="0" err="1">
                <a:latin typeface="Times New Roman" panose="02020603050405020304" pitchFamily="18" charset="0"/>
                <a:ea typeface="Times New Roman" panose="02020603050405020304" pitchFamily="18" charset="0"/>
                <a:cs typeface="Times New Roman" panose="02020603050405020304" pitchFamily="18" charset="0"/>
              </a:rPr>
              <a:t>behavioural</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 analysis</a:t>
            </a:r>
          </a:p>
          <a:p>
            <a:pPr>
              <a:lnSpc>
                <a:spcPct val="150000"/>
              </a:lnSpc>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Proposed By </a:t>
            </a:r>
            <a:r>
              <a:rPr lang="da-DK" sz="1600" dirty="0">
                <a:latin typeface="Times New Roman" panose="02020603050405020304" pitchFamily="18" charset="0"/>
                <a:ea typeface="Times New Roman" panose="02020603050405020304" pitchFamily="18" charset="0"/>
                <a:cs typeface="Times New Roman" panose="02020603050405020304" pitchFamily="18" charset="0"/>
              </a:rPr>
              <a:t>Mohammed Mostafa Ahmed et al[2]</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This paper proposes a smart poultry monitoring system that leverages IoT sensors to detect and monitor chicken behavior in poultry farms and provides valuable information to industry stakeholders for management decisions and individual poultry health status. An optimized synthetic minority over-sampling technique (SMOTE) via an artificial hummingbird algorithm (AHA) is applied to solve the data imbalance problem.</a:t>
            </a:r>
          </a:p>
        </p:txBody>
      </p:sp>
    </p:spTree>
    <p:extLst>
      <p:ext uri="{BB962C8B-B14F-4D97-AF65-F5344CB8AC3E}">
        <p14:creationId xmlns:p14="http://schemas.microsoft.com/office/powerpoint/2010/main" val="3186187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8EBA3F92-81F3-C521-2C7B-8AACDB7DC8C5}"/>
              </a:ext>
            </a:extLst>
          </p:cNvPr>
          <p:cNvSpPr>
            <a:spLocks noGrp="1"/>
          </p:cNvSpPr>
          <p:nvPr>
            <p:ph type="ftr" sz="quarter" idx="11"/>
          </p:nvPr>
        </p:nvSpPr>
        <p:spPr/>
        <p:txBody>
          <a:bodyPr/>
          <a:lstStyle/>
          <a:p>
            <a:r>
              <a:rPr lang="en-US"/>
              <a:t>DEPARTMENT OF COMPUTER SCIENCE AND ENGINEERING</a:t>
            </a:r>
            <a:endParaRPr lang="en-IN"/>
          </a:p>
        </p:txBody>
      </p:sp>
      <p:sp>
        <p:nvSpPr>
          <p:cNvPr id="3" name="Slide Number Placeholder 4">
            <a:extLst>
              <a:ext uri="{FF2B5EF4-FFF2-40B4-BE49-F238E27FC236}">
                <a16:creationId xmlns:a16="http://schemas.microsoft.com/office/drawing/2014/main" id="{D27773B7-14CA-6013-1303-894BDF59798E}"/>
              </a:ext>
            </a:extLst>
          </p:cNvPr>
          <p:cNvSpPr>
            <a:spLocks noGrp="1"/>
          </p:cNvSpPr>
          <p:nvPr>
            <p:ph type="sldNum" sz="quarter" idx="12"/>
          </p:nvPr>
        </p:nvSpPr>
        <p:spPr/>
        <p:txBody>
          <a:bodyPr/>
          <a:lstStyle/>
          <a:p>
            <a:fld id="{AD5F1A60-48D2-4E6D-997B-80B703C00A94}" type="slidenum">
              <a:rPr lang="en-IN" smtClean="0"/>
              <a:t>6</a:t>
            </a:fld>
            <a:endParaRPr lang="en-IN"/>
          </a:p>
        </p:txBody>
      </p:sp>
      <p:sp>
        <p:nvSpPr>
          <p:cNvPr id="6" name="Footer Placeholder 2">
            <a:extLst>
              <a:ext uri="{FF2B5EF4-FFF2-40B4-BE49-F238E27FC236}">
                <a16:creationId xmlns:a16="http://schemas.microsoft.com/office/drawing/2014/main" id="{A49C4751-2457-4962-19A4-F1E68702F0AE}"/>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AND ENGINEERING</a:t>
            </a:r>
            <a:endParaRPr lang="en-IN"/>
          </a:p>
        </p:txBody>
      </p:sp>
      <p:sp>
        <p:nvSpPr>
          <p:cNvPr id="17" name="Slide Number Placeholder 3">
            <a:extLst>
              <a:ext uri="{FF2B5EF4-FFF2-40B4-BE49-F238E27FC236}">
                <a16:creationId xmlns:a16="http://schemas.microsoft.com/office/drawing/2014/main" id="{795A17EB-E984-4982-3C77-A982D6A4494D}"/>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5F1A60-48D2-4E6D-997B-80B703C00A94}" type="slidenum">
              <a:rPr lang="en-IN" smtClean="0"/>
              <a:pPr/>
              <a:t>6</a:t>
            </a:fld>
            <a:endParaRPr lang="en-IN"/>
          </a:p>
        </p:txBody>
      </p:sp>
      <p:sp>
        <p:nvSpPr>
          <p:cNvPr id="18" name="Title 1">
            <a:extLst>
              <a:ext uri="{FF2B5EF4-FFF2-40B4-BE49-F238E27FC236}">
                <a16:creationId xmlns:a16="http://schemas.microsoft.com/office/drawing/2014/main" id="{951F5EFC-3C0A-A4F0-CAF7-C6F0A86E545D}"/>
              </a:ext>
            </a:extLst>
          </p:cNvPr>
          <p:cNvSpPr txBox="1">
            <a:spLocks/>
          </p:cNvSpPr>
          <p:nvPr/>
        </p:nvSpPr>
        <p:spPr>
          <a:xfrm>
            <a:off x="314267" y="374607"/>
            <a:ext cx="10515600" cy="61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LITERATURE</a:t>
            </a:r>
            <a:r>
              <a:rPr lang="en-US" sz="32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REVIEW</a:t>
            </a:r>
            <a:endParaRPr lang="en-IN" sz="2800" dirty="0">
              <a:latin typeface="Times New Roman" panose="02020603050405020304" pitchFamily="18" charset="0"/>
              <a:cs typeface="Times New Roman" panose="02020603050405020304" pitchFamily="18" charset="0"/>
            </a:endParaRPr>
          </a:p>
        </p:txBody>
      </p:sp>
      <p:sp>
        <p:nvSpPr>
          <p:cNvPr id="19" name="Footer Placeholder 2">
            <a:extLst>
              <a:ext uri="{FF2B5EF4-FFF2-40B4-BE49-F238E27FC236}">
                <a16:creationId xmlns:a16="http://schemas.microsoft.com/office/drawing/2014/main" id="{68C6BE98-1E83-0783-766A-A3A6BF372203}"/>
              </a:ext>
            </a:extLst>
          </p:cNvPr>
          <p:cNvSpPr txBox="1">
            <a:spLocks/>
          </p:cNvSpPr>
          <p:nvPr/>
        </p:nvSpPr>
        <p:spPr>
          <a:xfrm>
            <a:off x="3390901" y="6356350"/>
            <a:ext cx="5061857" cy="61209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a:p>
            <a:endParaRPr lang="en-IN" dirty="0"/>
          </a:p>
        </p:txBody>
      </p:sp>
      <p:sp>
        <p:nvSpPr>
          <p:cNvPr id="20" name="Slide Number Placeholder 3">
            <a:extLst>
              <a:ext uri="{FF2B5EF4-FFF2-40B4-BE49-F238E27FC236}">
                <a16:creationId xmlns:a16="http://schemas.microsoft.com/office/drawing/2014/main" id="{AA386CD5-39E0-C87E-0249-E680B54B3F7D}"/>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1600" dirty="0">
              <a:solidFill>
                <a:schemeClr val="tx1"/>
              </a:solidFill>
            </a:endParaRPr>
          </a:p>
        </p:txBody>
      </p:sp>
      <p:sp>
        <p:nvSpPr>
          <p:cNvPr id="23" name="TextBox 22">
            <a:extLst>
              <a:ext uri="{FF2B5EF4-FFF2-40B4-BE49-F238E27FC236}">
                <a16:creationId xmlns:a16="http://schemas.microsoft.com/office/drawing/2014/main" id="{AED2914F-1615-BFDB-862F-AA40EA70FC31}"/>
              </a:ext>
            </a:extLst>
          </p:cNvPr>
          <p:cNvSpPr txBox="1"/>
          <p:nvPr/>
        </p:nvSpPr>
        <p:spPr>
          <a:xfrm>
            <a:off x="371475" y="1004298"/>
            <a:ext cx="11100707" cy="4849404"/>
          </a:xfrm>
          <a:prstGeom prst="rect">
            <a:avLst/>
          </a:prstGeom>
          <a:noFill/>
        </p:spPr>
        <p:txBody>
          <a:bodyPr wrap="square">
            <a:spAutoFit/>
          </a:bodyPr>
          <a:lstStyle/>
          <a:p>
            <a:pPr>
              <a:lnSpc>
                <a:spcPct val="150000"/>
              </a:lnSpc>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III) A Preliminary Study on Poultry Farm Environmental Monitoring using Internet of Things and Blockchain Technology</a:t>
            </a:r>
          </a:p>
          <a:p>
            <a:pPr>
              <a:lnSpc>
                <a:spcPct val="150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Proposed By </a:t>
            </a:r>
            <a:r>
              <a:rPr lang="da-DK" sz="1600" dirty="0">
                <a:effectLst/>
                <a:latin typeface="Times New Roman" panose="02020603050405020304" pitchFamily="18" charset="0"/>
                <a:ea typeface="Times New Roman" panose="02020603050405020304" pitchFamily="18" charset="0"/>
                <a:cs typeface="Times New Roman" panose="02020603050405020304" pitchFamily="18" charset="0"/>
              </a:rPr>
              <a:t>Mohammad Naim Elham et al[6]</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At first, the data of temperature are monitored using IoT-based temperature and humidity sensors and recorded in JSON format. From the results, the data is successfully transmitted to the IOTA blockchain. Blockchain will ensure the data is secured and transparent to consumers. Recently, the adoption of IoT and Blockchain has been used for monitoring and controlling the farm </a:t>
            </a:r>
          </a:p>
          <a:p>
            <a:pPr>
              <a:lnSpc>
                <a:spcPct val="150000"/>
              </a:lnSpc>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automatically. It is proven that it can reduce costs and the poultry farm well-managed.</a:t>
            </a:r>
          </a:p>
          <a:p>
            <a:pPr>
              <a:lnSpc>
                <a:spcPct val="150000"/>
              </a:lnSpc>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IV) Blockchain applications in Poultry Industry</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Proposed By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Techskill</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Brew in 2022</a:t>
            </a:r>
          </a:p>
          <a:p>
            <a:pPr>
              <a:lnSpc>
                <a:spcPct val="150000"/>
              </a:lnSpc>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All the stakeholders involved in the poultry industry will be registered on the Blockchain, and they will be required to record the relevant information on the shared, immutable ledger. Since storing the entire supply chain data on Blockchain is very costly; thus, distributed off-chain file storage IPFS is used. Precisely, entire supply chain transactions data will be stored on the off chain file storage IPFS and the hash of the uploaded data, along with its address, will be stored on the smart contract of Blockchain. Anyone knowing the hash of the file can retrieve the information from IPFS.</a:t>
            </a:r>
          </a:p>
        </p:txBody>
      </p:sp>
    </p:spTree>
    <p:extLst>
      <p:ext uri="{BB962C8B-B14F-4D97-AF65-F5344CB8AC3E}">
        <p14:creationId xmlns:p14="http://schemas.microsoft.com/office/powerpoint/2010/main" val="3615178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E2FB5-54A4-17EE-C7D3-8D64A3914E01}"/>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PROBLEM IDENTIFICATION</a:t>
            </a:r>
          </a:p>
        </p:txBody>
      </p:sp>
      <p:sp>
        <p:nvSpPr>
          <p:cNvPr id="3" name="Content Placeholder 2">
            <a:extLst>
              <a:ext uri="{FF2B5EF4-FFF2-40B4-BE49-F238E27FC236}">
                <a16:creationId xmlns:a16="http://schemas.microsoft.com/office/drawing/2014/main" id="{D27D0C6B-64DF-6680-80B5-C19FEB3A643D}"/>
              </a:ext>
            </a:extLst>
          </p:cNvPr>
          <p:cNvSpPr>
            <a:spLocks noGrp="1"/>
          </p:cNvSpPr>
          <p:nvPr>
            <p:ph idx="1"/>
          </p:nvPr>
        </p:nvSpPr>
        <p:spPr>
          <a:xfrm>
            <a:off x="989201" y="1339064"/>
            <a:ext cx="10515600" cy="4351338"/>
          </a:xfrm>
        </p:spPr>
        <p:txBody>
          <a:bodyPr>
            <a:normAutofit/>
          </a:bodyPr>
          <a:lstStyle/>
          <a:p>
            <a:pPr marL="0" indent="0">
              <a:buNone/>
            </a:pPr>
            <a:r>
              <a:rPr lang="en-US" sz="1600" b="0" i="0" dirty="0">
                <a:solidFill>
                  <a:srgbClr val="374151"/>
                </a:solidFill>
                <a:effectLst/>
                <a:latin typeface="Times New Roman" panose="02020603050405020304" pitchFamily="18" charset="0"/>
                <a:cs typeface="Times New Roman" panose="02020603050405020304" pitchFamily="18" charset="0"/>
              </a:rPr>
              <a:t>Identifying problems in a poultry management system that can be addressed through the implementation of blockchain technology involves understanding the existing challenges and potential areas for improvement. Blockchain provides a decentralized and tamper-resistant ledger that ensures data integrity. Each transaction is recorded in a block, and once added, it becomes extremely difficult to alter. This enhances transparency and trust among stakeholders.</a:t>
            </a:r>
            <a:endParaRPr lang="en-IN" sz="1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9B4DF18-0B1B-530E-1446-061D931300A4}"/>
              </a:ext>
            </a:extLst>
          </p:cNvPr>
          <p:cNvSpPr>
            <a:spLocks noGrp="1"/>
          </p:cNvSpPr>
          <p:nvPr>
            <p:ph type="ftr" sz="quarter" idx="11"/>
          </p:nvPr>
        </p:nvSpPr>
        <p:spPr/>
        <p:txBody>
          <a:bodyPr/>
          <a:lstStyle/>
          <a:p>
            <a:r>
              <a:rPr lang="en-US"/>
              <a:t>DEPARTMENT OF COMPUTER SCIENCE AND ENGINEERING</a:t>
            </a:r>
            <a:endParaRPr lang="en-IN"/>
          </a:p>
        </p:txBody>
      </p:sp>
      <p:sp>
        <p:nvSpPr>
          <p:cNvPr id="5" name="Slide Number Placeholder 4">
            <a:extLst>
              <a:ext uri="{FF2B5EF4-FFF2-40B4-BE49-F238E27FC236}">
                <a16:creationId xmlns:a16="http://schemas.microsoft.com/office/drawing/2014/main" id="{14B1EC35-FAA4-FECE-5D92-003F1217A299}"/>
              </a:ext>
            </a:extLst>
          </p:cNvPr>
          <p:cNvSpPr>
            <a:spLocks noGrp="1"/>
          </p:cNvSpPr>
          <p:nvPr>
            <p:ph type="sldNum" sz="quarter" idx="12"/>
          </p:nvPr>
        </p:nvSpPr>
        <p:spPr/>
        <p:txBody>
          <a:bodyPr/>
          <a:lstStyle/>
          <a:p>
            <a:fld id="{AD5F1A60-48D2-4E6D-997B-80B703C00A94}" type="slidenum">
              <a:rPr lang="en-IN" smtClean="0"/>
              <a:t>7</a:t>
            </a:fld>
            <a:endParaRPr lang="en-IN"/>
          </a:p>
        </p:txBody>
      </p:sp>
    </p:spTree>
    <p:extLst>
      <p:ext uri="{BB962C8B-B14F-4D97-AF65-F5344CB8AC3E}">
        <p14:creationId xmlns:p14="http://schemas.microsoft.com/office/powerpoint/2010/main" val="4241752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DF1CE65-6C13-E56F-0582-965F3D861C4A}"/>
              </a:ext>
            </a:extLst>
          </p:cNvPr>
          <p:cNvSpPr>
            <a:spLocks noGrp="1"/>
          </p:cNvSpPr>
          <p:nvPr>
            <p:ph type="ftr" sz="quarter" idx="11"/>
          </p:nvPr>
        </p:nvSpPr>
        <p:spPr/>
        <p:txBody>
          <a:bodyPr/>
          <a:lstStyle/>
          <a:p>
            <a:r>
              <a:rPr lang="en-US"/>
              <a:t>DEPARTMENT OF COMPUTER SCIENCE AND ENGINEERING</a:t>
            </a:r>
            <a:endParaRPr lang="en-IN"/>
          </a:p>
        </p:txBody>
      </p:sp>
      <p:sp>
        <p:nvSpPr>
          <p:cNvPr id="6" name="Footer Placeholder 3">
            <a:extLst>
              <a:ext uri="{FF2B5EF4-FFF2-40B4-BE49-F238E27FC236}">
                <a16:creationId xmlns:a16="http://schemas.microsoft.com/office/drawing/2014/main" id="{CDBAF985-D4D6-B8CF-1A01-A907922CB0CB}"/>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AND ENGINEERING</a:t>
            </a:r>
            <a:endParaRPr lang="en-IN"/>
          </a:p>
        </p:txBody>
      </p:sp>
      <p:sp>
        <p:nvSpPr>
          <p:cNvPr id="7" name="Slide Number Placeholder 4">
            <a:extLst>
              <a:ext uri="{FF2B5EF4-FFF2-40B4-BE49-F238E27FC236}">
                <a16:creationId xmlns:a16="http://schemas.microsoft.com/office/drawing/2014/main" id="{32017A53-FBE1-8730-A680-F7D14C3D7E5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5F1A60-48D2-4E6D-997B-80B703C00A94}" type="slidenum">
              <a:rPr lang="en-IN" smtClean="0"/>
              <a:pPr/>
              <a:t>8</a:t>
            </a:fld>
            <a:endParaRPr lang="en-IN"/>
          </a:p>
        </p:txBody>
      </p:sp>
      <p:sp>
        <p:nvSpPr>
          <p:cNvPr id="8" name="Footer Placeholder 2">
            <a:extLst>
              <a:ext uri="{FF2B5EF4-FFF2-40B4-BE49-F238E27FC236}">
                <a16:creationId xmlns:a16="http://schemas.microsoft.com/office/drawing/2014/main" id="{6905D6D9-FACE-C4C9-A337-72262E846EE9}"/>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AND ENGINEERING</a:t>
            </a:r>
            <a:endParaRPr lang="en-IN"/>
          </a:p>
        </p:txBody>
      </p:sp>
      <p:sp>
        <p:nvSpPr>
          <p:cNvPr id="9" name="Slide Number Placeholder 3">
            <a:extLst>
              <a:ext uri="{FF2B5EF4-FFF2-40B4-BE49-F238E27FC236}">
                <a16:creationId xmlns:a16="http://schemas.microsoft.com/office/drawing/2014/main" id="{B01341EA-45CD-F6E7-0B27-0E08561D618E}"/>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5F1A60-48D2-4E6D-997B-80B703C00A94}" type="slidenum">
              <a:rPr lang="en-IN" smtClean="0"/>
              <a:pPr/>
              <a:t>8</a:t>
            </a:fld>
            <a:endParaRPr lang="en-IN"/>
          </a:p>
        </p:txBody>
      </p:sp>
      <p:sp>
        <p:nvSpPr>
          <p:cNvPr id="10" name="Title 1">
            <a:extLst>
              <a:ext uri="{FF2B5EF4-FFF2-40B4-BE49-F238E27FC236}">
                <a16:creationId xmlns:a16="http://schemas.microsoft.com/office/drawing/2014/main" id="{CAE76746-137D-2322-6D61-B58F0A8596B6}"/>
              </a:ext>
            </a:extLst>
          </p:cNvPr>
          <p:cNvSpPr txBox="1">
            <a:spLocks/>
          </p:cNvSpPr>
          <p:nvPr/>
        </p:nvSpPr>
        <p:spPr>
          <a:xfrm>
            <a:off x="426849" y="592927"/>
            <a:ext cx="10515600" cy="7843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latin typeface="Times New Roman" panose="02020603050405020304" pitchFamily="18" charset="0"/>
                <a:cs typeface="Times New Roman" panose="02020603050405020304" pitchFamily="18" charset="0"/>
              </a:rPr>
              <a:t>EXISTED SYSTEM</a:t>
            </a:r>
          </a:p>
        </p:txBody>
      </p:sp>
      <p:sp>
        <p:nvSpPr>
          <p:cNvPr id="11" name="Footer Placeholder 2">
            <a:extLst>
              <a:ext uri="{FF2B5EF4-FFF2-40B4-BE49-F238E27FC236}">
                <a16:creationId xmlns:a16="http://schemas.microsoft.com/office/drawing/2014/main" id="{3D092F0E-EF99-39C8-6395-D56A5D85EE69}"/>
              </a:ext>
            </a:extLst>
          </p:cNvPr>
          <p:cNvSpPr txBox="1">
            <a:spLocks/>
          </p:cNvSpPr>
          <p:nvPr/>
        </p:nvSpPr>
        <p:spPr>
          <a:xfrm>
            <a:off x="3390901" y="6356350"/>
            <a:ext cx="5061857" cy="61209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a:p>
            <a:endParaRPr lang="en-IN" dirty="0"/>
          </a:p>
        </p:txBody>
      </p:sp>
      <p:sp>
        <p:nvSpPr>
          <p:cNvPr id="12" name="Slide Number Placeholder 3">
            <a:extLst>
              <a:ext uri="{FF2B5EF4-FFF2-40B4-BE49-F238E27FC236}">
                <a16:creationId xmlns:a16="http://schemas.microsoft.com/office/drawing/2014/main" id="{07C2EFD3-3823-4AF2-F335-DA84A394828D}"/>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dirty="0">
                <a:solidFill>
                  <a:schemeClr val="tx1"/>
                </a:solidFill>
              </a:rPr>
              <a:t>7</a:t>
            </a:r>
          </a:p>
        </p:txBody>
      </p:sp>
      <p:sp>
        <p:nvSpPr>
          <p:cNvPr id="15" name="TextBox 14">
            <a:extLst>
              <a:ext uri="{FF2B5EF4-FFF2-40B4-BE49-F238E27FC236}">
                <a16:creationId xmlns:a16="http://schemas.microsoft.com/office/drawing/2014/main" id="{78A24949-B2F2-D323-FEAD-E37EB6ADF985}"/>
              </a:ext>
            </a:extLst>
          </p:cNvPr>
          <p:cNvSpPr txBox="1"/>
          <p:nvPr/>
        </p:nvSpPr>
        <p:spPr>
          <a:xfrm>
            <a:off x="537023" y="1297035"/>
            <a:ext cx="11385808" cy="3741409"/>
          </a:xfrm>
          <a:prstGeom prst="rect">
            <a:avLst/>
          </a:prstGeom>
          <a:noFill/>
        </p:spPr>
        <p:txBody>
          <a:bodyPr wrap="square" rtlCol="0">
            <a:spAutoFit/>
          </a:bodyPr>
          <a:lstStyle/>
          <a:p>
            <a:pPr>
              <a:lnSpc>
                <a:spcPct val="150000"/>
              </a:lnSpc>
            </a:pPr>
            <a:r>
              <a:rPr lang="en-US" sz="1600" u="sng" dirty="0">
                <a:effectLst/>
                <a:latin typeface="Times New Roman" panose="02020603050405020304" pitchFamily="18" charset="0"/>
                <a:ea typeface="Times New Roman" panose="02020603050405020304" pitchFamily="18" charset="0"/>
                <a:cs typeface="Times New Roman" panose="02020603050405020304" pitchFamily="18" charset="0"/>
              </a:rPr>
              <a:t>Blockchain-based Poultry Information Management System Design and Implementation using Hyperledger Fabric</a:t>
            </a:r>
          </a:p>
          <a:p>
            <a:pPr>
              <a:lnSpc>
                <a:spcPct val="150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In our design, each organization has two endorser nodes and one anchor peer. The endorser node holds a smart contract and validates transactions while the anchor peer serves to discover other peers from the connected organizations in the network. Moreover, the organization has admin and ordinary user roles. The system operations are initiated when a peer invokes a transaction such as a farmer documenting the feed and vaccination information into the system. The transactions are initiated using the Client App-Web App or Mobile App. The Endorser Peer receives a transaction from an associated Client App and applies a business logic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chaincode</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for processing. When the result sent to the Client App is approved, that App sends it to the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Orderer</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Peer so that it can be sent to the Anchor Peer for future transactions to be accessible to all General Peers. We built a web-based User Interface (UI) using Flask framework for the backend and Materialize CSS for the frontend. The preliminary home page is illustrated in Fig. 11. The UI covers all the basic functions of the system such as query, creating, updating, or deleting an asset. </a:t>
            </a:r>
          </a:p>
        </p:txBody>
      </p:sp>
    </p:spTree>
    <p:extLst>
      <p:ext uri="{BB962C8B-B14F-4D97-AF65-F5344CB8AC3E}">
        <p14:creationId xmlns:p14="http://schemas.microsoft.com/office/powerpoint/2010/main" val="3299539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3">
            <a:extLst>
              <a:ext uri="{FF2B5EF4-FFF2-40B4-BE49-F238E27FC236}">
                <a16:creationId xmlns:a16="http://schemas.microsoft.com/office/drawing/2014/main" id="{130C66B1-996F-3C23-4C28-AC24D3887D9B}"/>
              </a:ext>
            </a:extLst>
          </p:cNvPr>
          <p:cNvSpPr>
            <a:spLocks noGrp="1"/>
          </p:cNvSpPr>
          <p:nvPr>
            <p:ph type="ftr" sz="quarter" idx="11"/>
          </p:nvPr>
        </p:nvSpPr>
        <p:spPr/>
        <p:txBody>
          <a:bodyPr/>
          <a:lstStyle/>
          <a:p>
            <a:r>
              <a:rPr lang="en-US"/>
              <a:t>DEPARTMENT OF COMPUTER SCIENCE AND ENGINEERING</a:t>
            </a:r>
            <a:endParaRPr lang="en-IN"/>
          </a:p>
        </p:txBody>
      </p:sp>
      <p:sp>
        <p:nvSpPr>
          <p:cNvPr id="30" name="Slide Number Placeholder 4">
            <a:extLst>
              <a:ext uri="{FF2B5EF4-FFF2-40B4-BE49-F238E27FC236}">
                <a16:creationId xmlns:a16="http://schemas.microsoft.com/office/drawing/2014/main" id="{2380DC72-BAE1-4FA3-F967-BA14F1CA8F35}"/>
              </a:ext>
            </a:extLst>
          </p:cNvPr>
          <p:cNvSpPr>
            <a:spLocks noGrp="1"/>
          </p:cNvSpPr>
          <p:nvPr>
            <p:ph type="sldNum" sz="quarter" idx="12"/>
          </p:nvPr>
        </p:nvSpPr>
        <p:spPr/>
        <p:txBody>
          <a:bodyPr/>
          <a:lstStyle/>
          <a:p>
            <a:fld id="{AD5F1A60-48D2-4E6D-997B-80B703C00A94}" type="slidenum">
              <a:rPr lang="en-IN" smtClean="0"/>
              <a:t>9</a:t>
            </a:fld>
            <a:endParaRPr lang="en-IN"/>
          </a:p>
        </p:txBody>
      </p:sp>
      <p:sp>
        <p:nvSpPr>
          <p:cNvPr id="31" name="Footer Placeholder 3">
            <a:extLst>
              <a:ext uri="{FF2B5EF4-FFF2-40B4-BE49-F238E27FC236}">
                <a16:creationId xmlns:a16="http://schemas.microsoft.com/office/drawing/2014/main" id="{326141A3-0CD8-252F-7FE2-5346F0B684C2}"/>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AND ENGINEERING</a:t>
            </a:r>
            <a:endParaRPr lang="en-IN"/>
          </a:p>
        </p:txBody>
      </p:sp>
      <p:sp>
        <p:nvSpPr>
          <p:cNvPr id="32" name="Slide Number Placeholder 4">
            <a:extLst>
              <a:ext uri="{FF2B5EF4-FFF2-40B4-BE49-F238E27FC236}">
                <a16:creationId xmlns:a16="http://schemas.microsoft.com/office/drawing/2014/main" id="{15235101-0FE5-0678-8A2C-1CAC508EEB7F}"/>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5F1A60-48D2-4E6D-997B-80B703C00A94}" type="slidenum">
              <a:rPr lang="en-IN" smtClean="0"/>
              <a:pPr/>
              <a:t>9</a:t>
            </a:fld>
            <a:endParaRPr lang="en-IN"/>
          </a:p>
        </p:txBody>
      </p:sp>
      <p:sp>
        <p:nvSpPr>
          <p:cNvPr id="33" name="Footer Placeholder 2">
            <a:extLst>
              <a:ext uri="{FF2B5EF4-FFF2-40B4-BE49-F238E27FC236}">
                <a16:creationId xmlns:a16="http://schemas.microsoft.com/office/drawing/2014/main" id="{E5B87B7A-6031-FC80-186C-F57DFB008A4B}"/>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AND ENGINEERING</a:t>
            </a:r>
            <a:endParaRPr lang="en-IN"/>
          </a:p>
        </p:txBody>
      </p:sp>
      <p:sp>
        <p:nvSpPr>
          <p:cNvPr id="34" name="Slide Number Placeholder 3">
            <a:extLst>
              <a:ext uri="{FF2B5EF4-FFF2-40B4-BE49-F238E27FC236}">
                <a16:creationId xmlns:a16="http://schemas.microsoft.com/office/drawing/2014/main" id="{5746B3CE-B22F-7A10-608A-A6C18060294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5F1A60-48D2-4E6D-997B-80B703C00A94}" type="slidenum">
              <a:rPr lang="en-IN" smtClean="0"/>
              <a:pPr/>
              <a:t>9</a:t>
            </a:fld>
            <a:endParaRPr lang="en-IN"/>
          </a:p>
        </p:txBody>
      </p:sp>
      <p:sp>
        <p:nvSpPr>
          <p:cNvPr id="35" name="Title 1">
            <a:extLst>
              <a:ext uri="{FF2B5EF4-FFF2-40B4-BE49-F238E27FC236}">
                <a16:creationId xmlns:a16="http://schemas.microsoft.com/office/drawing/2014/main" id="{7BC5C81F-E5C9-6873-0B5E-AC64B9956C13}"/>
              </a:ext>
            </a:extLst>
          </p:cNvPr>
          <p:cNvSpPr txBox="1">
            <a:spLocks/>
          </p:cNvSpPr>
          <p:nvPr/>
        </p:nvSpPr>
        <p:spPr>
          <a:xfrm>
            <a:off x="520246" y="565746"/>
            <a:ext cx="10515600" cy="6463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latin typeface="Times New Roman" panose="02020603050405020304" pitchFamily="18" charset="0"/>
                <a:cs typeface="Times New Roman" panose="02020603050405020304" pitchFamily="18" charset="0"/>
              </a:rPr>
              <a:t>EXISTED SYSTEM</a:t>
            </a:r>
          </a:p>
        </p:txBody>
      </p:sp>
      <p:sp>
        <p:nvSpPr>
          <p:cNvPr id="36" name="Footer Placeholder 2">
            <a:extLst>
              <a:ext uri="{FF2B5EF4-FFF2-40B4-BE49-F238E27FC236}">
                <a16:creationId xmlns:a16="http://schemas.microsoft.com/office/drawing/2014/main" id="{6A4820DA-E1F4-6928-5E4F-D1586295AFF1}"/>
              </a:ext>
            </a:extLst>
          </p:cNvPr>
          <p:cNvSpPr txBox="1">
            <a:spLocks/>
          </p:cNvSpPr>
          <p:nvPr/>
        </p:nvSpPr>
        <p:spPr>
          <a:xfrm>
            <a:off x="3390901" y="6356350"/>
            <a:ext cx="5061857" cy="61209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a:p>
            <a:endParaRPr lang="en-IN" dirty="0"/>
          </a:p>
        </p:txBody>
      </p:sp>
      <p:sp>
        <p:nvSpPr>
          <p:cNvPr id="37" name="Slide Number Placeholder 3">
            <a:extLst>
              <a:ext uri="{FF2B5EF4-FFF2-40B4-BE49-F238E27FC236}">
                <a16:creationId xmlns:a16="http://schemas.microsoft.com/office/drawing/2014/main" id="{86597D02-A5CA-DB5E-EF28-264016284005}"/>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dirty="0">
                <a:solidFill>
                  <a:schemeClr val="tx1"/>
                </a:solidFill>
              </a:rPr>
              <a:t>8</a:t>
            </a:r>
          </a:p>
        </p:txBody>
      </p:sp>
      <p:sp>
        <p:nvSpPr>
          <p:cNvPr id="40" name="TextBox 39">
            <a:extLst>
              <a:ext uri="{FF2B5EF4-FFF2-40B4-BE49-F238E27FC236}">
                <a16:creationId xmlns:a16="http://schemas.microsoft.com/office/drawing/2014/main" id="{65337FFF-180C-46E4-B787-D2FBB083CBF3}"/>
              </a:ext>
            </a:extLst>
          </p:cNvPr>
          <p:cNvSpPr txBox="1"/>
          <p:nvPr/>
        </p:nvSpPr>
        <p:spPr>
          <a:xfrm>
            <a:off x="520246" y="1318973"/>
            <a:ext cx="11244406" cy="3372077"/>
          </a:xfrm>
          <a:prstGeom prst="rect">
            <a:avLst/>
          </a:prstGeom>
          <a:noFill/>
        </p:spPr>
        <p:txBody>
          <a:bodyPr wrap="square" rtlCol="0">
            <a:spAutoFit/>
          </a:bodyPr>
          <a:lstStyle/>
          <a:p>
            <a:pPr>
              <a:lnSpc>
                <a:spcPct val="150000"/>
              </a:lnSpc>
            </a:pPr>
            <a:r>
              <a:rPr lang="en-US" sz="1600" u="sng" dirty="0">
                <a:latin typeface="Times New Roman" panose="02020603050405020304" pitchFamily="18" charset="0"/>
                <a:ea typeface="Times New Roman" panose="02020603050405020304" pitchFamily="18" charset="0"/>
                <a:cs typeface="Times New Roman" panose="02020603050405020304" pitchFamily="18" charset="0"/>
              </a:rPr>
              <a:t>A smart IoT-based monitoring system in poultry farms using chicken </a:t>
            </a:r>
            <a:r>
              <a:rPr lang="en-US" sz="1600" u="sng" dirty="0" err="1">
                <a:latin typeface="Times New Roman" panose="02020603050405020304" pitchFamily="18" charset="0"/>
                <a:ea typeface="Times New Roman" panose="02020603050405020304" pitchFamily="18" charset="0"/>
                <a:cs typeface="Times New Roman" panose="02020603050405020304" pitchFamily="18" charset="0"/>
              </a:rPr>
              <a:t>behavioural</a:t>
            </a:r>
            <a:r>
              <a:rPr lang="en-US" sz="1600" u="sng" dirty="0">
                <a:latin typeface="Times New Roman" panose="02020603050405020304" pitchFamily="18" charset="0"/>
                <a:ea typeface="Times New Roman" panose="02020603050405020304" pitchFamily="18" charset="0"/>
                <a:cs typeface="Times New Roman" panose="02020603050405020304" pitchFamily="18" charset="0"/>
              </a:rPr>
              <a:t> analysis</a:t>
            </a:r>
          </a:p>
          <a:p>
            <a:pPr>
              <a:lnSpc>
                <a:spcPct val="150000"/>
              </a:lnSpc>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An intelligent method was proposed and implemented it to detect and classify chickens based on their vocalization and using fisher discriminate analysis (FDA) using signals detection to sort healthy chickens from sick ones. Detect method for avian influenza according to the sound (noise) analysis of poultry via SVM. By examining the poultry chickens' feces, it is possible to keep track of their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behaviour</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and make an early infection diagnosis . A managed lighting environment and an IR camera have been used to determine the number of chickens in poultry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i.e</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proposed an IoT platform that allows for the real-time analysis of each hen's egg production, enabling the substitute of chicken whose egg production falls below a predetermined level to achieve the overall target egg yield rate. The health, cleanliness, and growth of the poultry chickens were determined. One of the factors contributing to poor poultry welfare is lameness , and when lameness is detected early, farmers and veterinarians can take preventative measures.</a:t>
            </a:r>
          </a:p>
        </p:txBody>
      </p:sp>
    </p:spTree>
    <p:extLst>
      <p:ext uri="{BB962C8B-B14F-4D97-AF65-F5344CB8AC3E}">
        <p14:creationId xmlns:p14="http://schemas.microsoft.com/office/powerpoint/2010/main" val="1907022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2531</TotalTime>
  <Words>2461</Words>
  <Application>Microsoft Office PowerPoint</Application>
  <PresentationFormat>Widescreen</PresentationFormat>
  <Paragraphs>222</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Berlin Sans FB Demi</vt:lpstr>
      <vt:lpstr>Calibri</vt:lpstr>
      <vt:lpstr>Calibri Light</vt:lpstr>
      <vt:lpstr>Söhne</vt:lpstr>
      <vt:lpstr>Times New Roman</vt:lpstr>
      <vt:lpstr>Wingdings</vt:lpstr>
      <vt:lpstr>Office Theme</vt:lpstr>
      <vt:lpstr>                                                           Transforming Poultry Management throught the Fusion of Cutting-Edge Technologies: A Robust Approach to Secure Poultry Insight with Integration of IoT and Blockchain            </vt:lpstr>
      <vt:lpstr>TABLE OF CONTENT</vt:lpstr>
      <vt:lpstr>ABSTRACT</vt:lpstr>
      <vt:lpstr>INTRODUCTION</vt:lpstr>
      <vt:lpstr>PowerPoint Presentation</vt:lpstr>
      <vt:lpstr>PowerPoint Presentation</vt:lpstr>
      <vt:lpstr>PROBLEM IDENTIFICATION</vt:lpstr>
      <vt:lpstr>PowerPoint Presentation</vt:lpstr>
      <vt:lpstr>PowerPoint Presentation</vt:lpstr>
      <vt:lpstr>PowerPoint Presentation</vt:lpstr>
      <vt:lpstr>ARCHITECTURE OF PROPOSED SYSTEM</vt:lpstr>
      <vt:lpstr>TECHNOLOGIES OF THE PROPOSED SYSTEM</vt:lpstr>
      <vt:lpstr>PowerPoint Presentation</vt:lpstr>
      <vt:lpstr>  UNIQUE FEATURES OF THE SYSTEM  </vt:lpstr>
      <vt:lpstr>PowerPoint Presentation</vt:lpstr>
      <vt:lpstr>PowerPoint Presentation</vt:lpstr>
      <vt:lpstr>PowerPoint Presentation</vt:lpstr>
      <vt:lpstr>PowerPoint Presentation</vt:lpstr>
      <vt:lpstr>PowerPoint Presentation</vt:lpstr>
      <vt:lpstr>PowerPoint Presentation</vt:lpstr>
      <vt:lpstr>SYSTEM REQUIREMENTS </vt:lpstr>
      <vt:lpstr>PROCESS MODEL SELECTED</vt:lpstr>
      <vt:lpstr>FEASABILITY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ATTENDANCE SYSTEM</dc:title>
  <dc:creator>Sri Chandana</dc:creator>
  <cp:lastModifiedBy>Revathi Bursu</cp:lastModifiedBy>
  <cp:revision>23</cp:revision>
  <dcterms:created xsi:type="dcterms:W3CDTF">2023-08-27T11:27:31Z</dcterms:created>
  <dcterms:modified xsi:type="dcterms:W3CDTF">2024-03-04T06:56:29Z</dcterms:modified>
</cp:coreProperties>
</file>