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Architects Daughter"/>
      <p:regular r:id="rId41"/>
    </p:embeddedFont>
    <p:embeddedFont>
      <p:font typeface="Libre Franklin"/>
      <p:regular r:id="rId42"/>
      <p:bold r:id="rId43"/>
      <p:italic r:id="rId44"/>
      <p:boldItalic r:id="rId45"/>
    </p:embeddedFont>
    <p:embeddedFont>
      <p:font typeface="Inter"/>
      <p:regular r:id="rId46"/>
      <p:bold r:id="rId47"/>
    </p:embeddedFont>
    <p:embeddedFont>
      <p:font typeface="Fira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hXxSF849OHgZY+t9PqMcTjRY08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AE250C-30A2-4A13-8164-E97A9FF6A87B}">
  <a:tblStyle styleId="{FFAE250C-30A2-4A13-8164-E97A9FF6A87B}" styleName="Table_0">
    <a:wholeTbl>
      <a:tcTxStyle b="off" i="off">
        <a:font>
          <a:latin typeface="Franklin Gothic Book"/>
          <a:ea typeface="Franklin Gothic Book"/>
          <a:cs typeface="Franklin Gothi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4EAE7"/>
          </a:solidFill>
        </a:fill>
      </a:tcStyle>
    </a:wholeTbl>
    <a:band1H>
      <a:tcTxStyle/>
      <a:tcStyle>
        <a:fill>
          <a:solidFill>
            <a:srgbClr val="E8D3CD"/>
          </a:solidFill>
        </a:fill>
      </a:tcStyle>
    </a:band1H>
    <a:band2H>
      <a:tcTxStyle/>
    </a:band2H>
    <a:band1V>
      <a:tcTxStyle/>
      <a:tcStyle>
        <a:fill>
          <a:solidFill>
            <a:srgbClr val="E8D3CD"/>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4EAE7"/>
          </a:solidFill>
        </a:fill>
      </a:tcStyle>
    </a:lastRow>
    <a:seCell>
      <a:tcTxStyle/>
    </a:seCell>
    <a:swCell>
      <a:tcTxStyle/>
    </a:swCell>
    <a:firstRow>
      <a:tcTxStyle b="on" i="off">
        <a:font>
          <a:latin typeface="Franklin Gothic Book"/>
          <a:ea typeface="Franklin Gothic Book"/>
          <a:cs typeface="Franklin Gothic Book"/>
        </a:font>
        <a:schemeClr val="lt1"/>
      </a:tcTxStyle>
      <a:tcStyle>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LibreFranklin-regular.fntdata"/><Relationship Id="rId41" Type="http://schemas.openxmlformats.org/officeDocument/2006/relationships/font" Target="fonts/ArchitectsDaughter-regular.fntdata"/><Relationship Id="rId44" Type="http://schemas.openxmlformats.org/officeDocument/2006/relationships/font" Target="fonts/LibreFranklin-italic.fntdata"/><Relationship Id="rId43" Type="http://schemas.openxmlformats.org/officeDocument/2006/relationships/font" Target="fonts/LibreFranklin-bold.fntdata"/><Relationship Id="rId46" Type="http://schemas.openxmlformats.org/officeDocument/2006/relationships/font" Target="fonts/Inter-regular.fntdata"/><Relationship Id="rId45"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regular.fntdata"/><Relationship Id="rId47" Type="http://schemas.openxmlformats.org/officeDocument/2006/relationships/font" Target="fonts/Inter-bold.fntdata"/><Relationship Id="rId49" Type="http://schemas.openxmlformats.org/officeDocument/2006/relationships/font" Target="fonts/Fira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boldItalic.fntdata"/><Relationship Id="rId50" Type="http://schemas.openxmlformats.org/officeDocument/2006/relationships/font" Target="fonts/FiraSans-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3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9"/>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39"/>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3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8"/>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4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4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9"/>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4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4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4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1"/>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41"/>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4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2"/>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42"/>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4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3"/>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43"/>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43"/>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43"/>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4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4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46"/>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6"/>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6"/>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46"/>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46"/>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Libre Franklin"/>
                <a:ea typeface="Libre Franklin"/>
                <a:cs typeface="Libre Franklin"/>
                <a:sym typeface="Libre Franklin"/>
              </a:defRPr>
            </a:lvl1pPr>
            <a:lvl2pPr indent="0" lvl="1" marL="0" algn="l">
              <a:spcBef>
                <a:spcPts val="0"/>
              </a:spcBef>
              <a:buNone/>
              <a:defRPr sz="800">
                <a:solidFill>
                  <a:schemeClr val="dk2"/>
                </a:solidFill>
                <a:latin typeface="Libre Franklin"/>
                <a:ea typeface="Libre Franklin"/>
                <a:cs typeface="Libre Franklin"/>
                <a:sym typeface="Libre Franklin"/>
              </a:defRPr>
            </a:lvl2pPr>
            <a:lvl3pPr indent="0" lvl="2" marL="0" algn="l">
              <a:spcBef>
                <a:spcPts val="0"/>
              </a:spcBef>
              <a:buNone/>
              <a:defRPr sz="800">
                <a:solidFill>
                  <a:schemeClr val="dk2"/>
                </a:solidFill>
                <a:latin typeface="Libre Franklin"/>
                <a:ea typeface="Libre Franklin"/>
                <a:cs typeface="Libre Franklin"/>
                <a:sym typeface="Libre Franklin"/>
              </a:defRPr>
            </a:lvl3pPr>
            <a:lvl4pPr indent="0" lvl="3" marL="0" algn="l">
              <a:spcBef>
                <a:spcPts val="0"/>
              </a:spcBef>
              <a:buNone/>
              <a:defRPr sz="800">
                <a:solidFill>
                  <a:schemeClr val="dk2"/>
                </a:solidFill>
                <a:latin typeface="Libre Franklin"/>
                <a:ea typeface="Libre Franklin"/>
                <a:cs typeface="Libre Franklin"/>
                <a:sym typeface="Libre Franklin"/>
              </a:defRPr>
            </a:lvl4pPr>
            <a:lvl5pPr indent="0" lvl="4" marL="0" algn="l">
              <a:spcBef>
                <a:spcPts val="0"/>
              </a:spcBef>
              <a:buNone/>
              <a:defRPr sz="800">
                <a:solidFill>
                  <a:schemeClr val="dk2"/>
                </a:solidFill>
                <a:latin typeface="Libre Franklin"/>
                <a:ea typeface="Libre Franklin"/>
                <a:cs typeface="Libre Franklin"/>
                <a:sym typeface="Libre Franklin"/>
              </a:defRPr>
            </a:lvl5pPr>
            <a:lvl6pPr indent="0" lvl="5" marL="0" algn="l">
              <a:spcBef>
                <a:spcPts val="0"/>
              </a:spcBef>
              <a:buNone/>
              <a:defRPr sz="800">
                <a:solidFill>
                  <a:schemeClr val="dk2"/>
                </a:solidFill>
                <a:latin typeface="Libre Franklin"/>
                <a:ea typeface="Libre Franklin"/>
                <a:cs typeface="Libre Franklin"/>
                <a:sym typeface="Libre Franklin"/>
              </a:defRPr>
            </a:lvl6pPr>
            <a:lvl7pPr indent="0" lvl="6" marL="0" algn="l">
              <a:spcBef>
                <a:spcPts val="0"/>
              </a:spcBef>
              <a:buNone/>
              <a:defRPr sz="800">
                <a:solidFill>
                  <a:schemeClr val="dk2"/>
                </a:solidFill>
                <a:latin typeface="Libre Franklin"/>
                <a:ea typeface="Libre Franklin"/>
                <a:cs typeface="Libre Franklin"/>
                <a:sym typeface="Libre Franklin"/>
              </a:defRPr>
            </a:lvl7pPr>
            <a:lvl8pPr indent="0" lvl="7" marL="0" algn="l">
              <a:spcBef>
                <a:spcPts val="0"/>
              </a:spcBef>
              <a:buNone/>
              <a:defRPr sz="800">
                <a:solidFill>
                  <a:schemeClr val="dk2"/>
                </a:solidFill>
                <a:latin typeface="Libre Franklin"/>
                <a:ea typeface="Libre Franklin"/>
                <a:cs typeface="Libre Franklin"/>
                <a:sym typeface="Libre Franklin"/>
              </a:defRPr>
            </a:lvl8pPr>
            <a:lvl9pPr indent="0" lvl="8" marL="0" algn="l">
              <a:spcBef>
                <a:spcPts val="0"/>
              </a:spcBef>
              <a:buNone/>
              <a:defRPr sz="800">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47"/>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7"/>
          <p:cNvSpPr/>
          <p:nvPr>
            <p:ph idx="2" type="pic"/>
          </p:nvPr>
        </p:nvSpPr>
        <p:spPr>
          <a:xfrm>
            <a:off x="15" y="0"/>
            <a:ext cx="12191985" cy="4578350"/>
          </a:xfrm>
          <a:prstGeom prst="rect">
            <a:avLst/>
          </a:prstGeom>
          <a:solidFill>
            <a:srgbClr val="D8D8D8"/>
          </a:solidFill>
          <a:ln>
            <a:noFill/>
          </a:ln>
        </p:spPr>
      </p:sp>
      <p:sp>
        <p:nvSpPr>
          <p:cNvPr id="72" name="Google Shape;72;p47"/>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7"/>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4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3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3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3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IN"/>
              <a:t>‹#›</a:t>
            </a:fld>
            <a:endParaRPr/>
          </a:p>
        </p:txBody>
      </p:sp>
      <p:cxnSp>
        <p:nvCxnSpPr>
          <p:cNvPr id="12" name="Google Shape;12;p38"/>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1"/>
            <a:ext cx="12192001"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331305" y="320974"/>
            <a:ext cx="9687338" cy="331012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262626"/>
              </a:buClr>
              <a:buSzPct val="100000"/>
              <a:buFont typeface="Times New Roman"/>
              <a:buNone/>
            </a:pPr>
            <a:br>
              <a:rPr lang="en-IN" sz="2400">
                <a:latin typeface="Times New Roman"/>
                <a:ea typeface="Times New Roman"/>
                <a:cs typeface="Times New Roman"/>
                <a:sym typeface="Times New Roman"/>
              </a:rPr>
            </a:br>
            <a:br>
              <a:rPr lang="en-IN" sz="2400">
                <a:latin typeface="Times New Roman"/>
                <a:ea typeface="Times New Roman"/>
                <a:cs typeface="Times New Roman"/>
                <a:sym typeface="Times New Roman"/>
              </a:rPr>
            </a:br>
            <a:r>
              <a:rPr lang="en-IN" sz="2400">
                <a:latin typeface="Times New Roman"/>
                <a:ea typeface="Times New Roman"/>
                <a:cs typeface="Times New Roman"/>
                <a:sym typeface="Times New Roman"/>
              </a:rPr>
              <a:t>19DS799: Major Project</a:t>
            </a:r>
            <a:br>
              <a:rPr lang="en-IN" sz="2400">
                <a:latin typeface="Times New Roman"/>
                <a:ea typeface="Times New Roman"/>
                <a:cs typeface="Times New Roman"/>
                <a:sym typeface="Times New Roman"/>
              </a:rPr>
            </a:br>
            <a:br>
              <a:rPr lang="en-IN" sz="2400">
                <a:latin typeface="Times New Roman"/>
                <a:ea typeface="Times New Roman"/>
                <a:cs typeface="Times New Roman"/>
                <a:sym typeface="Times New Roman"/>
              </a:rPr>
            </a:br>
            <a:br>
              <a:rPr lang="en-IN" sz="3200">
                <a:latin typeface="Times New Roman"/>
                <a:ea typeface="Times New Roman"/>
                <a:cs typeface="Times New Roman"/>
                <a:sym typeface="Times New Roman"/>
              </a:rPr>
            </a:br>
            <a:r>
              <a:rPr i="0" lang="en-IN" sz="3100">
                <a:solidFill>
                  <a:srgbClr val="2B2D2F"/>
                </a:solidFill>
                <a:latin typeface="Times New Roman"/>
                <a:ea typeface="Times New Roman"/>
                <a:cs typeface="Times New Roman"/>
                <a:sym typeface="Times New Roman"/>
              </a:rPr>
              <a:t>Repurposing Existing Drugs for Treatment of Covid-19</a:t>
            </a:r>
            <a:br>
              <a:rPr b="1" i="0" lang="en-IN" sz="800">
                <a:solidFill>
                  <a:srgbClr val="2B2D2F"/>
                </a:solidFill>
                <a:latin typeface="Arial"/>
                <a:ea typeface="Arial"/>
                <a:cs typeface="Arial"/>
                <a:sym typeface="Arial"/>
              </a:rPr>
            </a:br>
            <a:br>
              <a:rPr lang="en-IN" sz="3200">
                <a:latin typeface="Times New Roman"/>
                <a:ea typeface="Times New Roman"/>
                <a:cs typeface="Times New Roman"/>
                <a:sym typeface="Times New Roman"/>
              </a:rPr>
            </a:br>
            <a:br>
              <a:rPr lang="en-IN"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cxnSp>
        <p:nvCxnSpPr>
          <p:cNvPr id="96" name="Google Shape;96;p1"/>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sp>
        <p:nvSpPr>
          <p:cNvPr id="97" name="Google Shape;97;p1"/>
          <p:cNvSpPr txBox="1"/>
          <p:nvPr/>
        </p:nvSpPr>
        <p:spPr>
          <a:xfrm>
            <a:off x="1458114" y="4850147"/>
            <a:ext cx="833722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Presented by-                                                             Under the Guidance of-</a:t>
            </a:r>
            <a:endParaRPr/>
          </a:p>
          <a:p>
            <a:pPr indent="0" lvl="0" marL="0" marR="0" rtl="0" algn="just">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Revathi S Nambiar                                                     Dr. Deepa Gupta</a:t>
            </a:r>
            <a:endParaRPr/>
          </a:p>
          <a:p>
            <a:pPr indent="0" lvl="0" marL="0" marR="0" rtl="0" algn="just">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BL.EN.P2DSC19010                                                 Associate Professor, CSE</a:t>
            </a:r>
            <a:endParaRPr/>
          </a:p>
          <a:p>
            <a:pPr indent="0" lvl="0" marL="0" marR="0" rtl="0" algn="just">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ASE, Bengaluru.</a:t>
            </a:r>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descr="Illustration of a boy using a mask&#10;" id="98" name="Google Shape;98;p1"/>
          <p:cNvPicPr preferRelativeResize="0"/>
          <p:nvPr/>
        </p:nvPicPr>
        <p:blipFill rotWithShape="1">
          <a:blip r:embed="rId3">
            <a:alphaModFix/>
          </a:blip>
          <a:srcRect b="0" l="-3407" r="0" t="0"/>
          <a:stretch/>
        </p:blipFill>
        <p:spPr>
          <a:xfrm>
            <a:off x="9490534" y="3758648"/>
            <a:ext cx="2729948" cy="2971800"/>
          </a:xfrm>
          <a:custGeom>
            <a:rect b="b" l="l" r="r" t="t"/>
            <a:pathLst>
              <a:path extrusionOk="0" h="6861062" w="5440680">
                <a:moveTo>
                  <a:pt x="0" y="0"/>
                </a:moveTo>
                <a:lnTo>
                  <a:pt x="5440680" y="0"/>
                </a:lnTo>
                <a:lnTo>
                  <a:pt x="5440680" y="6861062"/>
                </a:lnTo>
                <a:lnTo>
                  <a:pt x="0" y="6861062"/>
                </a:lnTo>
                <a:close/>
              </a:path>
            </a:pathLst>
          </a:custGeom>
          <a:noFill/>
          <a:ln>
            <a:noFill/>
          </a:ln>
        </p:spPr>
      </p:pic>
      <p:pic>
        <p:nvPicPr>
          <p:cNvPr descr="Illustration of hand washing" id="99" name="Google Shape;99;p1"/>
          <p:cNvPicPr preferRelativeResize="0"/>
          <p:nvPr/>
        </p:nvPicPr>
        <p:blipFill rotWithShape="1">
          <a:blip r:embed="rId4">
            <a:alphaModFix/>
          </a:blip>
          <a:srcRect b="0" l="217" r="217" t="0"/>
          <a:stretch/>
        </p:blipFill>
        <p:spPr>
          <a:xfrm>
            <a:off x="9795334" y="-1785"/>
            <a:ext cx="2425148" cy="2126838"/>
          </a:xfrm>
          <a:prstGeom prst="rect">
            <a:avLst/>
          </a:prstGeom>
          <a:noFill/>
          <a:ln>
            <a:noFill/>
          </a:ln>
        </p:spPr>
      </p:pic>
      <p:pic>
        <p:nvPicPr>
          <p:cNvPr descr="social distancing graphic" id="100" name="Google Shape;100;p1"/>
          <p:cNvPicPr preferRelativeResize="0"/>
          <p:nvPr/>
        </p:nvPicPr>
        <p:blipFill rotWithShape="1">
          <a:blip r:embed="rId5">
            <a:alphaModFix/>
          </a:blip>
          <a:srcRect b="0" l="-4469" r="-4469" t="0"/>
          <a:stretch/>
        </p:blipFill>
        <p:spPr>
          <a:xfrm>
            <a:off x="1570597" y="2775000"/>
            <a:ext cx="5888547" cy="1477327"/>
          </a:xfrm>
          <a:prstGeom prst="rect">
            <a:avLst/>
          </a:prstGeom>
          <a:noFill/>
          <a:ln>
            <a:noFill/>
          </a:ln>
        </p:spPr>
      </p:pic>
      <p:sp>
        <p:nvSpPr>
          <p:cNvPr id="101" name="Google Shape;101;p1"/>
          <p:cNvSpPr txBox="1"/>
          <p:nvPr/>
        </p:nvSpPr>
        <p:spPr>
          <a:xfrm>
            <a:off x="3061252" y="3354484"/>
            <a:ext cx="3352800" cy="404164"/>
          </a:xfrm>
          <a:prstGeom prst="rect">
            <a:avLst/>
          </a:prstGeom>
          <a:noFill/>
          <a:ln>
            <a:noFill/>
          </a:ln>
        </p:spPr>
        <p:txBody>
          <a:bodyPr anchorCtr="0" anchor="b" bIns="45700" lIns="91425" spcFirstLastPara="1" rIns="91425" wrap="square" tIns="45700">
            <a:normAutofit fontScale="32500" lnSpcReduction="20000"/>
          </a:bodyPr>
          <a:lstStyle/>
          <a:p>
            <a:pPr indent="0" lvl="0" marL="0" marR="0" rtl="0" algn="l">
              <a:lnSpc>
                <a:spcPct val="90000"/>
              </a:lnSpc>
              <a:spcBef>
                <a:spcPts val="0"/>
              </a:spcBef>
              <a:spcAft>
                <a:spcPts val="0"/>
              </a:spcAft>
              <a:buClr>
                <a:srgbClr val="262626"/>
              </a:buClr>
              <a:buSzPct val="100000"/>
              <a:buFont typeface="Bookman Old Style"/>
              <a:buNone/>
            </a:pPr>
            <a:r>
              <a:t/>
            </a:r>
            <a:endParaRPr b="0" i="0" sz="8000" u="none">
              <a:solidFill>
                <a:srgbClr val="FF0000"/>
              </a:solidFill>
              <a:latin typeface="Architects Daughter"/>
              <a:ea typeface="Architects Daughter"/>
              <a:cs typeface="Architects Daughter"/>
              <a:sym typeface="Architects Daughter"/>
            </a:endParaRPr>
          </a:p>
        </p:txBody>
      </p:sp>
      <p:pic>
        <p:nvPicPr>
          <p:cNvPr id="102" name="Google Shape;102;p1"/>
          <p:cNvPicPr preferRelativeResize="0"/>
          <p:nvPr/>
        </p:nvPicPr>
        <p:blipFill rotWithShape="1">
          <a:blip r:embed="rId6">
            <a:alphaModFix/>
          </a:blip>
          <a:srcRect b="27406" l="43152" r="29348" t="63263"/>
          <a:stretch/>
        </p:blipFill>
        <p:spPr>
          <a:xfrm>
            <a:off x="3032772" y="3238127"/>
            <a:ext cx="2851194" cy="3929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1097280" y="286603"/>
            <a:ext cx="10058400" cy="70230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Font typeface="Times New Roman"/>
              <a:buNone/>
            </a:pPr>
            <a:r>
              <a:rPr b="1" lang="en-IN" sz="2400">
                <a:latin typeface="Times New Roman"/>
                <a:ea typeface="Times New Roman"/>
                <a:cs typeface="Times New Roman"/>
                <a:sym typeface="Times New Roman"/>
              </a:rPr>
              <a:t>LITERATURE SURVEY</a:t>
            </a:r>
            <a:endParaRPr/>
          </a:p>
        </p:txBody>
      </p:sp>
      <p:graphicFrame>
        <p:nvGraphicFramePr>
          <p:cNvPr id="161" name="Google Shape;161;p10"/>
          <p:cNvGraphicFramePr/>
          <p:nvPr/>
        </p:nvGraphicFramePr>
        <p:xfrm>
          <a:off x="1097280" y="1201003"/>
          <a:ext cx="3000000" cy="3000000"/>
        </p:xfrm>
        <a:graphic>
          <a:graphicData uri="http://schemas.openxmlformats.org/drawingml/2006/table">
            <a:tbl>
              <a:tblPr bandRow="1" firstRow="1">
                <a:noFill/>
                <a:tableStyleId>{FFAE250C-30A2-4A13-8164-E97A9FF6A87B}</a:tableStyleId>
              </a:tblPr>
              <a:tblGrid>
                <a:gridCol w="2560325"/>
                <a:gridCol w="2619800"/>
                <a:gridCol w="2558400"/>
                <a:gridCol w="3022225"/>
              </a:tblGrid>
              <a:tr h="71592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TITLE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METHODOLOGY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FINDINGS</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JOURNAL/CONFERENCE</a:t>
                      </a:r>
                      <a:endParaRPr/>
                    </a:p>
                  </a:txBody>
                  <a:tcPr marT="45725" marB="45725" marR="91450" marL="91450">
                    <a:lnB cap="flat" cmpd="sng" w="12700">
                      <a:solidFill>
                        <a:schemeClr val="dk1"/>
                      </a:solidFill>
                      <a:prstDash val="solid"/>
                      <a:round/>
                      <a:headEnd len="sm" w="sm" type="none"/>
                      <a:tailEnd len="sm" w="sm" type="none"/>
                    </a:lnB>
                    <a:solidFill>
                      <a:srgbClr val="595959"/>
                    </a:solidFill>
                  </a:tcPr>
                </a:tc>
              </a:tr>
              <a:tr h="1777750">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An Analytical Review of Computational Drug Repurposing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Link prediction, community detection , graph based learning, literature based learning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Literature-based models - These methods rely on the processing of publicly accessible</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biomedical literature data to uncover indirect or innate relationships among seemingly unconnected biological entities.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IEEE International Conference  (2020)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r>
              <a:tr h="1450400">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Semi-supervised graph cut algorithm for drug</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repositioning by integrating drug, disease and</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genomic associations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Drug-disease pair graph with drug disease pairs as nodes, and the similarity between two pairs denotes the weight of the edge between two nodes,  used their similarity measures.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SSGC, to integrate three layers(treatment, gene ,base)  of information with the purpose of predicting</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new drug-disease treatment relations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IEEE International Conference on Bioinformatics and Biomedicine (2019)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1097280" y="286603"/>
            <a:ext cx="10058400" cy="70230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Font typeface="Times New Roman"/>
              <a:buNone/>
            </a:pPr>
            <a:r>
              <a:rPr b="1" lang="en-IN" sz="2400">
                <a:latin typeface="Times New Roman"/>
                <a:ea typeface="Times New Roman"/>
                <a:cs typeface="Times New Roman"/>
                <a:sym typeface="Times New Roman"/>
              </a:rPr>
              <a:t>LITERATURE SURVEY</a:t>
            </a:r>
            <a:endParaRPr/>
          </a:p>
        </p:txBody>
      </p:sp>
      <p:graphicFrame>
        <p:nvGraphicFramePr>
          <p:cNvPr id="167" name="Google Shape;167;p11"/>
          <p:cNvGraphicFramePr/>
          <p:nvPr/>
        </p:nvGraphicFramePr>
        <p:xfrm>
          <a:off x="1097280" y="1669774"/>
          <a:ext cx="3000000" cy="3000000"/>
        </p:xfrm>
        <a:graphic>
          <a:graphicData uri="http://schemas.openxmlformats.org/drawingml/2006/table">
            <a:tbl>
              <a:tblPr bandRow="1" firstRow="1">
                <a:noFill/>
                <a:tableStyleId>{FFAE250C-30A2-4A13-8164-E97A9FF6A87B}</a:tableStyleId>
              </a:tblPr>
              <a:tblGrid>
                <a:gridCol w="3265025"/>
                <a:gridCol w="3340850"/>
                <a:gridCol w="3759975"/>
              </a:tblGrid>
              <a:tr h="94067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TITLE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FINDINGS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JOURNAL/CONFERENCE</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solidFill>
                      <a:srgbClr val="595959"/>
                    </a:solidFill>
                  </a:tcPr>
                </a:tc>
              </a:tr>
              <a:tr h="1272450">
                <a:tc>
                  <a:txBody>
                    <a:bodyPr/>
                    <a:lstStyle/>
                    <a:p>
                      <a:pPr indent="0" lvl="0" marL="0" marR="0" rtl="0" algn="l">
                        <a:spcBef>
                          <a:spcPts val="0"/>
                        </a:spcBef>
                        <a:spcAft>
                          <a:spcPts val="0"/>
                        </a:spcAft>
                        <a:buNone/>
                      </a:pPr>
                      <a:r>
                        <a:rPr lang="en-IN" sz="1800">
                          <a:latin typeface="Times New Roman"/>
                          <a:ea typeface="Times New Roman"/>
                          <a:cs typeface="Times New Roman"/>
                          <a:sym typeface="Times New Roman"/>
                        </a:rPr>
                        <a:t>Artificial intelligence in COVID-19 drug repurposing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FNN to classify drugs into pharmaceutical therapeutic classes based on the drugs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The Lancet Digital Health journal (2020)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r>
              <a:tr h="1272450">
                <a:tc>
                  <a:txBody>
                    <a:bodyPr/>
                    <a:lstStyle/>
                    <a:p>
                      <a:pPr indent="0" lvl="0" marL="0" marR="0" rtl="0" algn="l">
                        <a:lnSpc>
                          <a:spcPct val="100000"/>
                        </a:lnSpc>
                        <a:spcBef>
                          <a:spcPts val="0"/>
                        </a:spcBef>
                        <a:spcAft>
                          <a:spcPts val="0"/>
                        </a:spcAft>
                        <a:buClr>
                          <a:schemeClr val="dk1"/>
                        </a:buClr>
                        <a:buSzPts val="1600"/>
                        <a:buFont typeface="Times New Roman"/>
                        <a:buNone/>
                      </a:pPr>
                      <a:r>
                        <a:rPr b="0" i="0" lang="en-IN" sz="1600" u="none" strike="noStrike">
                          <a:solidFill>
                            <a:schemeClr val="dk1"/>
                          </a:solidFill>
                          <a:latin typeface="Times New Roman"/>
                          <a:ea typeface="Times New Roman"/>
                          <a:cs typeface="Times New Roman"/>
                          <a:sym typeface="Times New Roman"/>
                        </a:rPr>
                        <a:t>Characterization of potential drug treatments for COVID-19 using social media data</a:t>
                      </a:r>
                      <a:endParaRPr b="0" i="0"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Using sentiment analysis and stance detection, we can also identify how users respond to these drugs and identify the drugs that help with some symptoms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ACL Workshop 2020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SUMMARY OF LITERATURE SURVEY</a:t>
            </a:r>
            <a:endParaRPr/>
          </a:p>
        </p:txBody>
      </p:sp>
      <p:sp>
        <p:nvSpPr>
          <p:cNvPr id="173" name="Google Shape;173;p1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7000" lvl="0" marL="91440" rtl="0" algn="just">
              <a:lnSpc>
                <a:spcPct val="110000"/>
              </a:lnSpc>
              <a:spcBef>
                <a:spcPts val="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Most of the work carried out focused on repurposing drugs for curing cancer or different types of cancers or on a generalized .</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Previous work reported used the reviews and posts or drug review post about drugs from social media.</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Work carried out mainly used pattern-based relationship extraction method to extract disease–gene and gene–drug relationship.</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Graph based techniques using ABC model for protein sequences and genomic sequences where used.</a:t>
            </a:r>
            <a:endParaRPr/>
          </a:p>
          <a:p>
            <a:pPr indent="0" lvl="0" marL="91440" rtl="0" algn="l">
              <a:lnSpc>
                <a:spcPct val="110000"/>
              </a:lnSpc>
              <a:spcBef>
                <a:spcPts val="1400"/>
              </a:spcBef>
              <a:spcAft>
                <a:spcPts val="0"/>
              </a:spcAft>
              <a:buSzPts val="1600"/>
              <a:buFont typeface="Arial"/>
              <a:buNone/>
            </a:pPr>
            <a:r>
              <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RESEARCH GAPS AND CHALLENGES</a:t>
            </a:r>
            <a:endParaRPr/>
          </a:p>
        </p:txBody>
      </p:sp>
      <p:sp>
        <p:nvSpPr>
          <p:cNvPr id="179" name="Google Shape;179;p13"/>
          <p:cNvSpPr txBox="1"/>
          <p:nvPr>
            <p:ph idx="1" type="body"/>
          </p:nvPr>
        </p:nvSpPr>
        <p:spPr>
          <a:xfrm>
            <a:off x="1443162" y="2199860"/>
            <a:ext cx="9821186" cy="5658678"/>
          </a:xfrm>
          <a:prstGeom prst="rect">
            <a:avLst/>
          </a:prstGeom>
          <a:noFill/>
          <a:ln>
            <a:noFill/>
          </a:ln>
        </p:spPr>
        <p:txBody>
          <a:bodyPr anchorCtr="0" anchor="t" bIns="45700" lIns="0" spcFirstLastPara="1" rIns="0" wrap="square" tIns="45700">
            <a:normAutofit/>
          </a:bodyPr>
          <a:lstStyle/>
          <a:p>
            <a:pPr indent="-127000" lvl="0" marL="91440" rtl="0" algn="just">
              <a:lnSpc>
                <a:spcPct val="110000"/>
              </a:lnSpc>
              <a:spcBef>
                <a:spcPts val="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Techniques used was tedious in terms of identifying the sequences of genes and protein, and also the output required expert analysis.</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Most of the work so far reported where on analysis of drug post reviews, tweets  and not on articles or literature of covid-19. </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Pretrained drug dataset on articles is not available instead reviews and tweets dataset about drugs are available .</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Previously reported work so far focused only on the sentiment of one drug at a time and also used primitive drug source information.</a:t>
            </a:r>
            <a:endParaRPr/>
          </a:p>
          <a:p>
            <a:pPr indent="0" lvl="0" marL="0" rtl="0" algn="just">
              <a:lnSpc>
                <a:spcPct val="110000"/>
              </a:lnSpc>
              <a:spcBef>
                <a:spcPts val="14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114300" lvl="0" marL="91440" rtl="0" algn="l">
              <a:lnSpc>
                <a:spcPct val="110000"/>
              </a:lnSpc>
              <a:spcBef>
                <a:spcPts val="1400"/>
              </a:spcBef>
              <a:spcAft>
                <a:spcPts val="0"/>
              </a:spcAft>
              <a:buSzPts val="1800"/>
              <a:buFont typeface="Arial"/>
              <a:buChar char="•"/>
            </a:pPr>
            <a:r>
              <a:rPr lang="en-IN" sz="18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PROPOSED SYSTEM ARCHITECTURE</a:t>
            </a:r>
            <a:endParaRPr/>
          </a:p>
        </p:txBody>
      </p:sp>
      <p:sp>
        <p:nvSpPr>
          <p:cNvPr id="185" name="Google Shape;185;p14"/>
          <p:cNvSpPr txBox="1"/>
          <p:nvPr>
            <p:ph idx="1" type="body"/>
          </p:nvPr>
        </p:nvSpPr>
        <p:spPr>
          <a:xfrm>
            <a:off x="1590261" y="2120347"/>
            <a:ext cx="10155140" cy="5658678"/>
          </a:xfrm>
          <a:prstGeom prst="rect">
            <a:avLst/>
          </a:prstGeom>
          <a:noFill/>
          <a:ln>
            <a:noFill/>
          </a:ln>
        </p:spPr>
        <p:txBody>
          <a:bodyPr anchorCtr="0" anchor="t" bIns="45700" lIns="0" spcFirstLastPara="1" rIns="0" wrap="square" tIns="45700">
            <a:normAutofit/>
          </a:bodyPr>
          <a:lstStyle/>
          <a:p>
            <a:pPr indent="0" lvl="0" marL="0" rtl="0" algn="just">
              <a:lnSpc>
                <a:spcPct val="110000"/>
              </a:lnSpc>
              <a:spcBef>
                <a:spcPts val="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600"/>
              <a:buFont typeface="Arial"/>
              <a:buNone/>
            </a:pPr>
            <a:r>
              <a:t/>
            </a:r>
            <a:endParaRPr sz="1600">
              <a:latin typeface="Times New Roman"/>
              <a:ea typeface="Times New Roman"/>
              <a:cs typeface="Times New Roman"/>
              <a:sym typeface="Times New Roman"/>
            </a:endParaRPr>
          </a:p>
        </p:txBody>
      </p:sp>
      <p:sp>
        <p:nvSpPr>
          <p:cNvPr id="186" name="Google Shape;186;p14"/>
          <p:cNvSpPr/>
          <p:nvPr/>
        </p:nvSpPr>
        <p:spPr>
          <a:xfrm>
            <a:off x="5519531" y="2451653"/>
            <a:ext cx="2114544" cy="977345"/>
          </a:xfrm>
          <a:prstGeom prst="rect">
            <a:avLst/>
          </a:prstGeom>
          <a:blipFill rotWithShape="1">
            <a:blip r:embed="rId3">
              <a:alphaModFix/>
            </a:blip>
            <a:tile algn="tl" flip="none" tx="0" sx="100000" ty="0" sy="100000"/>
          </a:blip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File analysis of PDF and PMC files</a:t>
            </a:r>
            <a:endParaRPr/>
          </a:p>
        </p:txBody>
      </p:sp>
      <p:sp>
        <p:nvSpPr>
          <p:cNvPr id="187" name="Google Shape;187;p14"/>
          <p:cNvSpPr/>
          <p:nvPr/>
        </p:nvSpPr>
        <p:spPr>
          <a:xfrm>
            <a:off x="8698063" y="2500921"/>
            <a:ext cx="1742661" cy="874945"/>
          </a:xfrm>
          <a:prstGeom prst="rect">
            <a:avLst/>
          </a:prstGeom>
          <a:solidFill>
            <a:srgbClr val="F3E0D5"/>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Drug names filtering using RxNav </a:t>
            </a:r>
            <a:endParaRPr/>
          </a:p>
        </p:txBody>
      </p:sp>
      <p:sp>
        <p:nvSpPr>
          <p:cNvPr id="188" name="Google Shape;188;p14"/>
          <p:cNvSpPr/>
          <p:nvPr/>
        </p:nvSpPr>
        <p:spPr>
          <a:xfrm>
            <a:off x="8414964" y="4535391"/>
            <a:ext cx="2027583" cy="1139687"/>
          </a:xfrm>
          <a:prstGeom prst="rect">
            <a:avLst/>
          </a:prstGeom>
          <a:blipFill rotWithShape="1">
            <a:blip r:embed="rId4">
              <a:alphaModFix/>
            </a:blip>
            <a:tile algn="tl" flip="none" tx="0" sx="100000" ty="0" sy="100000"/>
          </a:blip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Extract sentences relating to covid-19 and drug names</a:t>
            </a:r>
            <a:endParaRPr/>
          </a:p>
        </p:txBody>
      </p:sp>
      <p:sp>
        <p:nvSpPr>
          <p:cNvPr id="189" name="Google Shape;189;p14"/>
          <p:cNvSpPr/>
          <p:nvPr/>
        </p:nvSpPr>
        <p:spPr>
          <a:xfrm>
            <a:off x="5084528" y="4616561"/>
            <a:ext cx="2027583" cy="977349"/>
          </a:xfrm>
          <a:prstGeom prst="rect">
            <a:avLst/>
          </a:prstGeom>
          <a:blipFill rotWithShape="1">
            <a:blip r:embed="rId5">
              <a:alphaModFix/>
            </a:blip>
            <a:tile algn="tl" flip="none" tx="0" sx="100000" ty="0" sy="100000"/>
          </a:blip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NLP sentiment analysis</a:t>
            </a:r>
            <a:endParaRPr/>
          </a:p>
        </p:txBody>
      </p:sp>
      <p:sp>
        <p:nvSpPr>
          <p:cNvPr id="190" name="Google Shape;190;p14"/>
          <p:cNvSpPr/>
          <p:nvPr/>
        </p:nvSpPr>
        <p:spPr>
          <a:xfrm>
            <a:off x="2473186" y="4736391"/>
            <a:ext cx="1724441" cy="866210"/>
          </a:xfrm>
          <a:prstGeom prst="rect">
            <a:avLst/>
          </a:prstGeom>
          <a:solidFill>
            <a:srgbClr val="F2F2F2"/>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Top-n repurposed drug names </a:t>
            </a:r>
            <a:endParaRPr/>
          </a:p>
        </p:txBody>
      </p:sp>
      <p:cxnSp>
        <p:nvCxnSpPr>
          <p:cNvPr id="191" name="Google Shape;191;p14"/>
          <p:cNvCxnSpPr>
            <a:endCxn id="186" idx="1"/>
          </p:cNvCxnSpPr>
          <p:nvPr/>
        </p:nvCxnSpPr>
        <p:spPr>
          <a:xfrm>
            <a:off x="4456031" y="2940326"/>
            <a:ext cx="1063500" cy="0"/>
          </a:xfrm>
          <a:prstGeom prst="straightConnector1">
            <a:avLst/>
          </a:prstGeom>
          <a:noFill/>
          <a:ln cap="flat" cmpd="sng" w="2540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cxnSp>
        <p:nvCxnSpPr>
          <p:cNvPr id="192" name="Google Shape;192;p14"/>
          <p:cNvCxnSpPr/>
          <p:nvPr/>
        </p:nvCxnSpPr>
        <p:spPr>
          <a:xfrm>
            <a:off x="9740347" y="3329306"/>
            <a:ext cx="0" cy="1167697"/>
          </a:xfrm>
          <a:prstGeom prst="straightConnector1">
            <a:avLst/>
          </a:prstGeom>
          <a:noFill/>
          <a:ln cap="flat" cmpd="sng" w="25400">
            <a:solidFill>
              <a:schemeClr val="dk1"/>
            </a:solidFill>
            <a:prstDash val="solid"/>
            <a:round/>
            <a:headEnd len="sm" w="sm" type="none"/>
            <a:tailEnd len="med" w="med" type="stealth"/>
          </a:ln>
          <a:effectLst>
            <a:outerShdw blurRad="38100" rotWithShape="0" algn="br" dir="2700000" dist="25400">
              <a:srgbClr val="000000">
                <a:alpha val="60000"/>
              </a:srgbClr>
            </a:outerShdw>
          </a:effectLst>
        </p:spPr>
      </p:cxnSp>
      <p:cxnSp>
        <p:nvCxnSpPr>
          <p:cNvPr id="193" name="Google Shape;193;p14"/>
          <p:cNvCxnSpPr>
            <a:stCxn id="189" idx="1"/>
          </p:cNvCxnSpPr>
          <p:nvPr/>
        </p:nvCxnSpPr>
        <p:spPr>
          <a:xfrm rot="10800000">
            <a:off x="4312628" y="5105236"/>
            <a:ext cx="771900" cy="0"/>
          </a:xfrm>
          <a:prstGeom prst="straightConnector1">
            <a:avLst/>
          </a:prstGeom>
          <a:noFill/>
          <a:ln cap="flat" cmpd="sng" w="2540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sp>
        <p:nvSpPr>
          <p:cNvPr id="194" name="Google Shape;194;p14"/>
          <p:cNvSpPr/>
          <p:nvPr/>
        </p:nvSpPr>
        <p:spPr>
          <a:xfrm>
            <a:off x="2400466" y="2388118"/>
            <a:ext cx="2078106" cy="1399815"/>
          </a:xfrm>
          <a:prstGeom prst="flowChartMultidocument">
            <a:avLst/>
          </a:prstGeom>
          <a:solidFill>
            <a:srgbClr val="EAEDF0"/>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Filtering and Formatting of covid-19 articles</a:t>
            </a:r>
            <a:endParaRPr/>
          </a:p>
        </p:txBody>
      </p:sp>
      <p:cxnSp>
        <p:nvCxnSpPr>
          <p:cNvPr id="195" name="Google Shape;195;p14"/>
          <p:cNvCxnSpPr>
            <a:stCxn id="186" idx="3"/>
            <a:endCxn id="187" idx="1"/>
          </p:cNvCxnSpPr>
          <p:nvPr/>
        </p:nvCxnSpPr>
        <p:spPr>
          <a:xfrm flipH="1" rot="10800000">
            <a:off x="7634075" y="2938526"/>
            <a:ext cx="1064100" cy="1800"/>
          </a:xfrm>
          <a:prstGeom prst="straightConnector1">
            <a:avLst/>
          </a:prstGeom>
          <a:noFill/>
          <a:ln cap="flat" cmpd="sng" w="2540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cxnSp>
        <p:nvCxnSpPr>
          <p:cNvPr id="196" name="Google Shape;196;p14"/>
          <p:cNvCxnSpPr>
            <a:stCxn id="188" idx="1"/>
            <a:endCxn id="189" idx="3"/>
          </p:cNvCxnSpPr>
          <p:nvPr/>
        </p:nvCxnSpPr>
        <p:spPr>
          <a:xfrm rot="10800000">
            <a:off x="7112064" y="5105235"/>
            <a:ext cx="1302900" cy="0"/>
          </a:xfrm>
          <a:prstGeom prst="straightConnector1">
            <a:avLst/>
          </a:prstGeom>
          <a:noFill/>
          <a:ln cap="flat" cmpd="sng" w="25400">
            <a:solidFill>
              <a:schemeClr val="dk1"/>
            </a:solidFill>
            <a:prstDash val="solid"/>
            <a:round/>
            <a:headEnd len="sm" w="sm" type="none"/>
            <a:tailEnd len="med" w="med" type="triangle"/>
          </a:ln>
          <a:effectLst>
            <a:outerShdw blurRad="38100" rotWithShape="0" algn="br" dir="2700000" dist="25400">
              <a:srgbClr val="000000">
                <a:alpha val="6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PRE-PROCESSIN</a:t>
            </a:r>
            <a:r>
              <a:rPr lang="en-IN" sz="2400">
                <a:solidFill>
                  <a:schemeClr val="dk1"/>
                </a:solidFill>
                <a:latin typeface="Times New Roman"/>
                <a:ea typeface="Times New Roman"/>
                <a:cs typeface="Times New Roman"/>
                <a:sym typeface="Times New Roman"/>
              </a:rPr>
              <a:t>G</a:t>
            </a:r>
            <a:endParaRPr/>
          </a:p>
        </p:txBody>
      </p:sp>
      <p:sp>
        <p:nvSpPr>
          <p:cNvPr id="202" name="Google Shape;202;p15"/>
          <p:cNvSpPr txBox="1"/>
          <p:nvPr>
            <p:ph idx="1" type="body"/>
          </p:nvPr>
        </p:nvSpPr>
        <p:spPr>
          <a:xfrm>
            <a:off x="1590261" y="2120347"/>
            <a:ext cx="10155140" cy="5658678"/>
          </a:xfrm>
          <a:prstGeom prst="rect">
            <a:avLst/>
          </a:prstGeom>
          <a:noFill/>
          <a:ln>
            <a:noFill/>
          </a:ln>
        </p:spPr>
        <p:txBody>
          <a:bodyPr anchorCtr="0" anchor="t" bIns="45700" lIns="0" spcFirstLastPara="1" rIns="0" wrap="square" tIns="45700">
            <a:normAutofit/>
          </a:bodyPr>
          <a:lstStyle/>
          <a:p>
            <a:pPr indent="0" lvl="0" marL="91440" rtl="0" algn="just">
              <a:lnSpc>
                <a:spcPct val="110000"/>
              </a:lnSpc>
              <a:spcBef>
                <a:spcPts val="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0000"/>
              </a:lnSpc>
              <a:spcBef>
                <a:spcPts val="14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600"/>
              <a:buFont typeface="Arial"/>
              <a:buNone/>
            </a:pPr>
            <a:r>
              <a:t/>
            </a:r>
            <a:endParaRPr sz="1600">
              <a:latin typeface="Times New Roman"/>
              <a:ea typeface="Times New Roman"/>
              <a:cs typeface="Times New Roman"/>
              <a:sym typeface="Times New Roman"/>
            </a:endParaRPr>
          </a:p>
        </p:txBody>
      </p:sp>
      <p:sp>
        <p:nvSpPr>
          <p:cNvPr id="203" name="Google Shape;203;p15"/>
          <p:cNvSpPr txBox="1"/>
          <p:nvPr/>
        </p:nvSpPr>
        <p:spPr>
          <a:xfrm>
            <a:off x="1497496" y="1818037"/>
            <a:ext cx="965818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Inter"/>
              <a:ea typeface="Inter"/>
              <a:cs typeface="Inter"/>
              <a:sym typeface="Inter"/>
            </a:endParaRPr>
          </a:p>
          <a:p>
            <a:pPr indent="-285750" lvl="0" marL="285750" marR="0" rtl="0" algn="just">
              <a:spcBef>
                <a:spcPts val="0"/>
              </a:spcBef>
              <a:spcAft>
                <a:spcPts val="0"/>
              </a:spcAft>
              <a:buClr>
                <a:srgbClr val="000000"/>
              </a:buClr>
              <a:buSzPts val="1800"/>
              <a:buFont typeface="Arial"/>
              <a:buChar char="•"/>
            </a:pPr>
            <a:r>
              <a:rPr b="0" i="0" lang="en-IN" sz="1800">
                <a:solidFill>
                  <a:srgbClr val="000000"/>
                </a:solidFill>
                <a:latin typeface="Times New Roman"/>
                <a:ea typeface="Times New Roman"/>
                <a:cs typeface="Times New Roman"/>
                <a:sym typeface="Times New Roman"/>
              </a:rPr>
              <a:t>The dataset was large and </a:t>
            </a:r>
            <a:r>
              <a:rPr lang="en-IN" sz="1800">
                <a:solidFill>
                  <a:srgbClr val="000000"/>
                </a:solidFill>
                <a:latin typeface="Times New Roman"/>
                <a:ea typeface="Times New Roman"/>
                <a:cs typeface="Times New Roman"/>
                <a:sym typeface="Times New Roman"/>
              </a:rPr>
              <a:t>contained literatures/articles other than covid-19</a:t>
            </a:r>
            <a:r>
              <a:rPr b="0" i="0" lang="en-IN" sz="1800">
                <a:solidFill>
                  <a:srgbClr val="000000"/>
                </a:solidFill>
                <a:latin typeface="Times New Roman"/>
                <a:ea typeface="Times New Roman"/>
                <a:cs typeface="Times New Roman"/>
                <a:sym typeface="Times New Roman"/>
              </a:rPr>
              <a:t> thus required filtering and formatting of the articles.</a:t>
            </a:r>
            <a:endParaRPr/>
          </a:p>
          <a:p>
            <a:pPr indent="0" lvl="0" marL="0" marR="0" rtl="0" algn="just">
              <a:spcBef>
                <a:spcPts val="0"/>
              </a:spcBef>
              <a:spcAft>
                <a:spcPts val="0"/>
              </a:spcAft>
              <a:buNone/>
            </a:pPr>
            <a:r>
              <a:t/>
            </a:r>
            <a:endParaRPr b="0" i="0" sz="18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1800"/>
              <a:buFont typeface="Arial"/>
              <a:buChar char="•"/>
            </a:pPr>
            <a:r>
              <a:rPr lang="en-IN" sz="1800">
                <a:solidFill>
                  <a:srgbClr val="000000"/>
                </a:solidFill>
                <a:latin typeface="Times New Roman"/>
                <a:ea typeface="Times New Roman"/>
                <a:cs typeface="Times New Roman"/>
                <a:sym typeface="Times New Roman"/>
              </a:rPr>
              <a:t>Filtered </a:t>
            </a:r>
            <a:r>
              <a:rPr b="0" i="0" lang="en-IN" sz="1800">
                <a:solidFill>
                  <a:srgbClr val="000000"/>
                </a:solidFill>
                <a:latin typeface="Times New Roman"/>
                <a:ea typeface="Times New Roman"/>
                <a:cs typeface="Times New Roman"/>
                <a:sym typeface="Times New Roman"/>
              </a:rPr>
              <a:t>articles which belonged to 2020 year only and having file links – pdf</a:t>
            </a:r>
            <a:r>
              <a:rPr lang="en-IN" sz="1800">
                <a:solidFill>
                  <a:srgbClr val="000000"/>
                </a:solidFill>
                <a:latin typeface="Times New Roman"/>
                <a:ea typeface="Times New Roman"/>
                <a:cs typeface="Times New Roman"/>
                <a:sym typeface="Times New Roman"/>
              </a:rPr>
              <a:t> </a:t>
            </a:r>
            <a:r>
              <a:rPr b="0" i="0" lang="en-IN" sz="1800">
                <a:solidFill>
                  <a:srgbClr val="000000"/>
                </a:solidFill>
                <a:latin typeface="Times New Roman"/>
                <a:ea typeface="Times New Roman"/>
                <a:cs typeface="Times New Roman"/>
                <a:sym typeface="Times New Roman"/>
              </a:rPr>
              <a:t>json files or pmc json</a:t>
            </a:r>
            <a:r>
              <a:rPr lang="en-IN" sz="1800">
                <a:solidFill>
                  <a:srgbClr val="000000"/>
                </a:solidFill>
                <a:latin typeface="Times New Roman"/>
                <a:ea typeface="Times New Roman"/>
                <a:cs typeface="Times New Roman"/>
                <a:sym typeface="Times New Roman"/>
              </a:rPr>
              <a:t> </a:t>
            </a:r>
            <a:r>
              <a:rPr b="0" i="0" lang="en-IN" sz="1800">
                <a:solidFill>
                  <a:srgbClr val="000000"/>
                </a:solidFill>
                <a:latin typeface="Times New Roman"/>
                <a:ea typeface="Times New Roman"/>
                <a:cs typeface="Times New Roman"/>
                <a:sym typeface="Times New Roman"/>
              </a:rPr>
              <a:t>files.</a:t>
            </a:r>
            <a:endParaRPr/>
          </a:p>
          <a:p>
            <a:pPr indent="-171450" lvl="0" marL="285750" marR="0" rtl="0" algn="just">
              <a:spcBef>
                <a:spcPts val="0"/>
              </a:spcBef>
              <a:spcAft>
                <a:spcPts val="0"/>
              </a:spcAft>
              <a:buClr>
                <a:schemeClr val="dk1"/>
              </a:buClr>
              <a:buSzPts val="1800"/>
              <a:buFont typeface="Arial"/>
              <a:buNone/>
            </a:pPr>
            <a:r>
              <a:t/>
            </a:r>
            <a:endParaRPr sz="18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b="0" i="0" lang="en-IN" sz="1800">
                <a:solidFill>
                  <a:schemeClr val="dk1"/>
                </a:solidFill>
                <a:latin typeface="Times New Roman"/>
                <a:ea typeface="Times New Roman"/>
                <a:cs typeface="Times New Roman"/>
                <a:sym typeface="Times New Roman"/>
              </a:rPr>
              <a:t>Cord-19 documents filtered by publication date equal 2020 year.</a:t>
            </a:r>
            <a:endParaRPr/>
          </a:p>
          <a:p>
            <a:pPr indent="0" lvl="0" marL="0" marR="0" rtl="0" algn="just">
              <a:spcBef>
                <a:spcPts val="0"/>
              </a:spcBef>
              <a:spcAft>
                <a:spcPts val="0"/>
              </a:spcAft>
              <a:buNone/>
            </a:pPr>
            <a:r>
              <a:t/>
            </a:r>
            <a:endParaRPr b="0" i="0" sz="18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1800"/>
              <a:buFont typeface="Arial"/>
              <a:buChar char="•"/>
            </a:pPr>
            <a:r>
              <a:rPr lang="en-IN" sz="1800">
                <a:solidFill>
                  <a:srgbClr val="000000"/>
                </a:solidFill>
                <a:latin typeface="Times New Roman"/>
                <a:ea typeface="Times New Roman"/>
                <a:cs typeface="Times New Roman"/>
                <a:sym typeface="Times New Roman"/>
              </a:rPr>
              <a:t>Analysis of the articles indicated that most of them where published in the month of April.</a:t>
            </a:r>
            <a:endParaRPr/>
          </a:p>
          <a:p>
            <a:pPr indent="-171450" lvl="0" marL="285750" marR="0" rtl="0" algn="l">
              <a:spcBef>
                <a:spcPts val="0"/>
              </a:spcBef>
              <a:spcAft>
                <a:spcPts val="0"/>
              </a:spcAft>
              <a:buClr>
                <a:schemeClr val="dk1"/>
              </a:buClr>
              <a:buSzPts val="1800"/>
              <a:buFont typeface="Arial"/>
              <a:buNone/>
            </a:pPr>
            <a:r>
              <a:t/>
            </a:r>
            <a:endParaRPr b="0" i="0" sz="1800">
              <a:solidFill>
                <a:srgbClr val="000000"/>
              </a:solidFill>
              <a:latin typeface="Inter"/>
              <a:ea typeface="Inter"/>
              <a:cs typeface="Inter"/>
              <a:sym typeface="Inter"/>
            </a:endParaRPr>
          </a:p>
          <a:p>
            <a:pPr indent="-171450" lvl="0" marL="285750" marR="0" rtl="0" algn="l">
              <a:spcBef>
                <a:spcPts val="0"/>
              </a:spcBef>
              <a:spcAft>
                <a:spcPts val="0"/>
              </a:spcAft>
              <a:buClr>
                <a:schemeClr val="dk1"/>
              </a:buClr>
              <a:buSzPts val="1800"/>
              <a:buFont typeface="Arial"/>
              <a:buNone/>
            </a:pPr>
            <a:r>
              <a:t/>
            </a:r>
            <a:endParaRPr b="0" i="0" sz="1800">
              <a:solidFill>
                <a:srgbClr val="000000"/>
              </a:solidFill>
              <a:latin typeface="Inter"/>
              <a:ea typeface="Inter"/>
              <a:cs typeface="Inter"/>
              <a:sym typeface="Inter"/>
            </a:endParaRPr>
          </a:p>
          <a:p>
            <a:pPr indent="-171450" lvl="0" marL="285750" marR="0" rtl="0" algn="l">
              <a:spcBef>
                <a:spcPts val="0"/>
              </a:spcBef>
              <a:spcAft>
                <a:spcPts val="0"/>
              </a:spcAft>
              <a:buClr>
                <a:schemeClr val="dk1"/>
              </a:buClr>
              <a:buSzPts val="1800"/>
              <a:buFont typeface="Arial"/>
              <a:buNone/>
            </a:pPr>
            <a:r>
              <a:t/>
            </a:r>
            <a:endParaRPr b="0" i="0" sz="1800">
              <a:solidFill>
                <a:srgbClr val="000000"/>
              </a:solidFill>
              <a:latin typeface="Inter"/>
              <a:ea typeface="Inter"/>
              <a:cs typeface="Inter"/>
              <a:sym typeface="Inter"/>
            </a:endParaRPr>
          </a:p>
          <a:p>
            <a:pPr indent="-171450" lvl="0" marL="285750" marR="0" rtl="0" algn="l">
              <a:spcBef>
                <a:spcPts val="0"/>
              </a:spcBef>
              <a:spcAft>
                <a:spcPts val="0"/>
              </a:spcAft>
              <a:buClr>
                <a:schemeClr val="dk1"/>
              </a:buClr>
              <a:buSzPts val="1800"/>
              <a:buFont typeface="Arial"/>
              <a:buNone/>
            </a:pPr>
            <a:r>
              <a:t/>
            </a:r>
            <a:endParaRPr b="0" i="0" sz="1800">
              <a:solidFill>
                <a:srgbClr val="000000"/>
              </a:solidFill>
              <a:latin typeface="Inter"/>
              <a:ea typeface="Inter"/>
              <a:cs typeface="Inter"/>
              <a:sym typeface="Inter"/>
            </a:endParaRPr>
          </a:p>
        </p:txBody>
      </p:sp>
      <p:pic>
        <p:nvPicPr>
          <p:cNvPr id="204" name="Google Shape;204;p15"/>
          <p:cNvPicPr preferRelativeResize="0"/>
          <p:nvPr/>
        </p:nvPicPr>
        <p:blipFill rotWithShape="1">
          <a:blip r:embed="rId3">
            <a:alphaModFix/>
          </a:blip>
          <a:srcRect b="29920" l="25543" r="46738" t="36052"/>
          <a:stretch/>
        </p:blipFill>
        <p:spPr>
          <a:xfrm>
            <a:off x="7889681" y="4832951"/>
            <a:ext cx="3855720" cy="17837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PRE-PROCESSING</a:t>
            </a:r>
            <a:endParaRPr/>
          </a:p>
        </p:txBody>
      </p:sp>
      <p:sp>
        <p:nvSpPr>
          <p:cNvPr id="210" name="Google Shape;210;p16"/>
          <p:cNvSpPr txBox="1"/>
          <p:nvPr>
            <p:ph idx="1" type="body"/>
          </p:nvPr>
        </p:nvSpPr>
        <p:spPr>
          <a:xfrm>
            <a:off x="1590261" y="2120347"/>
            <a:ext cx="10155140" cy="5658678"/>
          </a:xfrm>
          <a:prstGeom prst="rect">
            <a:avLst/>
          </a:prstGeom>
          <a:noFill/>
          <a:ln>
            <a:noFill/>
          </a:ln>
        </p:spPr>
        <p:txBody>
          <a:bodyPr anchorCtr="0" anchor="t" bIns="45700" lIns="0" spcFirstLastPara="1" rIns="0" wrap="square" tIns="45700">
            <a:normAutofit/>
          </a:bodyPr>
          <a:lstStyle/>
          <a:p>
            <a:pPr indent="0" lvl="0" marL="91440" rtl="0" algn="just">
              <a:lnSpc>
                <a:spcPct val="110000"/>
              </a:lnSpc>
              <a:spcBef>
                <a:spcPts val="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0000"/>
              </a:lnSpc>
              <a:spcBef>
                <a:spcPts val="14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600"/>
              <a:buFont typeface="Arial"/>
              <a:buNone/>
            </a:pPr>
            <a:r>
              <a:t/>
            </a:r>
            <a:endParaRPr sz="1600">
              <a:latin typeface="Times New Roman"/>
              <a:ea typeface="Times New Roman"/>
              <a:cs typeface="Times New Roman"/>
              <a:sym typeface="Times New Roman"/>
            </a:endParaRPr>
          </a:p>
        </p:txBody>
      </p:sp>
      <p:sp>
        <p:nvSpPr>
          <p:cNvPr id="211" name="Google Shape;211;p16"/>
          <p:cNvSpPr txBox="1"/>
          <p:nvPr/>
        </p:nvSpPr>
        <p:spPr>
          <a:xfrm>
            <a:off x="1326212" y="2703498"/>
            <a:ext cx="9658184" cy="193899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E</a:t>
            </a:r>
            <a:r>
              <a:rPr b="0" i="0" lang="en-IN" sz="2000">
                <a:solidFill>
                  <a:schemeClr val="dk1"/>
                </a:solidFill>
                <a:latin typeface="Times New Roman"/>
                <a:ea typeface="Times New Roman"/>
                <a:cs typeface="Times New Roman"/>
                <a:sym typeface="Times New Roman"/>
              </a:rPr>
              <a:t>xtracted  Drugs' names from RxNav which contained </a:t>
            </a:r>
            <a:r>
              <a:rPr b="1" i="0" lang="en-IN" sz="2000">
                <a:solidFill>
                  <a:schemeClr val="dk1"/>
                </a:solidFill>
                <a:latin typeface="Inter"/>
                <a:ea typeface="Inter"/>
                <a:cs typeface="Inter"/>
                <a:sym typeface="Inter"/>
              </a:rPr>
              <a:t>18176</a:t>
            </a:r>
            <a:r>
              <a:rPr b="0" i="0" lang="en-IN" sz="2000">
                <a:solidFill>
                  <a:schemeClr val="dk1"/>
                </a:solidFill>
                <a:latin typeface="Inter"/>
                <a:ea typeface="Inter"/>
                <a:cs typeface="Inter"/>
                <a:sym typeface="Inter"/>
              </a:rPr>
              <a:t> unique entries </a:t>
            </a:r>
            <a:r>
              <a:rPr b="0" i="0" lang="en-IN" sz="2000">
                <a:solidFill>
                  <a:schemeClr val="dk1"/>
                </a:solidFill>
                <a:latin typeface="Times New Roman"/>
                <a:ea typeface="Times New Roman"/>
                <a:cs typeface="Times New Roman"/>
                <a:sym typeface="Times New Roman"/>
              </a:rPr>
              <a:t>.</a:t>
            </a:r>
            <a:endParaRPr/>
          </a:p>
          <a:p>
            <a:pPr indent="-158750" lvl="0" marL="285750" marR="0" rtl="0" algn="just">
              <a:spcBef>
                <a:spcPts val="0"/>
              </a:spcBef>
              <a:spcAft>
                <a:spcPts val="0"/>
              </a:spcAft>
              <a:buClr>
                <a:schemeClr val="dk1"/>
              </a:buClr>
              <a:buSzPts val="2000"/>
              <a:buFont typeface="Arial"/>
              <a:buNone/>
            </a:pPr>
            <a:r>
              <a:t/>
            </a:r>
            <a:endParaRPr b="0" i="0"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b="0" i="0" lang="en-IN" sz="2000">
                <a:solidFill>
                  <a:schemeClr val="dk1"/>
                </a:solidFill>
                <a:latin typeface="Times New Roman"/>
                <a:ea typeface="Times New Roman"/>
                <a:cs typeface="Times New Roman"/>
                <a:sym typeface="Times New Roman"/>
              </a:rPr>
              <a:t>RxNav is a browser for several drug information sources, including RxNorm and RxTerms.</a:t>
            </a:r>
            <a:endParaRPr/>
          </a:p>
          <a:p>
            <a:pPr indent="0" lvl="0" marL="0" marR="0" rtl="0" algn="just">
              <a:spcBef>
                <a:spcPts val="0"/>
              </a:spcBef>
              <a:spcAft>
                <a:spcPts val="0"/>
              </a:spcAft>
              <a:buNone/>
            </a:pPr>
            <a:r>
              <a:t/>
            </a:r>
            <a:endParaRPr b="0" i="0"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b="0" i="0" lang="en-IN" sz="2000">
                <a:solidFill>
                  <a:schemeClr val="dk1"/>
                </a:solidFill>
                <a:latin typeface="Times New Roman"/>
                <a:ea typeface="Times New Roman"/>
                <a:cs typeface="Times New Roman"/>
                <a:sym typeface="Times New Roman"/>
              </a:rPr>
              <a:t>RxNav finds drugs in RxNorm from the names and codes in its constituent vocabularies.</a:t>
            </a:r>
            <a:endParaRPr b="0" i="0"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METHODOLOGY</a:t>
            </a:r>
            <a:endParaRPr/>
          </a:p>
        </p:txBody>
      </p:sp>
      <p:sp>
        <p:nvSpPr>
          <p:cNvPr id="217" name="Google Shape;217;p17"/>
          <p:cNvSpPr txBox="1"/>
          <p:nvPr>
            <p:ph idx="1" type="body"/>
          </p:nvPr>
        </p:nvSpPr>
        <p:spPr>
          <a:xfrm>
            <a:off x="1590261" y="2120347"/>
            <a:ext cx="10155140" cy="5658678"/>
          </a:xfrm>
          <a:prstGeom prst="rect">
            <a:avLst/>
          </a:prstGeom>
          <a:noFill/>
          <a:ln>
            <a:noFill/>
          </a:ln>
        </p:spPr>
        <p:txBody>
          <a:bodyPr anchorCtr="0" anchor="t" bIns="45700" lIns="0" spcFirstLastPara="1" rIns="0" wrap="square" tIns="45700">
            <a:normAutofit/>
          </a:bodyPr>
          <a:lstStyle/>
          <a:p>
            <a:pPr indent="0" lvl="0" marL="91440" rtl="0" algn="just">
              <a:lnSpc>
                <a:spcPct val="110000"/>
              </a:lnSpc>
              <a:spcBef>
                <a:spcPts val="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10000"/>
              </a:lnSpc>
              <a:spcBef>
                <a:spcPts val="14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800"/>
              <a:buFont typeface="Arial"/>
              <a:buNone/>
            </a:pPr>
            <a:r>
              <a:t/>
            </a:r>
            <a:endParaRPr sz="18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1600"/>
              <a:buFont typeface="Arial"/>
              <a:buNone/>
            </a:pPr>
            <a:r>
              <a:t/>
            </a:r>
            <a:endParaRPr sz="1600">
              <a:latin typeface="Times New Roman"/>
              <a:ea typeface="Times New Roman"/>
              <a:cs typeface="Times New Roman"/>
              <a:sym typeface="Times New Roman"/>
            </a:endParaRPr>
          </a:p>
        </p:txBody>
      </p:sp>
      <p:sp>
        <p:nvSpPr>
          <p:cNvPr id="218" name="Google Shape;218;p17"/>
          <p:cNvSpPr txBox="1"/>
          <p:nvPr/>
        </p:nvSpPr>
        <p:spPr>
          <a:xfrm>
            <a:off x="1137037" y="2305933"/>
            <a:ext cx="10262483" cy="286232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b="0" i="0" lang="en-IN" sz="2000">
                <a:solidFill>
                  <a:schemeClr val="dk1"/>
                </a:solidFill>
                <a:latin typeface="Times New Roman"/>
                <a:ea typeface="Times New Roman"/>
                <a:cs typeface="Times New Roman"/>
                <a:sym typeface="Times New Roman"/>
              </a:rPr>
              <a:t>The sentences with </a:t>
            </a:r>
            <a:r>
              <a:rPr lang="en-IN" sz="2000">
                <a:solidFill>
                  <a:schemeClr val="dk1"/>
                </a:solidFill>
                <a:latin typeface="Times New Roman"/>
                <a:ea typeface="Times New Roman"/>
                <a:cs typeface="Times New Roman"/>
                <a:sym typeface="Times New Roman"/>
              </a:rPr>
              <a:t>covid</a:t>
            </a:r>
            <a:r>
              <a:rPr b="0" i="1" lang="en-IN" sz="2000">
                <a:solidFill>
                  <a:schemeClr val="dk1"/>
                </a:solidFill>
                <a:latin typeface="Times New Roman"/>
                <a:ea typeface="Times New Roman"/>
                <a:cs typeface="Times New Roman"/>
                <a:sym typeface="Times New Roman"/>
              </a:rPr>
              <a:t>-</a:t>
            </a:r>
            <a:r>
              <a:rPr b="0" lang="en-IN" sz="2000">
                <a:solidFill>
                  <a:schemeClr val="dk1"/>
                </a:solidFill>
                <a:latin typeface="Times New Roman"/>
                <a:ea typeface="Times New Roman"/>
                <a:cs typeface="Times New Roman"/>
                <a:sym typeface="Times New Roman"/>
              </a:rPr>
              <a:t>19</a:t>
            </a:r>
            <a:r>
              <a:rPr b="0" i="0" lang="en-IN" sz="2000">
                <a:solidFill>
                  <a:schemeClr val="dk1"/>
                </a:solidFill>
                <a:latin typeface="Times New Roman"/>
                <a:ea typeface="Times New Roman"/>
                <a:cs typeface="Times New Roman"/>
                <a:sym typeface="Times New Roman"/>
              </a:rPr>
              <a:t> and Drugs names with distance of 2 sentences from each other are extracted and then statistics about drugs names distribution in each document is calculated.</a:t>
            </a:r>
            <a:endParaRPr/>
          </a:p>
          <a:p>
            <a:pPr indent="-215900" lvl="0" marL="342900" marR="0" rtl="0" algn="just">
              <a:spcBef>
                <a:spcPts val="0"/>
              </a:spcBef>
              <a:spcAft>
                <a:spcPts val="0"/>
              </a:spcAft>
              <a:buClr>
                <a:schemeClr val="dk1"/>
              </a:buClr>
              <a:buSzPts val="2000"/>
              <a:buFont typeface="Arial"/>
              <a:buNone/>
            </a:pPr>
            <a:r>
              <a:t/>
            </a:r>
            <a:endParaRPr b="0" i="0"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Then use the</a:t>
            </a:r>
            <a:r>
              <a:rPr b="0" i="0" lang="en-IN" sz="2000">
                <a:solidFill>
                  <a:schemeClr val="dk1"/>
                </a:solidFill>
                <a:latin typeface="Times New Roman"/>
                <a:ea typeface="Times New Roman"/>
                <a:cs typeface="Times New Roman"/>
                <a:sym typeface="Times New Roman"/>
              </a:rPr>
              <a:t> NLP sentiment analysis model, problem here is that all existing sentiment models are  pre-trained on social media datasets (tweets, movie/hotels reviews).</a:t>
            </a:r>
            <a:endParaRPr/>
          </a:p>
          <a:p>
            <a:pPr indent="-215900" lvl="0" marL="342900" marR="0" rtl="0" algn="just">
              <a:spcBef>
                <a:spcPts val="0"/>
              </a:spcBef>
              <a:spcAft>
                <a:spcPts val="0"/>
              </a:spcAft>
              <a:buClr>
                <a:schemeClr val="dk1"/>
              </a:buClr>
              <a:buSzPts val="2000"/>
              <a:buFont typeface="Arial"/>
              <a:buNone/>
            </a:pPr>
            <a:r>
              <a:t/>
            </a:r>
            <a:endParaRPr sz="2000">
              <a:solidFill>
                <a:srgbClr val="000000"/>
              </a:solidFill>
              <a:latin typeface="Times New Roman"/>
              <a:ea typeface="Times New Roman"/>
              <a:cs typeface="Times New Roman"/>
              <a:sym typeface="Times New Roman"/>
            </a:endParaRPr>
          </a:p>
          <a:p>
            <a:pPr indent="-342900" lvl="0" marL="342900" marR="0" rtl="0" algn="just">
              <a:spcBef>
                <a:spcPts val="0"/>
              </a:spcBef>
              <a:spcAft>
                <a:spcPts val="0"/>
              </a:spcAft>
              <a:buClr>
                <a:srgbClr val="000000"/>
              </a:buClr>
              <a:buSzPts val="2000"/>
              <a:buFont typeface="Arial"/>
              <a:buChar char="•"/>
            </a:pPr>
            <a:r>
              <a:rPr lang="en-IN" sz="2000">
                <a:solidFill>
                  <a:srgbClr val="000000"/>
                </a:solidFill>
                <a:latin typeface="Times New Roman"/>
                <a:ea typeface="Times New Roman"/>
                <a:cs typeface="Times New Roman"/>
                <a:sym typeface="Times New Roman"/>
              </a:rPr>
              <a:t>Manually labelled dataset included following sentiments category </a:t>
            </a:r>
            <a:endParaRPr/>
          </a:p>
          <a:p>
            <a:pPr indent="0" lvl="0" marL="0" marR="0" rtl="0" algn="just">
              <a:spcBef>
                <a:spcPts val="0"/>
              </a:spcBef>
              <a:spcAft>
                <a:spcPts val="0"/>
              </a:spcAft>
              <a:buNone/>
            </a:pPr>
            <a:r>
              <a:rPr lang="en-IN" sz="2000">
                <a:solidFill>
                  <a:srgbClr val="000000"/>
                </a:solidFill>
                <a:latin typeface="Times New Roman"/>
                <a:ea typeface="Times New Roman"/>
                <a:cs typeface="Times New Roman"/>
                <a:sym typeface="Times New Roman"/>
              </a:rPr>
              <a:t>     distribution.</a:t>
            </a:r>
            <a:endParaRPr/>
          </a:p>
          <a:p>
            <a:pPr indent="-330200" lvl="0" marL="457200" marR="0" rtl="0" algn="just">
              <a:spcBef>
                <a:spcPts val="0"/>
              </a:spcBef>
              <a:spcAft>
                <a:spcPts val="0"/>
              </a:spcAft>
              <a:buClr>
                <a:schemeClr val="dk1"/>
              </a:buClr>
              <a:buSzPts val="2000"/>
              <a:buFont typeface="Bookman Old Style"/>
              <a:buNone/>
            </a:pPr>
            <a:r>
              <a:t/>
            </a:r>
            <a:endParaRPr b="0" i="0" sz="2000">
              <a:solidFill>
                <a:srgbClr val="000000"/>
              </a:solidFill>
              <a:latin typeface="Times New Roman"/>
              <a:ea typeface="Times New Roman"/>
              <a:cs typeface="Times New Roman"/>
              <a:sym typeface="Times New Roman"/>
            </a:endParaRPr>
          </a:p>
        </p:txBody>
      </p:sp>
      <p:pic>
        <p:nvPicPr>
          <p:cNvPr id="219" name="Google Shape;219;p17"/>
          <p:cNvPicPr preferRelativeResize="0"/>
          <p:nvPr/>
        </p:nvPicPr>
        <p:blipFill rotWithShape="1">
          <a:blip r:embed="rId3">
            <a:alphaModFix/>
          </a:blip>
          <a:srcRect b="19063" l="25652" r="48260" t="43668"/>
          <a:stretch/>
        </p:blipFill>
        <p:spPr>
          <a:xfrm>
            <a:off x="8888233" y="4328303"/>
            <a:ext cx="3180522" cy="25545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1066800" y="618611"/>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2400"/>
              <a:buFont typeface="Times New Roman"/>
              <a:buNone/>
            </a:pPr>
            <a:r>
              <a:rPr b="1" i="0" lang="en-IN" sz="2400">
                <a:solidFill>
                  <a:srgbClr val="000000"/>
                </a:solidFill>
                <a:latin typeface="Times New Roman"/>
                <a:ea typeface="Times New Roman"/>
                <a:cs typeface="Times New Roman"/>
                <a:sym typeface="Times New Roman"/>
              </a:rPr>
              <a:t>VADER SENTIMENT ANALYSIS</a:t>
            </a:r>
            <a:br>
              <a:rPr b="0" i="0" lang="en-IN">
                <a:solidFill>
                  <a:srgbClr val="000000"/>
                </a:solidFill>
                <a:latin typeface="Inter"/>
                <a:ea typeface="Inter"/>
                <a:cs typeface="Inter"/>
                <a:sym typeface="Inter"/>
              </a:rPr>
            </a:br>
            <a:endParaRPr/>
          </a:p>
        </p:txBody>
      </p:sp>
      <p:sp>
        <p:nvSpPr>
          <p:cNvPr id="225" name="Google Shape;225;p18"/>
          <p:cNvSpPr txBox="1"/>
          <p:nvPr>
            <p:ph idx="1" type="body"/>
          </p:nvPr>
        </p:nvSpPr>
        <p:spPr>
          <a:xfrm>
            <a:off x="1097280" y="2187714"/>
            <a:ext cx="6231172" cy="3760891"/>
          </a:xfrm>
          <a:prstGeom prst="rect">
            <a:avLst/>
          </a:prstGeom>
          <a:noFill/>
          <a:ln>
            <a:noFill/>
          </a:ln>
        </p:spPr>
        <p:txBody>
          <a:bodyPr anchorCtr="0" anchor="t" bIns="45700" lIns="0" spcFirstLastPara="1" rIns="0" wrap="square" tIns="45700">
            <a:normAutofit/>
          </a:bodyPr>
          <a:lstStyle/>
          <a:p>
            <a:pPr indent="-127000" lvl="0" marL="91440" rtl="0" algn="just">
              <a:lnSpc>
                <a:spcPct val="110000"/>
              </a:lnSpc>
              <a:spcBef>
                <a:spcPts val="0"/>
              </a:spcBef>
              <a:spcAft>
                <a:spcPts val="0"/>
              </a:spcAft>
              <a:buSzPts val="2000"/>
              <a:buFont typeface="Arial"/>
              <a:buChar char="•"/>
            </a:pPr>
            <a:r>
              <a:rPr b="0" i="0" lang="en-IN" sz="2000">
                <a:solidFill>
                  <a:schemeClr val="dk1"/>
                </a:solidFill>
                <a:latin typeface="Times New Roman"/>
                <a:ea typeface="Times New Roman"/>
                <a:cs typeface="Times New Roman"/>
                <a:sym typeface="Times New Roman"/>
              </a:rPr>
              <a:t>VADER (Valence Aware Dictionary and sentiment Reasoner)  is a lexicon and rule-based sentiment analysis tool that is specifically attuned to sentiments .</a:t>
            </a:r>
            <a:endParaRPr/>
          </a:p>
          <a:p>
            <a:pPr indent="0" lvl="0" marL="91440" rtl="0" algn="just">
              <a:lnSpc>
                <a:spcPct val="110000"/>
              </a:lnSpc>
              <a:spcBef>
                <a:spcPts val="1400"/>
              </a:spcBef>
              <a:spcAft>
                <a:spcPts val="0"/>
              </a:spcAft>
              <a:buSzPts val="2000"/>
              <a:buFont typeface="Arial"/>
              <a:buNone/>
            </a:pPr>
            <a:r>
              <a:t/>
            </a:r>
            <a:endParaRPr b="0" i="0" sz="2000">
              <a:solidFill>
                <a:schemeClr val="dk1"/>
              </a:solidFill>
              <a:latin typeface="Times New Roman"/>
              <a:ea typeface="Times New Roman"/>
              <a:cs typeface="Times New Roman"/>
              <a:sym typeface="Times New Roman"/>
            </a:endParaRPr>
          </a:p>
          <a:p>
            <a:pPr indent="-127000" lvl="0" marL="91440" rtl="0" algn="just">
              <a:lnSpc>
                <a:spcPct val="110000"/>
              </a:lnSpc>
              <a:spcBef>
                <a:spcPts val="1400"/>
              </a:spcBef>
              <a:spcAft>
                <a:spcPts val="0"/>
              </a:spcAft>
              <a:buSzPts val="2000"/>
              <a:buFont typeface="Arial"/>
              <a:buChar char="•"/>
            </a:pPr>
            <a:r>
              <a:rPr b="0" i="0" lang="en-IN" sz="2000">
                <a:solidFill>
                  <a:schemeClr val="dk1"/>
                </a:solidFill>
                <a:latin typeface="Times New Roman"/>
                <a:ea typeface="Times New Roman"/>
                <a:cs typeface="Times New Roman"/>
                <a:sym typeface="Times New Roman"/>
              </a:rPr>
              <a:t>Vader is optimized for social media data and can yield good results when used with data from Twitter, Facebook, etc. Released on may 22, 2020.</a:t>
            </a:r>
            <a:endParaRPr sz="2000">
              <a:solidFill>
                <a:schemeClr val="dk1"/>
              </a:solidFill>
              <a:latin typeface="Times New Roman"/>
              <a:ea typeface="Times New Roman"/>
              <a:cs typeface="Times New Roman"/>
              <a:sym typeface="Times New Roman"/>
            </a:endParaRPr>
          </a:p>
        </p:txBody>
      </p:sp>
      <p:pic>
        <p:nvPicPr>
          <p:cNvPr id="226" name="Google Shape;226;p18"/>
          <p:cNvPicPr preferRelativeResize="0"/>
          <p:nvPr/>
        </p:nvPicPr>
        <p:blipFill rotWithShape="1">
          <a:blip r:embed="rId3">
            <a:alphaModFix/>
          </a:blip>
          <a:srcRect b="54075" l="26850" r="43351" t="30328"/>
          <a:stretch/>
        </p:blipFill>
        <p:spPr>
          <a:xfrm>
            <a:off x="7752523" y="2401376"/>
            <a:ext cx="4184373" cy="25151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1097279" y="1201003"/>
            <a:ext cx="10058400" cy="82796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0" i="0" lang="en-IN">
                <a:solidFill>
                  <a:srgbClr val="000000"/>
                </a:solidFill>
                <a:latin typeface="Inter"/>
                <a:ea typeface="Inter"/>
                <a:cs typeface="Inter"/>
                <a:sym typeface="Inter"/>
              </a:rPr>
            </a:br>
            <a:r>
              <a:rPr b="1" lang="en-IN" sz="2700">
                <a:solidFill>
                  <a:srgbClr val="000000"/>
                </a:solidFill>
                <a:latin typeface="Times New Roman"/>
                <a:ea typeface="Times New Roman"/>
                <a:cs typeface="Times New Roman"/>
                <a:sym typeface="Times New Roman"/>
              </a:rPr>
              <a:t>TEXT BLOB SENTIMENT ANALYSIS</a:t>
            </a:r>
            <a:br>
              <a:rPr b="0" i="0" lang="en-IN">
                <a:solidFill>
                  <a:srgbClr val="000000"/>
                </a:solidFill>
                <a:latin typeface="Inter"/>
                <a:ea typeface="Inter"/>
                <a:cs typeface="Inter"/>
                <a:sym typeface="Inter"/>
              </a:rPr>
            </a:br>
            <a:endParaRPr/>
          </a:p>
        </p:txBody>
      </p:sp>
      <p:sp>
        <p:nvSpPr>
          <p:cNvPr id="232" name="Google Shape;232;p19"/>
          <p:cNvSpPr txBox="1"/>
          <p:nvPr>
            <p:ph idx="1" type="body"/>
          </p:nvPr>
        </p:nvSpPr>
        <p:spPr>
          <a:xfrm>
            <a:off x="1097279" y="2450297"/>
            <a:ext cx="6151660" cy="3498308"/>
          </a:xfrm>
          <a:prstGeom prst="rect">
            <a:avLst/>
          </a:prstGeom>
          <a:noFill/>
          <a:ln>
            <a:noFill/>
          </a:ln>
        </p:spPr>
        <p:txBody>
          <a:bodyPr anchorCtr="0" anchor="t" bIns="45700" lIns="0" spcFirstLastPara="1" rIns="0" wrap="square" tIns="45700">
            <a:normAutofit/>
          </a:bodyPr>
          <a:lstStyle/>
          <a:p>
            <a:pPr indent="-114300" lvl="0" marL="91440" rtl="0" algn="just">
              <a:lnSpc>
                <a:spcPct val="110000"/>
              </a:lnSpc>
              <a:spcBef>
                <a:spcPts val="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Text Blob uses a sentiment lexicon (consisting of predefined words) to assign scores for each word, which are then averaged out using a weighted average to give an overall sentence sentiment score.</a:t>
            </a:r>
            <a:endParaRPr/>
          </a:p>
          <a:p>
            <a:pPr indent="0" lvl="0" marL="0" rtl="0" algn="just">
              <a:lnSpc>
                <a:spcPct val="110000"/>
              </a:lnSpc>
              <a:spcBef>
                <a:spcPts val="1400"/>
              </a:spcBef>
              <a:spcAft>
                <a:spcPts val="0"/>
              </a:spcAft>
              <a:buSzPts val="1800"/>
              <a:buNone/>
            </a:pPr>
            <a:r>
              <a:t/>
            </a:r>
            <a:endParaRPr b="0" i="0" sz="1800">
              <a:solidFill>
                <a:schemeClr val="dk1"/>
              </a:solidFill>
              <a:latin typeface="Times New Roman"/>
              <a:ea typeface="Times New Roman"/>
              <a:cs typeface="Times New Roman"/>
              <a:sym typeface="Times New Roman"/>
            </a:endParaRPr>
          </a:p>
          <a:p>
            <a:pPr indent="-114300" lvl="0" marL="91440" rtl="0" algn="l">
              <a:lnSpc>
                <a:spcPct val="110000"/>
              </a:lnSpc>
              <a:spcBef>
                <a:spcPts val="140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Three scores: “polarity”, “subjectivity” and “intensity” are calculated for each word.</a:t>
            </a:r>
            <a:br>
              <a:rPr lang="en-IN" sz="1800">
                <a:solidFill>
                  <a:schemeClr val="dk1"/>
                </a:solidFill>
                <a:latin typeface="Times New Roman"/>
                <a:ea typeface="Times New Roman"/>
                <a:cs typeface="Times New Roman"/>
                <a:sym typeface="Times New Roman"/>
              </a:rPr>
            </a:br>
            <a:r>
              <a:rPr b="0" i="0" lang="en-IN" sz="1800">
                <a:solidFill>
                  <a:schemeClr val="dk1"/>
                </a:solidFill>
                <a:latin typeface="Times New Roman"/>
                <a:ea typeface="Times New Roman"/>
                <a:cs typeface="Times New Roman"/>
                <a:sym typeface="Times New Roman"/>
              </a:rPr>
              <a:t>We are interested only in “polarity": negative vs. positive (-1.0 =&gt; +1.0)</a:t>
            </a:r>
            <a:endParaRPr sz="1800">
              <a:solidFill>
                <a:schemeClr val="dk1"/>
              </a:solidFill>
              <a:latin typeface="Times New Roman"/>
              <a:ea typeface="Times New Roman"/>
              <a:cs typeface="Times New Roman"/>
              <a:sym typeface="Times New Roman"/>
            </a:endParaRPr>
          </a:p>
        </p:txBody>
      </p:sp>
      <p:pic>
        <p:nvPicPr>
          <p:cNvPr id="233" name="Google Shape;233;p19"/>
          <p:cNvPicPr preferRelativeResize="0"/>
          <p:nvPr/>
        </p:nvPicPr>
        <p:blipFill rotWithShape="1">
          <a:blip r:embed="rId3">
            <a:alphaModFix/>
          </a:blip>
          <a:srcRect b="58611" l="26848" r="47323" t="25321"/>
          <a:stretch/>
        </p:blipFill>
        <p:spPr>
          <a:xfrm>
            <a:off x="7770742" y="2450297"/>
            <a:ext cx="4094922" cy="23787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97280" y="286603"/>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INTRODUCTION</a:t>
            </a:r>
            <a:endParaRPr/>
          </a:p>
        </p:txBody>
      </p:sp>
      <p:sp>
        <p:nvSpPr>
          <p:cNvPr id="108" name="Google Shape;108;p2"/>
          <p:cNvSpPr txBox="1"/>
          <p:nvPr>
            <p:ph idx="1" type="body"/>
          </p:nvPr>
        </p:nvSpPr>
        <p:spPr>
          <a:xfrm>
            <a:off x="1097280" y="2431774"/>
            <a:ext cx="10617642" cy="4426226"/>
          </a:xfrm>
          <a:prstGeom prst="rect">
            <a:avLst/>
          </a:prstGeom>
          <a:noFill/>
          <a:ln>
            <a:noFill/>
          </a:ln>
        </p:spPr>
        <p:txBody>
          <a:bodyPr anchorCtr="0" anchor="t" bIns="45700" lIns="0" spcFirstLastPara="1" rIns="0" wrap="square" tIns="45700">
            <a:noAutofit/>
          </a:bodyPr>
          <a:lstStyle/>
          <a:p>
            <a:pPr indent="-114300" lvl="0" marL="91440" rtl="0" algn="just">
              <a:lnSpc>
                <a:spcPct val="100000"/>
              </a:lnSpc>
              <a:spcBef>
                <a:spcPts val="0"/>
              </a:spcBef>
              <a:spcAft>
                <a:spcPts val="0"/>
              </a:spcAft>
              <a:buSzPts val="1800"/>
              <a:buFont typeface="Arial"/>
              <a:buChar char="•"/>
            </a:pPr>
            <a:r>
              <a:rPr lang="en-IN" sz="1800">
                <a:solidFill>
                  <a:schemeClr val="dk1"/>
                </a:solidFill>
                <a:latin typeface="Times New Roman"/>
                <a:ea typeface="Times New Roman"/>
                <a:cs typeface="Times New Roman"/>
                <a:sym typeface="Times New Roman"/>
              </a:rPr>
              <a:t>S</a:t>
            </a:r>
            <a:r>
              <a:rPr b="0" i="0" lang="en-IN" sz="1800">
                <a:solidFill>
                  <a:schemeClr val="dk1"/>
                </a:solidFill>
                <a:latin typeface="Times New Roman"/>
                <a:ea typeface="Times New Roman"/>
                <a:cs typeface="Times New Roman"/>
                <a:sym typeface="Times New Roman"/>
              </a:rPr>
              <a:t>ince the identification of the SARS-CoV-2 virus and its genome, an exceptional effort by the scientific community has led to the development of over 300 vaccine projects. </a:t>
            </a:r>
            <a:endParaRPr/>
          </a:p>
          <a:p>
            <a:pPr indent="-114300" lvl="0" marL="91440" rtl="0" algn="just">
              <a:lnSpc>
                <a:spcPct val="100000"/>
              </a:lnSpc>
              <a:spcBef>
                <a:spcPts val="140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Over 40 are now undergoing clinical evaluation, some of these are in Phase III clinical trials, </a:t>
            </a:r>
            <a:r>
              <a:rPr lang="en-IN" sz="1800">
                <a:solidFill>
                  <a:schemeClr val="dk1"/>
                </a:solidFill>
                <a:latin typeface="Times New Roman"/>
                <a:ea typeface="Times New Roman"/>
                <a:cs typeface="Times New Roman"/>
                <a:sym typeface="Times New Roman"/>
              </a:rPr>
              <a:t>some</a:t>
            </a:r>
            <a:r>
              <a:rPr b="0" i="0" lang="en-IN" sz="1800">
                <a:solidFill>
                  <a:schemeClr val="dk1"/>
                </a:solidFill>
                <a:latin typeface="Times New Roman"/>
                <a:ea typeface="Times New Roman"/>
                <a:cs typeface="Times New Roman"/>
                <a:sym typeface="Times New Roman"/>
              </a:rPr>
              <a:t> of them have ended Phase III with positive results. A few of these new vaccines are already approved for emergency use. </a:t>
            </a:r>
            <a:endParaRPr/>
          </a:p>
          <a:p>
            <a:pPr indent="-114300" lvl="0" marL="91440" rtl="0" algn="just">
              <a:lnSpc>
                <a:spcPct val="100000"/>
              </a:lnSpc>
              <a:spcBef>
                <a:spcPts val="1400"/>
              </a:spcBef>
              <a:spcAft>
                <a:spcPts val="0"/>
              </a:spcAft>
              <a:buSzPts val="1800"/>
              <a:buFont typeface="Arial"/>
              <a:buChar char="•"/>
            </a:pPr>
            <a:r>
              <a:rPr lang="en-IN" sz="1800">
                <a:solidFill>
                  <a:schemeClr val="dk1"/>
                </a:solidFill>
                <a:latin typeface="Times New Roman"/>
                <a:ea typeface="Times New Roman"/>
                <a:cs typeface="Times New Roman"/>
                <a:sym typeface="Times New Roman"/>
              </a:rPr>
              <a:t>Drug development is a time-consuming, expensive and high-risk process and this has led to the emergence of drug repurposing (also known as drug repositioning or drug re-profiling),.</a:t>
            </a:r>
            <a:endParaRPr b="0" i="0" sz="1800">
              <a:solidFill>
                <a:schemeClr val="dk1"/>
              </a:solidFill>
              <a:latin typeface="Times New Roman"/>
              <a:ea typeface="Times New Roman"/>
              <a:cs typeface="Times New Roman"/>
              <a:sym typeface="Times New Roman"/>
            </a:endParaRPr>
          </a:p>
          <a:p>
            <a:pPr indent="-114300" lvl="0" marL="91440" rtl="0" algn="just">
              <a:lnSpc>
                <a:spcPct val="100000"/>
              </a:lnSpc>
              <a:spcBef>
                <a:spcPts val="140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Moreover, it remains to be elucidated whether and to what extent the capacity of vaccines under evaluation and of unrelated vaccines can increase immunological fitness by training innate immunity to SARS-CoV-2 and pathogen-agnostic protection. </a:t>
            </a:r>
            <a:endParaRPr/>
          </a:p>
        </p:txBody>
      </p:sp>
      <p:pic>
        <p:nvPicPr>
          <p:cNvPr id="109" name="Google Shape;109;p2"/>
          <p:cNvPicPr preferRelativeResize="0"/>
          <p:nvPr/>
        </p:nvPicPr>
        <p:blipFill rotWithShape="1">
          <a:blip r:embed="rId3">
            <a:alphaModFix/>
          </a:blip>
          <a:srcRect b="26558" l="0" r="56304" t="19444"/>
          <a:stretch/>
        </p:blipFill>
        <p:spPr>
          <a:xfrm>
            <a:off x="63610" y="49905"/>
            <a:ext cx="3207026" cy="17664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1216548" y="930955"/>
            <a:ext cx="10058400" cy="174236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0" i="0" lang="en-IN">
                <a:solidFill>
                  <a:srgbClr val="000000"/>
                </a:solidFill>
                <a:latin typeface="Inter"/>
                <a:ea typeface="Inter"/>
                <a:cs typeface="Inter"/>
                <a:sym typeface="Inter"/>
              </a:rPr>
            </a:br>
            <a:r>
              <a:rPr b="1" lang="en-IN" sz="2700">
                <a:solidFill>
                  <a:srgbClr val="000000"/>
                </a:solidFill>
                <a:latin typeface="Times New Roman"/>
                <a:ea typeface="Times New Roman"/>
                <a:cs typeface="Times New Roman"/>
                <a:sym typeface="Times New Roman"/>
              </a:rPr>
              <a:t>DEEP LEARNING SENTIMENT ANALYSIS</a:t>
            </a:r>
            <a:br>
              <a:rPr b="0" i="0" lang="en-IN">
                <a:solidFill>
                  <a:srgbClr val="000000"/>
                </a:solidFill>
                <a:latin typeface="Inter"/>
                <a:ea typeface="Inter"/>
                <a:cs typeface="Inter"/>
                <a:sym typeface="Inter"/>
              </a:rPr>
            </a:br>
            <a:br>
              <a:rPr b="0" i="0" lang="en-IN">
                <a:solidFill>
                  <a:srgbClr val="000000"/>
                </a:solidFill>
                <a:latin typeface="Inter"/>
                <a:ea typeface="Inter"/>
                <a:cs typeface="Inter"/>
                <a:sym typeface="Inter"/>
              </a:rPr>
            </a:br>
            <a:endParaRPr/>
          </a:p>
        </p:txBody>
      </p:sp>
      <p:sp>
        <p:nvSpPr>
          <p:cNvPr id="239" name="Google Shape;239;p20"/>
          <p:cNvSpPr txBox="1"/>
          <p:nvPr>
            <p:ph idx="1" type="body"/>
          </p:nvPr>
        </p:nvSpPr>
        <p:spPr>
          <a:xfrm>
            <a:off x="1683026" y="2266121"/>
            <a:ext cx="9422296" cy="4038028"/>
          </a:xfrm>
          <a:prstGeom prst="rect">
            <a:avLst/>
          </a:prstGeom>
          <a:noFill/>
          <a:ln>
            <a:noFill/>
          </a:ln>
        </p:spPr>
        <p:txBody>
          <a:bodyPr anchorCtr="0" anchor="t" bIns="45700" lIns="0" spcFirstLastPara="1" rIns="0" wrap="square" tIns="45700">
            <a:noAutofit/>
          </a:bodyPr>
          <a:lstStyle/>
          <a:p>
            <a:pPr indent="-114300" lvl="0" marL="91440" rtl="0" algn="just">
              <a:lnSpc>
                <a:spcPct val="100000"/>
              </a:lnSpc>
              <a:spcBef>
                <a:spcPts val="0"/>
              </a:spcBef>
              <a:spcAft>
                <a:spcPts val="0"/>
              </a:spcAft>
              <a:buSzPts val="1800"/>
              <a:buFont typeface="Noto Sans Symbols"/>
              <a:buChar char="▪"/>
            </a:pPr>
            <a:r>
              <a:rPr lang="en-IN" sz="1800">
                <a:solidFill>
                  <a:srgbClr val="000000"/>
                </a:solidFill>
                <a:latin typeface="Times New Roman"/>
                <a:ea typeface="Times New Roman"/>
                <a:cs typeface="Times New Roman"/>
                <a:sym typeface="Times New Roman"/>
              </a:rPr>
              <a:t>Deep learning does not necessitate the manual tuning of features based on expert knowledge and available linguistic resources. </a:t>
            </a:r>
            <a:endParaRPr/>
          </a:p>
          <a:p>
            <a:pPr indent="0" lvl="0" marL="91440" rtl="0" algn="just">
              <a:lnSpc>
                <a:spcPct val="100000"/>
              </a:lnSpc>
              <a:spcBef>
                <a:spcPts val="1400"/>
              </a:spcBef>
              <a:spcAft>
                <a:spcPts val="0"/>
              </a:spcAft>
              <a:buSzPts val="1800"/>
              <a:buFont typeface="Noto Sans Symbols"/>
              <a:buNone/>
            </a:pPr>
            <a:r>
              <a:t/>
            </a:r>
            <a:endParaRPr sz="1800">
              <a:solidFill>
                <a:srgbClr val="000000"/>
              </a:solidFill>
              <a:latin typeface="Times New Roman"/>
              <a:ea typeface="Times New Roman"/>
              <a:cs typeface="Times New Roman"/>
              <a:sym typeface="Times New Roman"/>
            </a:endParaRPr>
          </a:p>
          <a:p>
            <a:pPr indent="-114300" lvl="0" marL="91440" rtl="0" algn="just">
              <a:lnSpc>
                <a:spcPct val="100000"/>
              </a:lnSpc>
              <a:spcBef>
                <a:spcPts val="1400"/>
              </a:spcBef>
              <a:spcAft>
                <a:spcPts val="0"/>
              </a:spcAft>
              <a:buSzPts val="1800"/>
              <a:buFont typeface="Noto Sans Symbols"/>
              <a:buChar char="▪"/>
            </a:pPr>
            <a:r>
              <a:rPr b="0" i="0" lang="en-IN" sz="1800">
                <a:solidFill>
                  <a:schemeClr val="dk1"/>
                </a:solidFill>
                <a:latin typeface="Times New Roman"/>
                <a:ea typeface="Times New Roman"/>
                <a:cs typeface="Times New Roman"/>
                <a:sym typeface="Times New Roman"/>
              </a:rPr>
              <a:t>Textual data has to be converted into numeric form before it can be used by deep learning models</a:t>
            </a:r>
            <a:r>
              <a:rPr lang="en-IN" sz="1800">
                <a:solidFill>
                  <a:schemeClr val="dk1"/>
                </a:solidFill>
                <a:latin typeface="Times New Roman"/>
                <a:ea typeface="Times New Roman"/>
                <a:cs typeface="Times New Roman"/>
                <a:sym typeface="Times New Roman"/>
              </a:rPr>
              <a:t>,</a:t>
            </a:r>
            <a:r>
              <a:rPr b="0" i="0" lang="en-IN" sz="1800">
                <a:solidFill>
                  <a:schemeClr val="dk1"/>
                </a:solidFill>
                <a:latin typeface="Times New Roman"/>
                <a:ea typeface="Times New Roman"/>
                <a:cs typeface="Times New Roman"/>
                <a:sym typeface="Times New Roman"/>
              </a:rPr>
              <a:t> One way to convert text to numbers is via word embeddings.</a:t>
            </a:r>
            <a:endParaRPr/>
          </a:p>
          <a:p>
            <a:pPr indent="0" lvl="0" marL="91440" rtl="0" algn="just">
              <a:lnSpc>
                <a:spcPct val="100000"/>
              </a:lnSpc>
              <a:spcBef>
                <a:spcPts val="1400"/>
              </a:spcBef>
              <a:spcAft>
                <a:spcPts val="0"/>
              </a:spcAft>
              <a:buSzPts val="1800"/>
              <a:buFont typeface="Noto Sans Symbols"/>
              <a:buNone/>
            </a:pPr>
            <a:r>
              <a:t/>
            </a:r>
            <a:endParaRPr b="0" i="0" sz="1800">
              <a:solidFill>
                <a:schemeClr val="dk1"/>
              </a:solidFill>
              <a:latin typeface="Times New Roman"/>
              <a:ea typeface="Times New Roman"/>
              <a:cs typeface="Times New Roman"/>
              <a:sym typeface="Times New Roman"/>
            </a:endParaRPr>
          </a:p>
          <a:p>
            <a:pPr indent="-114300" lvl="0" marL="91440" rtl="0" algn="just">
              <a:lnSpc>
                <a:spcPct val="100000"/>
              </a:lnSpc>
              <a:spcBef>
                <a:spcPts val="1400"/>
              </a:spcBef>
              <a:spcAft>
                <a:spcPts val="0"/>
              </a:spcAft>
              <a:buSzPts val="1800"/>
              <a:buFont typeface="Noto Sans Symbols"/>
              <a:buChar char="▪"/>
            </a:pPr>
            <a:r>
              <a:rPr b="1" i="0" lang="en-IN" sz="1800">
                <a:solidFill>
                  <a:srgbClr val="292929"/>
                </a:solidFill>
                <a:latin typeface="Times New Roman"/>
                <a:ea typeface="Times New Roman"/>
                <a:cs typeface="Times New Roman"/>
                <a:sym typeface="Times New Roman"/>
              </a:rPr>
              <a:t>Word embeddings</a:t>
            </a:r>
            <a:r>
              <a:rPr b="0" i="0" lang="en-IN" sz="1800">
                <a:solidFill>
                  <a:srgbClr val="292929"/>
                </a:solidFill>
                <a:latin typeface="Times New Roman"/>
                <a:ea typeface="Times New Roman"/>
                <a:cs typeface="Times New Roman"/>
                <a:sym typeface="Times New Roman"/>
              </a:rPr>
              <a:t> are learned from data and essentially are low dimensional floating point vectors that pack information in few dimensions</a:t>
            </a:r>
            <a:endParaRPr b="0" i="0"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1216548" y="930955"/>
            <a:ext cx="10058400" cy="174236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Times New Roman"/>
              <a:buNone/>
            </a:pPr>
            <a:r>
              <a:rPr b="1" lang="en-IN" sz="2700">
                <a:solidFill>
                  <a:srgbClr val="000000"/>
                </a:solidFill>
                <a:latin typeface="Times New Roman"/>
                <a:ea typeface="Times New Roman"/>
                <a:cs typeface="Times New Roman"/>
                <a:sym typeface="Times New Roman"/>
              </a:rPr>
              <a:t>DEEP LEARNING SENTIMENT ANALYSIS</a:t>
            </a:r>
            <a:br>
              <a:rPr b="0" i="0" lang="en-IN">
                <a:solidFill>
                  <a:srgbClr val="000000"/>
                </a:solidFill>
                <a:latin typeface="Inter"/>
                <a:ea typeface="Inter"/>
                <a:cs typeface="Inter"/>
                <a:sym typeface="Inter"/>
              </a:rPr>
            </a:br>
            <a:br>
              <a:rPr b="0" i="0" lang="en-IN">
                <a:solidFill>
                  <a:srgbClr val="000000"/>
                </a:solidFill>
                <a:latin typeface="Inter"/>
                <a:ea typeface="Inter"/>
                <a:cs typeface="Inter"/>
                <a:sym typeface="Inter"/>
              </a:rPr>
            </a:br>
            <a:endParaRPr/>
          </a:p>
        </p:txBody>
      </p:sp>
      <p:sp>
        <p:nvSpPr>
          <p:cNvPr id="245" name="Google Shape;245;p21"/>
          <p:cNvSpPr txBox="1"/>
          <p:nvPr>
            <p:ph idx="1" type="body"/>
          </p:nvPr>
        </p:nvSpPr>
        <p:spPr>
          <a:xfrm>
            <a:off x="1376234" y="2476480"/>
            <a:ext cx="6111904" cy="3498308"/>
          </a:xfrm>
          <a:prstGeom prst="rect">
            <a:avLst/>
          </a:prstGeom>
          <a:noFill/>
          <a:ln>
            <a:noFill/>
          </a:ln>
        </p:spPr>
        <p:txBody>
          <a:bodyPr anchorCtr="0" anchor="t" bIns="45700" lIns="0" spcFirstLastPara="1" rIns="0" wrap="square" tIns="45700">
            <a:normAutofit lnSpcReduction="10000"/>
          </a:bodyPr>
          <a:lstStyle/>
          <a:p>
            <a:pPr indent="-127000" lvl="0" marL="91440" rtl="0" algn="just">
              <a:lnSpc>
                <a:spcPct val="110000"/>
              </a:lnSpc>
              <a:spcBef>
                <a:spcPts val="0"/>
              </a:spcBef>
              <a:spcAft>
                <a:spcPts val="0"/>
              </a:spcAft>
              <a:buSzPts val="2000"/>
              <a:buFont typeface="Noto Sans Symbols"/>
              <a:buChar char="▪"/>
            </a:pPr>
            <a:r>
              <a:rPr b="0" i="0" lang="en-IN" sz="2000">
                <a:solidFill>
                  <a:schemeClr val="dk1"/>
                </a:solidFill>
                <a:latin typeface="Times New Roman"/>
                <a:ea typeface="Times New Roman"/>
                <a:cs typeface="Times New Roman"/>
                <a:sym typeface="Times New Roman"/>
              </a:rPr>
              <a:t>Change labels to continues labels ( emotions) to - 0,1,2.</a:t>
            </a:r>
            <a:endParaRPr/>
          </a:p>
          <a:p>
            <a:pPr indent="0" lvl="0" marL="91440" rtl="0" algn="just">
              <a:lnSpc>
                <a:spcPct val="110000"/>
              </a:lnSpc>
              <a:spcBef>
                <a:spcPts val="1400"/>
              </a:spcBef>
              <a:spcAft>
                <a:spcPts val="0"/>
              </a:spcAft>
              <a:buSzPts val="2000"/>
              <a:buFont typeface="Noto Sans Symbols"/>
              <a:buNone/>
            </a:pPr>
            <a:r>
              <a:t/>
            </a:r>
            <a:endParaRPr b="0" i="0" sz="2000">
              <a:solidFill>
                <a:schemeClr val="dk1"/>
              </a:solidFill>
              <a:latin typeface="Times New Roman"/>
              <a:ea typeface="Times New Roman"/>
              <a:cs typeface="Times New Roman"/>
              <a:sym typeface="Times New Roman"/>
            </a:endParaRPr>
          </a:p>
          <a:p>
            <a:pPr indent="-127000" lvl="0" marL="91440" rtl="0" algn="just">
              <a:lnSpc>
                <a:spcPct val="110000"/>
              </a:lnSpc>
              <a:spcBef>
                <a:spcPts val="1400"/>
              </a:spcBef>
              <a:spcAft>
                <a:spcPts val="0"/>
              </a:spcAft>
              <a:buSzPts val="2000"/>
              <a:buFont typeface="Noto Sans Symbols"/>
              <a:buChar char="▪"/>
            </a:pPr>
            <a:r>
              <a:rPr lang="en-IN" sz="2000">
                <a:solidFill>
                  <a:schemeClr val="dk1"/>
                </a:solidFill>
                <a:latin typeface="Times New Roman"/>
                <a:ea typeface="Times New Roman"/>
                <a:cs typeface="Times New Roman"/>
                <a:sym typeface="Times New Roman"/>
              </a:rPr>
              <a:t>C</a:t>
            </a:r>
            <a:r>
              <a:rPr b="0" i="0" lang="en-IN" sz="2000">
                <a:solidFill>
                  <a:schemeClr val="dk1"/>
                </a:solidFill>
                <a:latin typeface="Times New Roman"/>
                <a:ea typeface="Times New Roman"/>
                <a:cs typeface="Times New Roman"/>
                <a:sym typeface="Times New Roman"/>
              </a:rPr>
              <a:t>reated a model with one input layer (embedding layer), one LSTM layer with 128 neurons and one dense layer that will act as the output layer as well.</a:t>
            </a:r>
            <a:endParaRPr/>
          </a:p>
          <a:p>
            <a:pPr indent="0" lvl="0" marL="91440" rtl="0" algn="just">
              <a:lnSpc>
                <a:spcPct val="110000"/>
              </a:lnSpc>
              <a:spcBef>
                <a:spcPts val="1400"/>
              </a:spcBef>
              <a:spcAft>
                <a:spcPts val="0"/>
              </a:spcAft>
              <a:buSzPts val="2000"/>
              <a:buFont typeface="Noto Sans Symbols"/>
              <a:buNone/>
            </a:pPr>
            <a:r>
              <a:t/>
            </a:r>
            <a:endParaRPr sz="2000">
              <a:solidFill>
                <a:schemeClr val="dk1"/>
              </a:solidFill>
              <a:latin typeface="Times New Roman"/>
              <a:ea typeface="Times New Roman"/>
              <a:cs typeface="Times New Roman"/>
              <a:sym typeface="Times New Roman"/>
            </a:endParaRPr>
          </a:p>
          <a:p>
            <a:pPr indent="-127000" lvl="0" marL="91440" rtl="0" algn="just">
              <a:lnSpc>
                <a:spcPct val="110000"/>
              </a:lnSpc>
              <a:spcBef>
                <a:spcPts val="1400"/>
              </a:spcBef>
              <a:spcAft>
                <a:spcPts val="0"/>
              </a:spcAft>
              <a:buSzPts val="2000"/>
              <a:buFont typeface="Noto Sans Symbols"/>
              <a:buChar char="▪"/>
            </a:pPr>
            <a:r>
              <a:rPr lang="en-IN" sz="2000">
                <a:solidFill>
                  <a:schemeClr val="dk1"/>
                </a:solidFill>
                <a:latin typeface="Times New Roman"/>
                <a:ea typeface="Times New Roman"/>
                <a:cs typeface="Times New Roman"/>
                <a:sym typeface="Times New Roman"/>
              </a:rPr>
              <a:t>D</a:t>
            </a:r>
            <a:r>
              <a:rPr b="0" i="0" lang="en-IN" sz="2000">
                <a:solidFill>
                  <a:schemeClr val="dk1"/>
                </a:solidFill>
                <a:latin typeface="Times New Roman"/>
                <a:ea typeface="Times New Roman"/>
                <a:cs typeface="Times New Roman"/>
                <a:sym typeface="Times New Roman"/>
              </a:rPr>
              <a:t>eep learning models converge easier with dense vectors than with sparse ones.</a:t>
            </a:r>
            <a:endParaRPr/>
          </a:p>
          <a:p>
            <a:pPr indent="0" lvl="0" marL="91440" rtl="0" algn="just">
              <a:lnSpc>
                <a:spcPct val="110000"/>
              </a:lnSpc>
              <a:spcBef>
                <a:spcPts val="1400"/>
              </a:spcBef>
              <a:spcAft>
                <a:spcPts val="0"/>
              </a:spcAft>
              <a:buSzPts val="2000"/>
              <a:buFont typeface="Noto Sans Symbols"/>
              <a:buNone/>
            </a:pPr>
            <a:r>
              <a:t/>
            </a:r>
            <a:endParaRPr b="0" i="0" sz="2000">
              <a:solidFill>
                <a:schemeClr val="dk1"/>
              </a:solidFill>
              <a:latin typeface="Times New Roman"/>
              <a:ea typeface="Times New Roman"/>
              <a:cs typeface="Times New Roman"/>
              <a:sym typeface="Times New Roman"/>
            </a:endParaRPr>
          </a:p>
        </p:txBody>
      </p:sp>
      <p:pic>
        <p:nvPicPr>
          <p:cNvPr id="246" name="Google Shape;246;p21"/>
          <p:cNvPicPr preferRelativeResize="0"/>
          <p:nvPr/>
        </p:nvPicPr>
        <p:blipFill rotWithShape="1">
          <a:blip r:embed="rId3">
            <a:alphaModFix/>
          </a:blip>
          <a:srcRect b="30230" l="26196" r="38568" t="34196"/>
          <a:stretch/>
        </p:blipFill>
        <p:spPr>
          <a:xfrm>
            <a:off x="8150086" y="2673320"/>
            <a:ext cx="3635729" cy="31046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1225826" y="420778"/>
            <a:ext cx="10058400" cy="174236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0" i="0" lang="en-IN">
                <a:solidFill>
                  <a:srgbClr val="000000"/>
                </a:solidFill>
                <a:latin typeface="Inter"/>
                <a:ea typeface="Inter"/>
                <a:cs typeface="Inter"/>
                <a:sym typeface="Inter"/>
              </a:rPr>
            </a:br>
            <a:r>
              <a:rPr b="1" lang="en-IN" sz="2700">
                <a:solidFill>
                  <a:srgbClr val="000000"/>
                </a:solidFill>
                <a:latin typeface="Times New Roman"/>
                <a:ea typeface="Times New Roman"/>
                <a:cs typeface="Times New Roman"/>
                <a:sym typeface="Times New Roman"/>
              </a:rPr>
              <a:t>DEEP LEARNING SENTIMENT ANALYSIS</a:t>
            </a:r>
            <a:br>
              <a:rPr b="0" i="0" lang="en-IN">
                <a:solidFill>
                  <a:srgbClr val="000000"/>
                </a:solidFill>
                <a:latin typeface="Inter"/>
                <a:ea typeface="Inter"/>
                <a:cs typeface="Inter"/>
                <a:sym typeface="Inter"/>
              </a:rPr>
            </a:br>
            <a:endParaRPr/>
          </a:p>
        </p:txBody>
      </p:sp>
      <p:sp>
        <p:nvSpPr>
          <p:cNvPr id="252" name="Google Shape;252;p22"/>
          <p:cNvSpPr txBox="1"/>
          <p:nvPr>
            <p:ph idx="1" type="body"/>
          </p:nvPr>
        </p:nvSpPr>
        <p:spPr>
          <a:xfrm>
            <a:off x="1097278" y="2450297"/>
            <a:ext cx="9742999" cy="3498308"/>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Font typeface="Arial"/>
              <a:buChar char="•"/>
            </a:pPr>
            <a:r>
              <a:rPr b="0" i="0" lang="en-IN" sz="2000">
                <a:solidFill>
                  <a:schemeClr val="dk1"/>
                </a:solidFill>
                <a:latin typeface="Times New Roman"/>
                <a:ea typeface="Times New Roman"/>
                <a:cs typeface="Times New Roman"/>
                <a:sym typeface="Times New Roman"/>
              </a:rPr>
              <a:t> </a:t>
            </a:r>
            <a:r>
              <a:rPr lang="en-IN" sz="2000">
                <a:solidFill>
                  <a:schemeClr val="dk1"/>
                </a:solidFill>
                <a:latin typeface="Times New Roman"/>
                <a:ea typeface="Times New Roman"/>
                <a:cs typeface="Times New Roman"/>
                <a:sym typeface="Times New Roman"/>
              </a:rPr>
              <a:t>W</a:t>
            </a:r>
            <a:r>
              <a:rPr b="0" i="0" lang="en-IN" sz="2000">
                <a:solidFill>
                  <a:schemeClr val="dk1"/>
                </a:solidFill>
                <a:latin typeface="Times New Roman"/>
                <a:ea typeface="Times New Roman"/>
                <a:cs typeface="Times New Roman"/>
                <a:sym typeface="Times New Roman"/>
              </a:rPr>
              <a:t>e can </a:t>
            </a:r>
            <a:r>
              <a:rPr lang="en-IN" sz="2000">
                <a:solidFill>
                  <a:schemeClr val="dk1"/>
                </a:solidFill>
                <a:latin typeface="Times New Roman"/>
                <a:ea typeface="Times New Roman"/>
                <a:cs typeface="Times New Roman"/>
                <a:sym typeface="Times New Roman"/>
              </a:rPr>
              <a:t>limit the number of epochs to two</a:t>
            </a:r>
            <a:r>
              <a:rPr b="0" i="0" lang="en-IN" sz="2000">
                <a:solidFill>
                  <a:schemeClr val="dk1"/>
                </a:solidFill>
                <a:latin typeface="Times New Roman"/>
                <a:ea typeface="Times New Roman"/>
                <a:cs typeface="Times New Roman"/>
                <a:sym typeface="Times New Roman"/>
              </a:rPr>
              <a:t> because after that accuracy stays the same. </a:t>
            </a:r>
            <a:endParaRPr/>
          </a:p>
        </p:txBody>
      </p:sp>
      <p:pic>
        <p:nvPicPr>
          <p:cNvPr id="253" name="Google Shape;253;p22"/>
          <p:cNvPicPr preferRelativeResize="0"/>
          <p:nvPr/>
        </p:nvPicPr>
        <p:blipFill rotWithShape="1">
          <a:blip r:embed="rId3">
            <a:alphaModFix/>
          </a:blip>
          <a:srcRect b="38858" l="25870" r="45107" t="26896"/>
          <a:stretch/>
        </p:blipFill>
        <p:spPr>
          <a:xfrm>
            <a:off x="3485322" y="3317672"/>
            <a:ext cx="5539408" cy="26309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1216548" y="930955"/>
            <a:ext cx="10058400" cy="174236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0" i="0" lang="en-IN">
                <a:solidFill>
                  <a:srgbClr val="000000"/>
                </a:solidFill>
                <a:latin typeface="Inter"/>
                <a:ea typeface="Inter"/>
                <a:cs typeface="Inter"/>
                <a:sym typeface="Inter"/>
              </a:rPr>
            </a:br>
            <a:r>
              <a:rPr b="1" lang="en-IN" sz="2700">
                <a:solidFill>
                  <a:srgbClr val="000000"/>
                </a:solidFill>
                <a:latin typeface="Times New Roman"/>
                <a:ea typeface="Times New Roman"/>
                <a:cs typeface="Times New Roman"/>
                <a:sym typeface="Times New Roman"/>
              </a:rPr>
              <a:t>DEEP LEARNING SENTIMENT ANALYSIS</a:t>
            </a:r>
            <a:br>
              <a:rPr b="0" i="0" lang="en-IN">
                <a:solidFill>
                  <a:srgbClr val="000000"/>
                </a:solidFill>
                <a:latin typeface="Inter"/>
                <a:ea typeface="Inter"/>
                <a:cs typeface="Inter"/>
                <a:sym typeface="Inter"/>
              </a:rPr>
            </a:br>
            <a:br>
              <a:rPr b="0" i="0" lang="en-IN">
                <a:solidFill>
                  <a:srgbClr val="000000"/>
                </a:solidFill>
                <a:latin typeface="Inter"/>
                <a:ea typeface="Inter"/>
                <a:cs typeface="Inter"/>
                <a:sym typeface="Inter"/>
              </a:rPr>
            </a:br>
            <a:endParaRPr/>
          </a:p>
        </p:txBody>
      </p:sp>
      <p:sp>
        <p:nvSpPr>
          <p:cNvPr id="259" name="Google Shape;259;p23"/>
          <p:cNvSpPr txBox="1"/>
          <p:nvPr>
            <p:ph idx="1" type="body"/>
          </p:nvPr>
        </p:nvSpPr>
        <p:spPr>
          <a:xfrm>
            <a:off x="1097278" y="2450297"/>
            <a:ext cx="9742999" cy="3498308"/>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Font typeface="Arial"/>
              <a:buChar char="•"/>
            </a:pPr>
            <a:r>
              <a:rPr b="0" i="0" lang="en-IN" sz="2000">
                <a:solidFill>
                  <a:schemeClr val="dk1"/>
                </a:solidFill>
                <a:latin typeface="Times New Roman"/>
                <a:ea typeface="Times New Roman"/>
                <a:cs typeface="Times New Roman"/>
                <a:sym typeface="Times New Roman"/>
              </a:rPr>
              <a:t>Since </a:t>
            </a:r>
            <a:r>
              <a:rPr lang="en-IN" sz="2000">
                <a:solidFill>
                  <a:schemeClr val="dk1"/>
                </a:solidFill>
                <a:latin typeface="Times New Roman"/>
                <a:ea typeface="Times New Roman"/>
                <a:cs typeface="Times New Roman"/>
                <a:sym typeface="Times New Roman"/>
              </a:rPr>
              <a:t>there are</a:t>
            </a:r>
            <a:r>
              <a:rPr b="0" i="0" lang="en-IN" sz="2000">
                <a:solidFill>
                  <a:schemeClr val="dk1"/>
                </a:solidFill>
                <a:latin typeface="Times New Roman"/>
                <a:ea typeface="Times New Roman"/>
                <a:cs typeface="Times New Roman"/>
                <a:sym typeface="Times New Roman"/>
              </a:rPr>
              <a:t> 3 possible outputs, the number of neurons will be 3 and the activation function will be SoftMax. </a:t>
            </a:r>
            <a:endParaRPr/>
          </a:p>
          <a:p>
            <a:pPr indent="-127000" lvl="0" marL="91440" rtl="0" algn="l">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C</a:t>
            </a:r>
            <a:r>
              <a:rPr b="0" i="0" lang="en-IN" sz="2000">
                <a:solidFill>
                  <a:schemeClr val="dk1"/>
                </a:solidFill>
                <a:latin typeface="Times New Roman"/>
                <a:ea typeface="Times New Roman"/>
                <a:cs typeface="Times New Roman"/>
                <a:sym typeface="Times New Roman"/>
              </a:rPr>
              <a:t>ategorical_crossentropy was used as loss function and adam as the optimization function.</a:t>
            </a:r>
            <a:endParaRPr/>
          </a:p>
        </p:txBody>
      </p:sp>
      <p:pic>
        <p:nvPicPr>
          <p:cNvPr id="260" name="Google Shape;260;p23"/>
          <p:cNvPicPr preferRelativeResize="0"/>
          <p:nvPr/>
        </p:nvPicPr>
        <p:blipFill rotWithShape="1">
          <a:blip r:embed="rId3">
            <a:alphaModFix/>
          </a:blip>
          <a:srcRect b="41739" l="25870" r="21848" t="32842"/>
          <a:stretch/>
        </p:blipFill>
        <p:spPr>
          <a:xfrm>
            <a:off x="1216548" y="4184681"/>
            <a:ext cx="10058400" cy="17423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1243052" y="930955"/>
            <a:ext cx="10058400" cy="238671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0" i="0" lang="en-IN">
                <a:solidFill>
                  <a:srgbClr val="000000"/>
                </a:solidFill>
                <a:latin typeface="Inter"/>
                <a:ea typeface="Inter"/>
                <a:cs typeface="Inter"/>
                <a:sym typeface="Inter"/>
              </a:rPr>
            </a:br>
            <a:r>
              <a:rPr b="1" lang="en-IN" sz="2700">
                <a:solidFill>
                  <a:srgbClr val="000000"/>
                </a:solidFill>
                <a:latin typeface="Times New Roman"/>
                <a:ea typeface="Times New Roman"/>
                <a:cs typeface="Times New Roman"/>
                <a:sym typeface="Times New Roman"/>
              </a:rPr>
              <a:t>NORMALIZED DRUG SCORES</a:t>
            </a:r>
            <a:br>
              <a:rPr b="0" i="0" lang="en-IN" sz="4800">
                <a:solidFill>
                  <a:srgbClr val="000000"/>
                </a:solidFill>
                <a:latin typeface="Inter"/>
                <a:ea typeface="Inter"/>
                <a:cs typeface="Inter"/>
                <a:sym typeface="Inter"/>
              </a:rPr>
            </a:br>
            <a:br>
              <a:rPr b="0" i="0" lang="en-IN">
                <a:solidFill>
                  <a:srgbClr val="000000"/>
                </a:solidFill>
                <a:latin typeface="Inter"/>
                <a:ea typeface="Inter"/>
                <a:cs typeface="Inter"/>
                <a:sym typeface="Inter"/>
              </a:rPr>
            </a:br>
            <a:br>
              <a:rPr b="0" i="0" lang="en-IN">
                <a:solidFill>
                  <a:srgbClr val="000000"/>
                </a:solidFill>
                <a:latin typeface="Inter"/>
                <a:ea typeface="Inter"/>
                <a:cs typeface="Inter"/>
                <a:sym typeface="Inter"/>
              </a:rPr>
            </a:br>
            <a:endParaRPr/>
          </a:p>
        </p:txBody>
      </p:sp>
      <p:sp>
        <p:nvSpPr>
          <p:cNvPr id="266" name="Google Shape;266;p24"/>
          <p:cNvSpPr txBox="1"/>
          <p:nvPr>
            <p:ph idx="1" type="body"/>
          </p:nvPr>
        </p:nvSpPr>
        <p:spPr>
          <a:xfrm>
            <a:off x="1097278" y="2967132"/>
            <a:ext cx="5115340" cy="3498308"/>
          </a:xfrm>
          <a:prstGeom prst="rect">
            <a:avLst/>
          </a:prstGeom>
          <a:no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SzPts val="2000"/>
              <a:buNone/>
            </a:pPr>
            <a:r>
              <a:rPr lang="en-IN" sz="2000">
                <a:solidFill>
                  <a:schemeClr val="dk1"/>
                </a:solidFill>
                <a:latin typeface="Times New Roman"/>
                <a:ea typeface="Times New Roman"/>
                <a:cs typeface="Times New Roman"/>
                <a:sym typeface="Times New Roman"/>
              </a:rPr>
              <a:t>Normalized sentiment score : (Average Score) * (Number of Document with drug mentioned / Total Number of Documents)</a:t>
            </a:r>
            <a:endParaRPr/>
          </a:p>
          <a:p>
            <a:pPr indent="0" lvl="0" marL="91440" rtl="0" algn="l">
              <a:lnSpc>
                <a:spcPct val="110000"/>
              </a:lnSpc>
              <a:spcBef>
                <a:spcPts val="1400"/>
              </a:spcBef>
              <a:spcAft>
                <a:spcPts val="0"/>
              </a:spcAft>
              <a:buSzPts val="2000"/>
              <a:buFont typeface="Arial"/>
              <a:buNone/>
            </a:pPr>
            <a:r>
              <a:t/>
            </a:r>
            <a:endParaRPr b="0" i="0" sz="2000">
              <a:latin typeface="Inter"/>
              <a:ea typeface="Inter"/>
              <a:cs typeface="Inter"/>
              <a:sym typeface="Inter"/>
            </a:endParaRPr>
          </a:p>
          <a:p>
            <a:pPr indent="0" lvl="0" marL="91440" rtl="0" algn="l">
              <a:lnSpc>
                <a:spcPct val="110000"/>
              </a:lnSpc>
              <a:spcBef>
                <a:spcPts val="1400"/>
              </a:spcBef>
              <a:spcAft>
                <a:spcPts val="0"/>
              </a:spcAft>
              <a:buSzPts val="2000"/>
              <a:buFont typeface="Arial"/>
              <a:buNone/>
            </a:pPr>
            <a:r>
              <a:t/>
            </a:r>
            <a:endParaRPr b="0" i="0" sz="2000">
              <a:latin typeface="Times New Roman"/>
              <a:ea typeface="Times New Roman"/>
              <a:cs typeface="Times New Roman"/>
              <a:sym typeface="Times New Roman"/>
            </a:endParaRPr>
          </a:p>
        </p:txBody>
      </p:sp>
      <p:pic>
        <p:nvPicPr>
          <p:cNvPr id="267" name="Google Shape;267;p24"/>
          <p:cNvPicPr preferRelativeResize="0"/>
          <p:nvPr/>
        </p:nvPicPr>
        <p:blipFill rotWithShape="1">
          <a:blip r:embed="rId3">
            <a:alphaModFix/>
          </a:blip>
          <a:srcRect b="36032" l="24891" r="41196" t="26896"/>
          <a:stretch/>
        </p:blipFill>
        <p:spPr>
          <a:xfrm>
            <a:off x="6212618" y="2168728"/>
            <a:ext cx="5343278" cy="34983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1097278" y="569843"/>
            <a:ext cx="10058400" cy="326248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0" i="0" lang="en-IN">
                <a:solidFill>
                  <a:srgbClr val="000000"/>
                </a:solidFill>
                <a:latin typeface="Inter"/>
                <a:ea typeface="Inter"/>
                <a:cs typeface="Inter"/>
                <a:sym typeface="Inter"/>
              </a:rPr>
            </a:br>
            <a:r>
              <a:rPr b="1" lang="en-IN" sz="2700">
                <a:solidFill>
                  <a:srgbClr val="000000"/>
                </a:solidFill>
                <a:latin typeface="Times New Roman"/>
                <a:ea typeface="Times New Roman"/>
                <a:cs typeface="Times New Roman"/>
                <a:sym typeface="Times New Roman"/>
              </a:rPr>
              <a:t>RESULTS AND DISCUSSIONS</a:t>
            </a:r>
            <a:r>
              <a:rPr b="1" i="0" lang="en-IN" sz="2700">
                <a:solidFill>
                  <a:srgbClr val="000000"/>
                </a:solidFill>
                <a:latin typeface="Times New Roman"/>
                <a:ea typeface="Times New Roman"/>
                <a:cs typeface="Times New Roman"/>
                <a:sym typeface="Times New Roman"/>
              </a:rPr>
              <a:t> </a:t>
            </a:r>
            <a:br>
              <a:rPr b="0" i="0" lang="en-IN" sz="2000">
                <a:solidFill>
                  <a:srgbClr val="000000"/>
                </a:solidFill>
                <a:latin typeface="Inter"/>
                <a:ea typeface="Inter"/>
                <a:cs typeface="Inter"/>
                <a:sym typeface="Inter"/>
              </a:rPr>
            </a:br>
            <a:br>
              <a:rPr b="0" i="0" lang="en-IN" sz="4800">
                <a:solidFill>
                  <a:srgbClr val="000000"/>
                </a:solidFill>
                <a:latin typeface="Inter"/>
                <a:ea typeface="Inter"/>
                <a:cs typeface="Inter"/>
                <a:sym typeface="Inter"/>
              </a:rPr>
            </a:br>
            <a:br>
              <a:rPr b="0" i="0" lang="en-IN">
                <a:solidFill>
                  <a:srgbClr val="000000"/>
                </a:solidFill>
                <a:latin typeface="Inter"/>
                <a:ea typeface="Inter"/>
                <a:cs typeface="Inter"/>
                <a:sym typeface="Inter"/>
              </a:rPr>
            </a:br>
            <a:br>
              <a:rPr b="0" i="0" lang="en-IN">
                <a:solidFill>
                  <a:srgbClr val="000000"/>
                </a:solidFill>
                <a:latin typeface="Inter"/>
                <a:ea typeface="Inter"/>
                <a:cs typeface="Inter"/>
                <a:sym typeface="Inter"/>
              </a:rPr>
            </a:br>
            <a:endParaRPr/>
          </a:p>
        </p:txBody>
      </p:sp>
      <p:sp>
        <p:nvSpPr>
          <p:cNvPr id="273" name="Google Shape;273;p25"/>
          <p:cNvSpPr txBox="1"/>
          <p:nvPr>
            <p:ph idx="1" type="body"/>
          </p:nvPr>
        </p:nvSpPr>
        <p:spPr>
          <a:xfrm>
            <a:off x="1243053" y="2358985"/>
            <a:ext cx="5449634" cy="3929172"/>
          </a:xfrm>
          <a:prstGeom prst="rect">
            <a:avLst/>
          </a:prstGeom>
          <a:noFill/>
          <a:ln>
            <a:noFill/>
          </a:ln>
        </p:spPr>
        <p:txBody>
          <a:bodyPr anchorCtr="0" anchor="t" bIns="45700" lIns="0" spcFirstLastPara="1" rIns="0" wrap="square" tIns="45700">
            <a:normAutofit/>
          </a:bodyPr>
          <a:lstStyle/>
          <a:p>
            <a:pPr indent="-127000" lvl="0" marL="91440" rtl="0" algn="just">
              <a:lnSpc>
                <a:spcPct val="110000"/>
              </a:lnSpc>
              <a:spcBef>
                <a:spcPts val="0"/>
              </a:spcBef>
              <a:spcAft>
                <a:spcPts val="0"/>
              </a:spcAft>
              <a:buSzPts val="2000"/>
              <a:buFont typeface="Noto Sans Symbols"/>
              <a:buChar char="▪"/>
            </a:pPr>
            <a:r>
              <a:rPr i="0" lang="en-IN" sz="2000">
                <a:solidFill>
                  <a:schemeClr val="dk1"/>
                </a:solidFill>
                <a:latin typeface="Times New Roman"/>
                <a:ea typeface="Times New Roman"/>
                <a:cs typeface="Times New Roman"/>
                <a:sym typeface="Times New Roman"/>
              </a:rPr>
              <a:t>The Top-3 Drugs with the highest positive sentiments normalized scores were found with accuracy of 65%:</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C</a:t>
            </a:r>
            <a:r>
              <a:rPr i="0" lang="en-IN" sz="2000">
                <a:solidFill>
                  <a:schemeClr val="dk1"/>
                </a:solidFill>
                <a:latin typeface="Times New Roman"/>
                <a:ea typeface="Times New Roman"/>
                <a:cs typeface="Times New Roman"/>
                <a:sym typeface="Times New Roman"/>
              </a:rPr>
              <a:t>hloroquine with score 13.67 extracted from 555 documents (total, with any sentiments)</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R</a:t>
            </a:r>
            <a:r>
              <a:rPr i="0" lang="en-IN" sz="2000">
                <a:solidFill>
                  <a:schemeClr val="dk1"/>
                </a:solidFill>
                <a:latin typeface="Times New Roman"/>
                <a:ea typeface="Times New Roman"/>
                <a:cs typeface="Times New Roman"/>
                <a:sym typeface="Times New Roman"/>
              </a:rPr>
              <a:t>emdesivir with score 12.35 extracted from 538 documents (total, with any sentiments)</a:t>
            </a:r>
            <a:endParaRPr/>
          </a:p>
          <a:p>
            <a:pPr indent="-127000" lvl="0" marL="91440" rtl="0" algn="just">
              <a:lnSpc>
                <a:spcPct val="110000"/>
              </a:lnSpc>
              <a:spcBef>
                <a:spcPts val="1400"/>
              </a:spcBef>
              <a:spcAft>
                <a:spcPts val="0"/>
              </a:spcAft>
              <a:buSzPts val="2000"/>
              <a:buFont typeface="Arial"/>
              <a:buChar char="•"/>
            </a:pPr>
            <a:r>
              <a:rPr lang="en-IN" sz="2000">
                <a:solidFill>
                  <a:schemeClr val="dk1"/>
                </a:solidFill>
                <a:latin typeface="Times New Roman"/>
                <a:ea typeface="Times New Roman"/>
                <a:cs typeface="Times New Roman"/>
                <a:sym typeface="Times New Roman"/>
              </a:rPr>
              <a:t>H</a:t>
            </a:r>
            <a:r>
              <a:rPr i="0" lang="en-IN" sz="2000">
                <a:solidFill>
                  <a:schemeClr val="dk1"/>
                </a:solidFill>
                <a:latin typeface="Times New Roman"/>
                <a:ea typeface="Times New Roman"/>
                <a:cs typeface="Times New Roman"/>
                <a:sym typeface="Times New Roman"/>
              </a:rPr>
              <a:t>ydroxychloroquine with score 11.59 extracted from 606 documents (total, with any sentiments)</a:t>
            </a:r>
            <a:endParaRPr/>
          </a:p>
          <a:p>
            <a:pPr indent="0" lvl="0" marL="91440" rtl="0" algn="l">
              <a:lnSpc>
                <a:spcPct val="110000"/>
              </a:lnSpc>
              <a:spcBef>
                <a:spcPts val="1400"/>
              </a:spcBef>
              <a:spcAft>
                <a:spcPts val="0"/>
              </a:spcAft>
              <a:buSzPts val="2000"/>
              <a:buFont typeface="Arial"/>
              <a:buNone/>
            </a:pPr>
            <a:r>
              <a:t/>
            </a:r>
            <a:endParaRPr b="0" i="0" sz="2000">
              <a:latin typeface="Inter"/>
              <a:ea typeface="Inter"/>
              <a:cs typeface="Inter"/>
              <a:sym typeface="Inter"/>
            </a:endParaRPr>
          </a:p>
          <a:p>
            <a:pPr indent="0" lvl="0" marL="91440" rtl="0" algn="l">
              <a:lnSpc>
                <a:spcPct val="110000"/>
              </a:lnSpc>
              <a:spcBef>
                <a:spcPts val="1400"/>
              </a:spcBef>
              <a:spcAft>
                <a:spcPts val="0"/>
              </a:spcAft>
              <a:buSzPts val="2000"/>
              <a:buFont typeface="Arial"/>
              <a:buNone/>
            </a:pPr>
            <a:r>
              <a:t/>
            </a:r>
            <a:endParaRPr b="0" i="0" sz="2000">
              <a:latin typeface="Times New Roman"/>
              <a:ea typeface="Times New Roman"/>
              <a:cs typeface="Times New Roman"/>
              <a:sym typeface="Times New Roman"/>
            </a:endParaRPr>
          </a:p>
        </p:txBody>
      </p:sp>
      <p:pic>
        <p:nvPicPr>
          <p:cNvPr id="274" name="Google Shape;274;p25"/>
          <p:cNvPicPr preferRelativeResize="0"/>
          <p:nvPr/>
        </p:nvPicPr>
        <p:blipFill rotWithShape="1">
          <a:blip r:embed="rId3">
            <a:alphaModFix/>
          </a:blip>
          <a:srcRect b="40580" l="25746" r="28004" t="18824"/>
          <a:stretch/>
        </p:blipFill>
        <p:spPr>
          <a:xfrm>
            <a:off x="6933541" y="2657785"/>
            <a:ext cx="4889714" cy="29007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1097278" y="569843"/>
            <a:ext cx="10058400" cy="326248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1" i="0" lang="en-IN">
                <a:solidFill>
                  <a:srgbClr val="000000"/>
                </a:solidFill>
                <a:latin typeface="Inter"/>
                <a:ea typeface="Inter"/>
                <a:cs typeface="Inter"/>
                <a:sym typeface="Inter"/>
              </a:rPr>
            </a:br>
            <a:r>
              <a:rPr b="1" lang="en-IN" sz="2700">
                <a:solidFill>
                  <a:srgbClr val="000000"/>
                </a:solidFill>
                <a:latin typeface="Times New Roman"/>
                <a:ea typeface="Times New Roman"/>
                <a:cs typeface="Times New Roman"/>
                <a:sym typeface="Times New Roman"/>
              </a:rPr>
              <a:t>RESULTS AND DISCUSSIONS</a:t>
            </a:r>
            <a:r>
              <a:rPr b="1" i="0" lang="en-IN" sz="2700">
                <a:solidFill>
                  <a:srgbClr val="000000"/>
                </a:solidFill>
                <a:latin typeface="Times New Roman"/>
                <a:ea typeface="Times New Roman"/>
                <a:cs typeface="Times New Roman"/>
                <a:sym typeface="Times New Roman"/>
              </a:rPr>
              <a:t> </a:t>
            </a:r>
            <a:br>
              <a:rPr b="0" i="0" lang="en-IN" sz="2000">
                <a:solidFill>
                  <a:srgbClr val="000000"/>
                </a:solidFill>
                <a:latin typeface="Inter"/>
                <a:ea typeface="Inter"/>
                <a:cs typeface="Inter"/>
                <a:sym typeface="Inter"/>
              </a:rPr>
            </a:br>
            <a:br>
              <a:rPr b="0" i="0" lang="en-IN" sz="4800">
                <a:solidFill>
                  <a:srgbClr val="000000"/>
                </a:solidFill>
                <a:latin typeface="Inter"/>
                <a:ea typeface="Inter"/>
                <a:cs typeface="Inter"/>
                <a:sym typeface="Inter"/>
              </a:rPr>
            </a:br>
            <a:br>
              <a:rPr b="0" i="0" lang="en-IN">
                <a:solidFill>
                  <a:srgbClr val="000000"/>
                </a:solidFill>
                <a:latin typeface="Inter"/>
                <a:ea typeface="Inter"/>
                <a:cs typeface="Inter"/>
                <a:sym typeface="Inter"/>
              </a:rPr>
            </a:br>
            <a:br>
              <a:rPr b="0" i="0" lang="en-IN">
                <a:solidFill>
                  <a:srgbClr val="000000"/>
                </a:solidFill>
                <a:latin typeface="Inter"/>
                <a:ea typeface="Inter"/>
                <a:cs typeface="Inter"/>
                <a:sym typeface="Inter"/>
              </a:rPr>
            </a:br>
            <a:endParaRPr/>
          </a:p>
        </p:txBody>
      </p:sp>
      <p:sp>
        <p:nvSpPr>
          <p:cNvPr id="280" name="Google Shape;280;p26"/>
          <p:cNvSpPr txBox="1"/>
          <p:nvPr>
            <p:ph idx="1" type="body"/>
          </p:nvPr>
        </p:nvSpPr>
        <p:spPr>
          <a:xfrm>
            <a:off x="1243053" y="2358985"/>
            <a:ext cx="10392356" cy="3929172"/>
          </a:xfrm>
          <a:prstGeom prst="rect">
            <a:avLst/>
          </a:prstGeom>
          <a:noFill/>
          <a:ln>
            <a:noFill/>
          </a:ln>
        </p:spPr>
        <p:txBody>
          <a:bodyPr anchorCtr="0" anchor="t" bIns="45700" lIns="0" spcFirstLastPara="1" rIns="0" wrap="square" tIns="45700">
            <a:normAutofit/>
          </a:bodyPr>
          <a:lstStyle/>
          <a:p>
            <a:pPr indent="-114300" lvl="0" marL="91440" rtl="0" algn="just">
              <a:lnSpc>
                <a:spcPct val="110000"/>
              </a:lnSpc>
              <a:spcBef>
                <a:spcPts val="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Remdesivir is currently the only medication approved by the FDA to treat coronavirus disease 2019 (COVID-19). Remdesivir is also being studied in combination with other medications.</a:t>
            </a:r>
            <a:endParaRPr/>
          </a:p>
          <a:p>
            <a:pPr indent="-114300" lvl="0" marL="91440" rtl="0" algn="just">
              <a:lnSpc>
                <a:spcPct val="110000"/>
              </a:lnSpc>
              <a:spcBef>
                <a:spcPts val="140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Several hydroxychloroquine studies gained a lot of attention in media reports, especially in the early months of the pandemic. </a:t>
            </a:r>
            <a:endParaRPr/>
          </a:p>
          <a:p>
            <a:pPr indent="-114300" lvl="0" marL="91440" rtl="0" algn="just">
              <a:lnSpc>
                <a:spcPct val="110000"/>
              </a:lnSpc>
              <a:spcBef>
                <a:spcPts val="1400"/>
              </a:spcBef>
              <a:spcAft>
                <a:spcPts val="0"/>
              </a:spcAft>
              <a:buSzPts val="1800"/>
              <a:buFont typeface="Arial"/>
              <a:buChar char="•"/>
            </a:pPr>
            <a:r>
              <a:rPr b="0" lang="en-IN" sz="1800">
                <a:solidFill>
                  <a:schemeClr val="dk1"/>
                </a:solidFill>
                <a:latin typeface="Times New Roman"/>
                <a:ea typeface="Times New Roman"/>
                <a:cs typeface="Times New Roman"/>
                <a:sym typeface="Times New Roman"/>
              </a:rPr>
              <a:t>In vitro studies (studies done in a petri dish or test tube rather than in animals or humans). Hydroxychloroquine and </a:t>
            </a:r>
            <a:r>
              <a:rPr lang="en-IN" sz="1800">
                <a:solidFill>
                  <a:schemeClr val="dk1"/>
                </a:solidFill>
                <a:latin typeface="Times New Roman"/>
                <a:ea typeface="Times New Roman"/>
                <a:cs typeface="Times New Roman"/>
                <a:sym typeface="Times New Roman"/>
              </a:rPr>
              <a:t>chloroquine</a:t>
            </a:r>
            <a:r>
              <a:rPr b="0" lang="en-IN" sz="1800">
                <a:solidFill>
                  <a:schemeClr val="dk1"/>
                </a:solidFill>
                <a:latin typeface="Times New Roman"/>
                <a:ea typeface="Times New Roman"/>
                <a:cs typeface="Times New Roman"/>
                <a:sym typeface="Times New Roman"/>
              </a:rPr>
              <a:t> have antiviral properties against SARS-CoV-2, the virus that causes COVID-19. </a:t>
            </a:r>
            <a:endParaRPr/>
          </a:p>
          <a:p>
            <a:pPr indent="-114300" lvl="0" marL="91440" rtl="0" algn="just">
              <a:lnSpc>
                <a:spcPct val="110000"/>
              </a:lnSpc>
              <a:spcBef>
                <a:spcPts val="140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In these studies, these medications worked by interfering with the chemical environment of human cell membranes. This blocked the virus from entering and multiplying inside the cells. A medication working</a:t>
            </a:r>
            <a:r>
              <a:rPr b="0" lang="en-IN" sz="1800">
                <a:solidFill>
                  <a:schemeClr val="dk1"/>
                </a:solidFill>
                <a:latin typeface="Times New Roman"/>
                <a:ea typeface="Times New Roman"/>
                <a:cs typeface="Times New Roman"/>
                <a:sym typeface="Times New Roman"/>
              </a:rPr>
              <a:t> in vitro </a:t>
            </a:r>
            <a:r>
              <a:rPr b="0" i="0" lang="en-IN" sz="1800">
                <a:solidFill>
                  <a:schemeClr val="dk1"/>
                </a:solidFill>
                <a:latin typeface="Times New Roman"/>
                <a:ea typeface="Times New Roman"/>
                <a:cs typeface="Times New Roman"/>
                <a:sym typeface="Times New Roman"/>
              </a:rPr>
              <a:t>does not always mean that it will work once inside a human body.</a:t>
            </a:r>
            <a:endParaRPr/>
          </a:p>
          <a:p>
            <a:pPr indent="0" lvl="0" marL="91440" rtl="0" algn="l">
              <a:lnSpc>
                <a:spcPct val="110000"/>
              </a:lnSpc>
              <a:spcBef>
                <a:spcPts val="1400"/>
              </a:spcBef>
              <a:spcAft>
                <a:spcPts val="0"/>
              </a:spcAft>
              <a:buSzPts val="2000"/>
              <a:buFont typeface="Arial"/>
              <a:buNone/>
            </a:pPr>
            <a:r>
              <a:t/>
            </a:r>
            <a:endParaRPr b="0" i="0" sz="2000">
              <a:latin typeface="Inter"/>
              <a:ea typeface="Inter"/>
              <a:cs typeface="Inter"/>
              <a:sym typeface="Inter"/>
            </a:endParaRPr>
          </a:p>
          <a:p>
            <a:pPr indent="0" lvl="0" marL="91440" rtl="0" algn="l">
              <a:lnSpc>
                <a:spcPct val="110000"/>
              </a:lnSpc>
              <a:spcBef>
                <a:spcPts val="1400"/>
              </a:spcBef>
              <a:spcAft>
                <a:spcPts val="0"/>
              </a:spcAft>
              <a:buSzPts val="2000"/>
              <a:buFont typeface="Arial"/>
              <a:buNone/>
            </a:pPr>
            <a:r>
              <a:t/>
            </a:r>
            <a:endParaRPr b="0" i="0"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2400"/>
              <a:buFont typeface="Times New Roman"/>
              <a:buNone/>
            </a:pPr>
            <a:r>
              <a:rPr b="1" lang="en-IN" sz="2400">
                <a:solidFill>
                  <a:srgbClr val="000000"/>
                </a:solidFill>
                <a:latin typeface="Times New Roman"/>
                <a:ea typeface="Times New Roman"/>
                <a:cs typeface="Times New Roman"/>
                <a:sym typeface="Times New Roman"/>
              </a:rPr>
              <a:t>RESULTS AND DISCUSSIONS</a:t>
            </a:r>
            <a:r>
              <a:rPr b="1" i="0" lang="en-IN" sz="2400">
                <a:solidFill>
                  <a:srgbClr val="000000"/>
                </a:solidFill>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p:txBody>
      </p:sp>
      <p:sp>
        <p:nvSpPr>
          <p:cNvPr id="286" name="Google Shape;286;p27"/>
          <p:cNvSpPr txBox="1"/>
          <p:nvPr>
            <p:ph idx="1" type="body"/>
          </p:nvPr>
        </p:nvSpPr>
        <p:spPr>
          <a:xfrm>
            <a:off x="1590261" y="2780070"/>
            <a:ext cx="9870219" cy="2527552"/>
          </a:xfrm>
          <a:prstGeom prst="rect">
            <a:avLst/>
          </a:prstGeom>
          <a:noFill/>
          <a:ln>
            <a:noFill/>
          </a:ln>
        </p:spPr>
        <p:txBody>
          <a:bodyPr anchorCtr="0" anchor="t" bIns="45700" lIns="0" spcFirstLastPara="1" rIns="0" wrap="square" tIns="45700">
            <a:normAutofit fontScale="70000" lnSpcReduction="20000"/>
          </a:bodyPr>
          <a:lstStyle/>
          <a:p>
            <a:pPr indent="-128904" lvl="0" marL="91440" rtl="0" algn="just">
              <a:lnSpc>
                <a:spcPct val="110000"/>
              </a:lnSpc>
              <a:spcBef>
                <a:spcPts val="0"/>
              </a:spcBef>
              <a:spcAft>
                <a:spcPts val="0"/>
              </a:spcAft>
              <a:buSzPct val="100000"/>
              <a:buFont typeface="Arial"/>
              <a:buChar char="•"/>
            </a:pPr>
            <a:r>
              <a:rPr b="0" lang="en-IN" sz="2900">
                <a:solidFill>
                  <a:schemeClr val="dk1"/>
                </a:solidFill>
                <a:latin typeface="Times New Roman"/>
                <a:ea typeface="Times New Roman"/>
                <a:cs typeface="Times New Roman"/>
                <a:sym typeface="Times New Roman"/>
              </a:rPr>
              <a:t>Based on these in vitro findings, researchers rushed to study the effects of hydroxychloroquine and chloroquine in hospitalized patients with COVID-19. Early results were shared with the media, which led hospitals worldwide to start using these medications.</a:t>
            </a:r>
            <a:endParaRPr/>
          </a:p>
          <a:p>
            <a:pPr indent="0" lvl="0" marL="0" rtl="0" algn="just">
              <a:lnSpc>
                <a:spcPct val="110000"/>
              </a:lnSpc>
              <a:spcBef>
                <a:spcPts val="1400"/>
              </a:spcBef>
              <a:spcAft>
                <a:spcPts val="0"/>
              </a:spcAft>
              <a:buSzPct val="100000"/>
              <a:buNone/>
            </a:pPr>
            <a:r>
              <a:t/>
            </a:r>
            <a:endParaRPr b="0" sz="2900">
              <a:solidFill>
                <a:schemeClr val="dk1"/>
              </a:solidFill>
              <a:latin typeface="Times New Roman"/>
              <a:ea typeface="Times New Roman"/>
              <a:cs typeface="Times New Roman"/>
              <a:sym typeface="Times New Roman"/>
            </a:endParaRPr>
          </a:p>
          <a:p>
            <a:pPr indent="-128904" lvl="0" marL="91440" rtl="0" algn="just">
              <a:lnSpc>
                <a:spcPct val="110000"/>
              </a:lnSpc>
              <a:spcBef>
                <a:spcPts val="1400"/>
              </a:spcBef>
              <a:spcAft>
                <a:spcPts val="0"/>
              </a:spcAft>
              <a:buSzPct val="100000"/>
              <a:buFont typeface="Arial"/>
              <a:buChar char="•"/>
            </a:pPr>
            <a:r>
              <a:rPr b="0" i="0" lang="en-IN" sz="2900">
                <a:solidFill>
                  <a:schemeClr val="dk1"/>
                </a:solidFill>
                <a:latin typeface="Times New Roman"/>
                <a:ea typeface="Times New Roman"/>
                <a:cs typeface="Times New Roman"/>
                <a:sym typeface="Times New Roman"/>
              </a:rPr>
              <a:t>In hospitalized patients with Covid-19 pneumonia who were not receiving mechanical ventilation, tocilizumab reduced the likelihood of progression to the composite outcome of mechanical ventilation or death, but it did not improve survival.</a:t>
            </a:r>
            <a:endParaRPr b="0" sz="2900">
              <a:solidFill>
                <a:schemeClr val="dk1"/>
              </a:solidFill>
              <a:latin typeface="Times New Roman"/>
              <a:ea typeface="Times New Roman"/>
              <a:cs typeface="Times New Roman"/>
              <a:sym typeface="Times New Roman"/>
            </a:endParaRPr>
          </a:p>
          <a:p>
            <a:pPr indent="0" lvl="0" marL="91440" rtl="0" algn="just">
              <a:lnSpc>
                <a:spcPct val="110000"/>
              </a:lnSpc>
              <a:spcBef>
                <a:spcPts val="1400"/>
              </a:spcBef>
              <a:spcAft>
                <a:spcPts val="0"/>
              </a:spcAft>
              <a:buSzPct val="100000"/>
              <a:buFont typeface="Arial"/>
              <a:buNone/>
            </a:pPr>
            <a:r>
              <a:t/>
            </a:r>
            <a:endParaRPr b="0" sz="5600">
              <a:solidFill>
                <a:schemeClr val="dk1"/>
              </a:solidFill>
              <a:latin typeface="Times New Roman"/>
              <a:ea typeface="Times New Roman"/>
              <a:cs typeface="Times New Roman"/>
              <a:sym typeface="Times New Roman"/>
            </a:endParaRPr>
          </a:p>
          <a:p>
            <a:pPr indent="-6984" lvl="0" marL="91440" rtl="0" algn="l">
              <a:lnSpc>
                <a:spcPct val="110000"/>
              </a:lnSpc>
              <a:spcBef>
                <a:spcPts val="1400"/>
              </a:spcBef>
              <a:spcAft>
                <a:spcPts val="0"/>
              </a:spcAft>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2400"/>
              <a:buFont typeface="Times New Roman"/>
              <a:buNone/>
            </a:pPr>
            <a:r>
              <a:rPr b="1" lang="en-IN" sz="2400">
                <a:solidFill>
                  <a:srgbClr val="000000"/>
                </a:solidFill>
                <a:latin typeface="Times New Roman"/>
                <a:ea typeface="Times New Roman"/>
                <a:cs typeface="Times New Roman"/>
                <a:sym typeface="Times New Roman"/>
              </a:rPr>
              <a:t>RESULTS AND DISCUSSIONS</a:t>
            </a:r>
            <a:r>
              <a:rPr b="1" i="0" lang="en-IN" sz="2400">
                <a:solidFill>
                  <a:srgbClr val="000000"/>
                </a:solidFill>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p:txBody>
      </p:sp>
      <p:sp>
        <p:nvSpPr>
          <p:cNvPr id="292" name="Google Shape;292;p28"/>
          <p:cNvSpPr txBox="1"/>
          <p:nvPr>
            <p:ph idx="1" type="body"/>
          </p:nvPr>
        </p:nvSpPr>
        <p:spPr>
          <a:xfrm>
            <a:off x="1478943" y="2227470"/>
            <a:ext cx="9676737" cy="3682999"/>
          </a:xfrm>
          <a:prstGeom prst="rect">
            <a:avLst/>
          </a:prstGeom>
          <a:noFill/>
          <a:ln>
            <a:noFill/>
          </a:ln>
        </p:spPr>
        <p:txBody>
          <a:bodyPr anchorCtr="0" anchor="t" bIns="45700" lIns="0" spcFirstLastPara="1" rIns="0" wrap="square" tIns="45700">
            <a:normAutofit fontScale="25000" lnSpcReduction="20000"/>
          </a:bodyPr>
          <a:lstStyle/>
          <a:p>
            <a:pPr indent="-2539" lvl="0" marL="91440" rtl="0" algn="just">
              <a:lnSpc>
                <a:spcPct val="110000"/>
              </a:lnSpc>
              <a:spcBef>
                <a:spcPts val="0"/>
              </a:spcBef>
              <a:spcAft>
                <a:spcPts val="0"/>
              </a:spcAft>
              <a:buSzPct val="100000"/>
              <a:buFont typeface="Arial"/>
              <a:buNone/>
            </a:pPr>
            <a:r>
              <a:t/>
            </a:r>
            <a:endParaRPr b="0" sz="5600">
              <a:solidFill>
                <a:schemeClr val="dk1"/>
              </a:solidFill>
              <a:latin typeface="Times New Roman"/>
              <a:ea typeface="Times New Roman"/>
              <a:cs typeface="Times New Roman"/>
              <a:sym typeface="Times New Roman"/>
            </a:endParaRPr>
          </a:p>
          <a:p>
            <a:pPr indent="-114300" lvl="0" marL="91440" rtl="0" algn="just">
              <a:lnSpc>
                <a:spcPct val="110000"/>
              </a:lnSpc>
              <a:spcBef>
                <a:spcPts val="1400"/>
              </a:spcBef>
              <a:spcAft>
                <a:spcPts val="0"/>
              </a:spcAft>
              <a:buSzPct val="100000"/>
              <a:buFont typeface="Arial"/>
              <a:buChar char="•"/>
            </a:pPr>
            <a:r>
              <a:rPr b="1" i="0" lang="en-IN" sz="7200">
                <a:solidFill>
                  <a:schemeClr val="dk1"/>
                </a:solidFill>
                <a:latin typeface="Times New Roman"/>
                <a:ea typeface="Times New Roman"/>
                <a:cs typeface="Times New Roman"/>
                <a:sym typeface="Times New Roman"/>
              </a:rPr>
              <a:t>Cocktail drugs- </a:t>
            </a:r>
            <a:r>
              <a:rPr b="0" i="0" lang="en-IN" sz="7200">
                <a:solidFill>
                  <a:schemeClr val="dk1"/>
                </a:solidFill>
                <a:latin typeface="Times New Roman"/>
                <a:ea typeface="Times New Roman"/>
                <a:cs typeface="Times New Roman"/>
                <a:sym typeface="Times New Roman"/>
              </a:rPr>
              <a:t>One research group looked at azithromycin in combination with hydroxychloroquine for COVID-19. They reported that </a:t>
            </a:r>
            <a:r>
              <a:rPr lang="en-IN" sz="7200">
                <a:solidFill>
                  <a:schemeClr val="dk1"/>
                </a:solidFill>
                <a:latin typeface="Times New Roman"/>
                <a:ea typeface="Times New Roman"/>
                <a:cs typeface="Times New Roman"/>
                <a:sym typeface="Times New Roman"/>
              </a:rPr>
              <a:t>93%</a:t>
            </a:r>
            <a:r>
              <a:rPr b="0" i="0" lang="en-IN" sz="7200">
                <a:solidFill>
                  <a:schemeClr val="dk1"/>
                </a:solidFill>
                <a:latin typeface="Times New Roman"/>
                <a:ea typeface="Times New Roman"/>
                <a:cs typeface="Times New Roman"/>
                <a:sym typeface="Times New Roman"/>
              </a:rPr>
              <a:t> of patients cleared the virus after 8 days, but there was no control group so we don’t know if people would have cleared the virus on their own without the medications.</a:t>
            </a:r>
            <a:endParaRPr/>
          </a:p>
          <a:p>
            <a:pPr indent="0" lvl="0" marL="91440" rtl="0" algn="just">
              <a:lnSpc>
                <a:spcPct val="110000"/>
              </a:lnSpc>
              <a:spcBef>
                <a:spcPts val="1400"/>
              </a:spcBef>
              <a:spcAft>
                <a:spcPts val="0"/>
              </a:spcAft>
              <a:buSzPct val="100000"/>
              <a:buFont typeface="Arial"/>
              <a:buNone/>
            </a:pPr>
            <a:r>
              <a:t/>
            </a:r>
            <a:endParaRPr b="0" i="0" sz="7200">
              <a:solidFill>
                <a:schemeClr val="dk1"/>
              </a:solidFill>
              <a:latin typeface="Times New Roman"/>
              <a:ea typeface="Times New Roman"/>
              <a:cs typeface="Times New Roman"/>
              <a:sym typeface="Times New Roman"/>
            </a:endParaRPr>
          </a:p>
          <a:p>
            <a:pPr indent="-114300" lvl="0" marL="91440" rtl="0" algn="just">
              <a:lnSpc>
                <a:spcPct val="110000"/>
              </a:lnSpc>
              <a:spcBef>
                <a:spcPts val="1400"/>
              </a:spcBef>
              <a:spcAft>
                <a:spcPts val="0"/>
              </a:spcAft>
              <a:buSzPct val="100000"/>
              <a:buFont typeface="Arial"/>
              <a:buChar char="•"/>
            </a:pPr>
            <a:r>
              <a:rPr b="0" i="0" lang="en-IN" sz="7200">
                <a:solidFill>
                  <a:schemeClr val="dk1"/>
                </a:solidFill>
                <a:latin typeface="Times New Roman"/>
                <a:ea typeface="Times New Roman"/>
                <a:cs typeface="Times New Roman"/>
                <a:sym typeface="Times New Roman"/>
              </a:rPr>
              <a:t>The therapy is said to reduce the chance of hospitalisation by 70 per cent in patients with mild to moderate Covid-19 symptoms. </a:t>
            </a:r>
            <a:endParaRPr/>
          </a:p>
          <a:p>
            <a:pPr indent="0" lvl="0" marL="91440" rtl="0" algn="just">
              <a:lnSpc>
                <a:spcPct val="110000"/>
              </a:lnSpc>
              <a:spcBef>
                <a:spcPts val="1400"/>
              </a:spcBef>
              <a:spcAft>
                <a:spcPts val="0"/>
              </a:spcAft>
              <a:buSzPct val="100000"/>
              <a:buFont typeface="Arial"/>
              <a:buNone/>
            </a:pPr>
            <a:r>
              <a:t/>
            </a:r>
            <a:endParaRPr b="0" i="0" sz="7200">
              <a:solidFill>
                <a:schemeClr val="dk1"/>
              </a:solidFill>
              <a:latin typeface="Times New Roman"/>
              <a:ea typeface="Times New Roman"/>
              <a:cs typeface="Times New Roman"/>
              <a:sym typeface="Times New Roman"/>
            </a:endParaRPr>
          </a:p>
          <a:p>
            <a:pPr indent="-114300" lvl="0" marL="91440" rtl="0" algn="just">
              <a:lnSpc>
                <a:spcPct val="110000"/>
              </a:lnSpc>
              <a:spcBef>
                <a:spcPts val="1400"/>
              </a:spcBef>
              <a:spcAft>
                <a:spcPts val="0"/>
              </a:spcAft>
              <a:buSzPct val="100000"/>
              <a:buFont typeface="Arial"/>
              <a:buChar char="•"/>
            </a:pPr>
            <a:r>
              <a:rPr b="0" i="0" lang="en-IN" sz="7200">
                <a:solidFill>
                  <a:schemeClr val="dk1"/>
                </a:solidFill>
                <a:latin typeface="Times New Roman"/>
                <a:ea typeface="Times New Roman"/>
                <a:cs typeface="Times New Roman"/>
                <a:sym typeface="Times New Roman"/>
              </a:rPr>
              <a:t>Patients who received combination treatment with baricitinib plus remdesivir recovered a median of 1 day faster than patients who received remdesivir alone.</a:t>
            </a:r>
            <a:endParaRPr/>
          </a:p>
          <a:p>
            <a:pPr indent="-61277" lvl="0" marL="91440" rtl="0" algn="l">
              <a:lnSpc>
                <a:spcPct val="110000"/>
              </a:lnSpc>
              <a:spcBef>
                <a:spcPts val="1400"/>
              </a:spcBef>
              <a:spcAft>
                <a:spcPts val="0"/>
              </a:spcAft>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1097278" y="569843"/>
            <a:ext cx="10058400" cy="326248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0" i="0" lang="en-IN" sz="2700">
                <a:solidFill>
                  <a:srgbClr val="000000"/>
                </a:solidFill>
                <a:latin typeface="Inter"/>
                <a:ea typeface="Inter"/>
                <a:cs typeface="Inter"/>
                <a:sym typeface="Inter"/>
              </a:rPr>
            </a:br>
            <a:r>
              <a:rPr b="1" lang="en-IN" sz="2700">
                <a:solidFill>
                  <a:srgbClr val="000000"/>
                </a:solidFill>
                <a:latin typeface="Times New Roman"/>
                <a:ea typeface="Times New Roman"/>
                <a:cs typeface="Times New Roman"/>
                <a:sym typeface="Times New Roman"/>
              </a:rPr>
              <a:t>CHALLENGES FACED</a:t>
            </a:r>
            <a:r>
              <a:rPr b="1" i="0" lang="en-IN" sz="2700">
                <a:solidFill>
                  <a:srgbClr val="000000"/>
                </a:solidFill>
                <a:latin typeface="Times New Roman"/>
                <a:ea typeface="Times New Roman"/>
                <a:cs typeface="Times New Roman"/>
                <a:sym typeface="Times New Roman"/>
              </a:rPr>
              <a:t> </a:t>
            </a:r>
            <a:br>
              <a:rPr b="0" i="0" lang="en-IN" sz="2700">
                <a:solidFill>
                  <a:srgbClr val="000000"/>
                </a:solidFill>
                <a:latin typeface="Inter"/>
                <a:ea typeface="Inter"/>
                <a:cs typeface="Inter"/>
                <a:sym typeface="Inter"/>
              </a:rPr>
            </a:br>
            <a:br>
              <a:rPr b="0" i="0" lang="en-IN" sz="4800">
                <a:solidFill>
                  <a:srgbClr val="000000"/>
                </a:solidFill>
                <a:latin typeface="Inter"/>
                <a:ea typeface="Inter"/>
                <a:cs typeface="Inter"/>
                <a:sym typeface="Inter"/>
              </a:rPr>
            </a:br>
            <a:br>
              <a:rPr b="0" i="0" lang="en-IN">
                <a:solidFill>
                  <a:srgbClr val="000000"/>
                </a:solidFill>
                <a:latin typeface="Inter"/>
                <a:ea typeface="Inter"/>
                <a:cs typeface="Inter"/>
                <a:sym typeface="Inter"/>
              </a:rPr>
            </a:br>
            <a:br>
              <a:rPr b="0" i="0" lang="en-IN">
                <a:solidFill>
                  <a:srgbClr val="000000"/>
                </a:solidFill>
                <a:latin typeface="Inter"/>
                <a:ea typeface="Inter"/>
                <a:cs typeface="Inter"/>
                <a:sym typeface="Inter"/>
              </a:rPr>
            </a:br>
            <a:endParaRPr/>
          </a:p>
        </p:txBody>
      </p:sp>
      <p:sp>
        <p:nvSpPr>
          <p:cNvPr id="298" name="Google Shape;298;p29"/>
          <p:cNvSpPr txBox="1"/>
          <p:nvPr>
            <p:ph idx="1" type="body"/>
          </p:nvPr>
        </p:nvSpPr>
        <p:spPr>
          <a:xfrm>
            <a:off x="1153930" y="2372138"/>
            <a:ext cx="10392357" cy="3677479"/>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Font typeface="Arial"/>
              <a:buChar char="•"/>
            </a:pPr>
            <a:r>
              <a:rPr b="0" i="0" lang="en-IN" sz="2000">
                <a:solidFill>
                  <a:schemeClr val="dk1"/>
                </a:solidFill>
                <a:latin typeface="Times New Roman"/>
                <a:ea typeface="Times New Roman"/>
                <a:cs typeface="Times New Roman"/>
                <a:sym typeface="Times New Roman"/>
              </a:rPr>
              <a:t>Medical Domain is extremely complex - it's not quite clear for a human without medical education to understand some sentence's sentiment;</a:t>
            </a:r>
            <a:endParaRPr/>
          </a:p>
          <a:p>
            <a:pPr indent="-127000" lvl="0" marL="91440" rtl="0" algn="l">
              <a:lnSpc>
                <a:spcPct val="110000"/>
              </a:lnSpc>
              <a:spcBef>
                <a:spcPts val="1400"/>
              </a:spcBef>
              <a:spcAft>
                <a:spcPts val="0"/>
              </a:spcAft>
              <a:buSzPts val="2000"/>
              <a:buFont typeface="Arial"/>
              <a:buChar char="•"/>
            </a:pPr>
            <a:r>
              <a:rPr b="0" i="0" lang="en-IN" sz="2000">
                <a:solidFill>
                  <a:schemeClr val="dk1"/>
                </a:solidFill>
                <a:latin typeface="Times New Roman"/>
                <a:ea typeface="Times New Roman"/>
                <a:cs typeface="Times New Roman"/>
                <a:sym typeface="Times New Roman"/>
              </a:rPr>
              <a:t>I have not found any </a:t>
            </a:r>
            <a:r>
              <a:rPr b="1" i="0" lang="en-IN" sz="2000">
                <a:solidFill>
                  <a:schemeClr val="dk1"/>
                </a:solidFill>
                <a:latin typeface="Times New Roman"/>
                <a:ea typeface="Times New Roman"/>
                <a:cs typeface="Times New Roman"/>
                <a:sym typeface="Times New Roman"/>
              </a:rPr>
              <a:t>labelled</a:t>
            </a:r>
            <a:r>
              <a:rPr b="0" i="0" lang="en-IN" sz="2000">
                <a:solidFill>
                  <a:schemeClr val="dk1"/>
                </a:solidFill>
                <a:latin typeface="Times New Roman"/>
                <a:ea typeface="Times New Roman"/>
                <a:cs typeface="Times New Roman"/>
                <a:sym typeface="Times New Roman"/>
              </a:rPr>
              <a:t> datasets for the Sentiments analysis in Medical Domain. Existing pre-trained models based on the data from social media (tweets, movies/hotels reviews) and do not fit for medical documents. </a:t>
            </a:r>
            <a:endParaRPr/>
          </a:p>
          <a:p>
            <a:pPr indent="-127000" lvl="0" marL="91440" rtl="0" algn="l">
              <a:lnSpc>
                <a:spcPct val="110000"/>
              </a:lnSpc>
              <a:spcBef>
                <a:spcPts val="1400"/>
              </a:spcBef>
              <a:spcAft>
                <a:spcPts val="0"/>
              </a:spcAft>
              <a:buSzPts val="2000"/>
              <a:buFont typeface="Arial"/>
              <a:buChar char="•"/>
            </a:pPr>
            <a:r>
              <a:rPr b="0" i="0" lang="en-IN" sz="2000">
                <a:solidFill>
                  <a:schemeClr val="dk1"/>
                </a:solidFill>
                <a:latin typeface="Times New Roman"/>
                <a:ea typeface="Times New Roman"/>
                <a:cs typeface="Times New Roman"/>
                <a:sym typeface="Times New Roman"/>
              </a:rPr>
              <a:t>NTLK sentence parser is not very good for this medical corpus documents.</a:t>
            </a:r>
            <a:endParaRPr/>
          </a:p>
          <a:p>
            <a:pPr indent="-127000" lvl="0" marL="91440" rtl="0" algn="l">
              <a:lnSpc>
                <a:spcPct val="110000"/>
              </a:lnSpc>
              <a:spcBef>
                <a:spcPts val="1400"/>
              </a:spcBef>
              <a:spcAft>
                <a:spcPts val="0"/>
              </a:spcAft>
              <a:buSzPts val="2000"/>
              <a:buFont typeface="Arial"/>
              <a:buChar char="•"/>
            </a:pPr>
            <a:r>
              <a:rPr b="0" i="0" lang="en-IN" sz="2000">
                <a:solidFill>
                  <a:schemeClr val="dk1"/>
                </a:solidFill>
                <a:latin typeface="Times New Roman"/>
                <a:ea typeface="Times New Roman"/>
                <a:cs typeface="Times New Roman"/>
                <a:sym typeface="Times New Roman"/>
              </a:rPr>
              <a:t>Drugs names were limited to the RxNav Rest API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1066800" y="195645"/>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INTRODUCTION</a:t>
            </a:r>
            <a:endParaRPr/>
          </a:p>
        </p:txBody>
      </p:sp>
      <p:sp>
        <p:nvSpPr>
          <p:cNvPr id="115" name="Google Shape;115;p3"/>
          <p:cNvSpPr txBox="1"/>
          <p:nvPr>
            <p:ph idx="1" type="body"/>
          </p:nvPr>
        </p:nvSpPr>
        <p:spPr>
          <a:xfrm>
            <a:off x="1309315" y="2279374"/>
            <a:ext cx="10153816" cy="3642728"/>
          </a:xfrm>
          <a:prstGeom prst="rect">
            <a:avLst/>
          </a:prstGeom>
          <a:noFill/>
          <a:ln>
            <a:noFill/>
          </a:ln>
        </p:spPr>
        <p:txBody>
          <a:bodyPr anchorCtr="0" anchor="t" bIns="45700" lIns="0" spcFirstLastPara="1" rIns="0" wrap="square" tIns="45700">
            <a:normAutofit/>
          </a:bodyPr>
          <a:lstStyle/>
          <a:p>
            <a:pPr indent="-114300" lvl="0" marL="91440" rtl="0" algn="just">
              <a:lnSpc>
                <a:spcPct val="110000"/>
              </a:lnSpc>
              <a:spcBef>
                <a:spcPts val="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Due to the short development time and the novelty of the technologies adopted, these vaccines will be deployed with several unresolved issues that only the passage of time will permit to clarify.</a:t>
            </a:r>
            <a:endParaRPr/>
          </a:p>
          <a:p>
            <a:pPr indent="-114300" lvl="0" marL="91440" rtl="0" algn="just">
              <a:lnSpc>
                <a:spcPct val="110000"/>
              </a:lnSpc>
              <a:spcBef>
                <a:spcPts val="140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Technical problems connected with the production of billions of doses and ethical ones connected with the availably of these vaccines also in the poorest countries, are imminent challenges facing us. </a:t>
            </a:r>
            <a:endParaRPr/>
          </a:p>
          <a:p>
            <a:pPr indent="-114300" lvl="0" marL="91440" rtl="0" algn="just">
              <a:lnSpc>
                <a:spcPct val="110000"/>
              </a:lnSpc>
              <a:spcBef>
                <a:spcPts val="1400"/>
              </a:spcBef>
              <a:spcAft>
                <a:spcPts val="0"/>
              </a:spcAft>
              <a:buSzPts val="1800"/>
              <a:buFont typeface="Arial"/>
              <a:buChar char="•"/>
            </a:pPr>
            <a:r>
              <a:rPr b="0" i="0" lang="en-IN" sz="1800">
                <a:solidFill>
                  <a:schemeClr val="dk1"/>
                </a:solidFill>
                <a:latin typeface="Times New Roman"/>
                <a:ea typeface="Times New Roman"/>
                <a:cs typeface="Times New Roman"/>
                <a:sym typeface="Times New Roman"/>
              </a:rPr>
              <a:t>It is our tenet that in the long run more than one vaccine will be needed to ensure equitable global access, protection of diverse subjects and immunity against viral variants.</a:t>
            </a:r>
            <a:endParaRPr/>
          </a:p>
          <a:p>
            <a:pPr indent="-114300" lvl="0" marL="91440" rtl="0" algn="just">
              <a:lnSpc>
                <a:spcPct val="110000"/>
              </a:lnSpc>
              <a:spcBef>
                <a:spcPts val="1400"/>
              </a:spcBef>
              <a:spcAft>
                <a:spcPts val="0"/>
              </a:spcAft>
              <a:buSzPts val="1800"/>
              <a:buFont typeface="Arial"/>
              <a:buChar char="•"/>
            </a:pPr>
            <a:r>
              <a:rPr lang="en-IN" sz="1800">
                <a:solidFill>
                  <a:schemeClr val="dk1"/>
                </a:solidFill>
                <a:latin typeface="Times New Roman"/>
                <a:ea typeface="Times New Roman"/>
                <a:cs typeface="Times New Roman"/>
                <a:sym typeface="Times New Roman"/>
              </a:rPr>
              <a:t>A well-known example is that of aspirin, which was originally used for pain relief and has since been used to prevent cardiovascular disease and cancer</a:t>
            </a:r>
            <a:endParaRPr/>
          </a:p>
          <a:p>
            <a:pPr indent="0" lvl="0" marL="91440" rtl="0" algn="l">
              <a:lnSpc>
                <a:spcPct val="110000"/>
              </a:lnSpc>
              <a:spcBef>
                <a:spcPts val="1400"/>
              </a:spcBef>
              <a:spcAft>
                <a:spcPts val="0"/>
              </a:spcAft>
              <a:buSzPts val="2000"/>
              <a:buNone/>
            </a:pPr>
            <a:r>
              <a:t/>
            </a:r>
            <a:endParaRPr sz="2000">
              <a:latin typeface="Times New Roman"/>
              <a:ea typeface="Times New Roman"/>
              <a:cs typeface="Times New Roman"/>
              <a:sym typeface="Times New Roman"/>
            </a:endParaRPr>
          </a:p>
        </p:txBody>
      </p:sp>
      <p:pic>
        <p:nvPicPr>
          <p:cNvPr descr="hand washing graphic" id="116" name="Google Shape;116;p3"/>
          <p:cNvPicPr preferRelativeResize="0"/>
          <p:nvPr/>
        </p:nvPicPr>
        <p:blipFill rotWithShape="1">
          <a:blip r:embed="rId3">
            <a:alphaModFix/>
          </a:blip>
          <a:srcRect b="0" l="0" r="0" t="0"/>
          <a:stretch/>
        </p:blipFill>
        <p:spPr>
          <a:xfrm>
            <a:off x="295118" y="235381"/>
            <a:ext cx="1604323" cy="15048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title"/>
          </p:nvPr>
        </p:nvSpPr>
        <p:spPr>
          <a:xfrm>
            <a:off x="1097278" y="569843"/>
            <a:ext cx="10058400" cy="326248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Inter"/>
              <a:buNone/>
            </a:pPr>
            <a:br>
              <a:rPr b="0" i="0" lang="en-IN">
                <a:solidFill>
                  <a:srgbClr val="000000"/>
                </a:solidFill>
                <a:latin typeface="Inter"/>
                <a:ea typeface="Inter"/>
                <a:cs typeface="Inter"/>
                <a:sym typeface="Inter"/>
              </a:rPr>
            </a:br>
            <a:r>
              <a:rPr b="1" i="0" lang="en-IN" sz="2700">
                <a:solidFill>
                  <a:srgbClr val="000000"/>
                </a:solidFill>
                <a:latin typeface="Times New Roman"/>
                <a:ea typeface="Times New Roman"/>
                <a:cs typeface="Times New Roman"/>
                <a:sym typeface="Times New Roman"/>
              </a:rPr>
              <a:t>CONCLUSION</a:t>
            </a:r>
            <a:br>
              <a:rPr b="0" i="0" lang="en-IN" sz="2000">
                <a:solidFill>
                  <a:srgbClr val="000000"/>
                </a:solidFill>
                <a:latin typeface="Inter"/>
                <a:ea typeface="Inter"/>
                <a:cs typeface="Inter"/>
                <a:sym typeface="Inter"/>
              </a:rPr>
            </a:br>
            <a:br>
              <a:rPr b="0" i="0" lang="en-IN" sz="4800">
                <a:solidFill>
                  <a:srgbClr val="000000"/>
                </a:solidFill>
                <a:latin typeface="Inter"/>
                <a:ea typeface="Inter"/>
                <a:cs typeface="Inter"/>
                <a:sym typeface="Inter"/>
              </a:rPr>
            </a:br>
            <a:br>
              <a:rPr b="0" i="0" lang="en-IN">
                <a:solidFill>
                  <a:srgbClr val="000000"/>
                </a:solidFill>
                <a:latin typeface="Inter"/>
                <a:ea typeface="Inter"/>
                <a:cs typeface="Inter"/>
                <a:sym typeface="Inter"/>
              </a:rPr>
            </a:br>
            <a:br>
              <a:rPr b="0" i="0" lang="en-IN">
                <a:solidFill>
                  <a:srgbClr val="000000"/>
                </a:solidFill>
                <a:latin typeface="Inter"/>
                <a:ea typeface="Inter"/>
                <a:cs typeface="Inter"/>
                <a:sym typeface="Inter"/>
              </a:rPr>
            </a:br>
            <a:endParaRPr/>
          </a:p>
        </p:txBody>
      </p:sp>
      <p:sp>
        <p:nvSpPr>
          <p:cNvPr id="304" name="Google Shape;304;p30"/>
          <p:cNvSpPr txBox="1"/>
          <p:nvPr>
            <p:ph idx="1" type="body"/>
          </p:nvPr>
        </p:nvSpPr>
        <p:spPr>
          <a:xfrm>
            <a:off x="1153930" y="2517914"/>
            <a:ext cx="10242603" cy="3770244"/>
          </a:xfrm>
          <a:prstGeom prst="rect">
            <a:avLst/>
          </a:prstGeom>
          <a:noFill/>
          <a:ln>
            <a:noFill/>
          </a:ln>
        </p:spPr>
        <p:txBody>
          <a:bodyPr anchorCtr="0" anchor="t" bIns="45700" lIns="0" spcFirstLastPara="1" rIns="0" wrap="square" tIns="45700">
            <a:normAutofit/>
          </a:bodyPr>
          <a:lstStyle/>
          <a:p>
            <a:pPr indent="-114300" lvl="0" marL="91440" rtl="0" algn="l">
              <a:lnSpc>
                <a:spcPct val="100000"/>
              </a:lnSpc>
              <a:spcBef>
                <a:spcPts val="0"/>
              </a:spcBef>
              <a:spcAft>
                <a:spcPts val="0"/>
              </a:spcAft>
              <a:buSzPts val="1800"/>
              <a:buFont typeface="Noto Sans Symbols"/>
              <a:buChar char="▪"/>
            </a:pPr>
            <a:r>
              <a:rPr b="0" i="0" lang="en-IN" sz="1800">
                <a:solidFill>
                  <a:schemeClr val="dk1"/>
                </a:solidFill>
                <a:latin typeface="Times New Roman"/>
                <a:ea typeface="Times New Roman"/>
                <a:cs typeface="Times New Roman"/>
                <a:sym typeface="Times New Roman"/>
              </a:rPr>
              <a:t>To conclude, the basic document analysis was performed to identify Top Drugs Names which have positive sentiments related Covid-19 treatment.</a:t>
            </a:r>
            <a:endParaRPr/>
          </a:p>
          <a:p>
            <a:pPr indent="-114300" lvl="0" marL="91440" rtl="0" algn="l">
              <a:lnSpc>
                <a:spcPct val="100000"/>
              </a:lnSpc>
              <a:spcBef>
                <a:spcPts val="1400"/>
              </a:spcBef>
              <a:spcAft>
                <a:spcPts val="0"/>
              </a:spcAft>
              <a:buSzPts val="1800"/>
              <a:buFont typeface="Noto Sans Symbols"/>
              <a:buChar char="▪"/>
            </a:pPr>
            <a:r>
              <a:rPr b="0" i="0" lang="en-IN" sz="1800">
                <a:solidFill>
                  <a:schemeClr val="dk1"/>
                </a:solidFill>
                <a:latin typeface="Times New Roman"/>
                <a:ea typeface="Times New Roman"/>
                <a:cs typeface="Times New Roman"/>
                <a:sym typeface="Times New Roman"/>
              </a:rPr>
              <a:t>The aim of this project is to find the Drugs Names which likely help against COVID-19 based on positive characteristics stated about the particular drug in the Medical Documents extracted from the different sources like PubMed, WHO, and others</a:t>
            </a:r>
            <a:r>
              <a:rPr lang="en-IN" sz="1800">
                <a:solidFill>
                  <a:schemeClr val="dk1"/>
                </a:solidFill>
                <a:latin typeface="Times New Roman"/>
                <a:ea typeface="Times New Roman"/>
                <a:cs typeface="Times New Roman"/>
                <a:sym typeface="Times New Roman"/>
              </a:rPr>
              <a:t>.</a:t>
            </a:r>
            <a:endParaRPr/>
          </a:p>
          <a:p>
            <a:pPr indent="-114300" lvl="0" marL="91440" rtl="0" algn="l">
              <a:lnSpc>
                <a:spcPct val="100000"/>
              </a:lnSpc>
              <a:spcBef>
                <a:spcPts val="1400"/>
              </a:spcBef>
              <a:spcAft>
                <a:spcPts val="0"/>
              </a:spcAft>
              <a:buSzPts val="1800"/>
              <a:buFont typeface="Noto Sans Symbols"/>
              <a:buChar char="▪"/>
            </a:pPr>
            <a:r>
              <a:rPr lang="en-IN" sz="1800">
                <a:solidFill>
                  <a:schemeClr val="dk1"/>
                </a:solidFill>
                <a:latin typeface="Times New Roman"/>
                <a:ea typeface="Times New Roman"/>
                <a:cs typeface="Times New Roman"/>
                <a:sym typeface="Times New Roman"/>
              </a:rPr>
              <a:t>This project also finds ways to help researchers to develop combinational drugs to reduce the severity in patients infected with  covid-19.</a:t>
            </a:r>
            <a:endParaRPr/>
          </a:p>
          <a:p>
            <a:pPr indent="0" lvl="0" marL="0" rtl="0" algn="l">
              <a:lnSpc>
                <a:spcPct val="100000"/>
              </a:lnSpc>
              <a:spcBef>
                <a:spcPts val="1400"/>
              </a:spcBef>
              <a:spcAft>
                <a:spcPts val="0"/>
              </a:spcAft>
              <a:buSzPts val="1800"/>
              <a:buNone/>
            </a:pPr>
            <a:r>
              <a:t/>
            </a:r>
            <a:endParaRPr b="0" i="0" sz="18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1097280" y="988908"/>
            <a:ext cx="10058400" cy="90247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Times New Roman"/>
              <a:buNone/>
            </a:pPr>
            <a:r>
              <a:rPr b="1" lang="en-IN" sz="2700">
                <a:solidFill>
                  <a:srgbClr val="000000"/>
                </a:solidFill>
                <a:latin typeface="Times New Roman"/>
                <a:ea typeface="Times New Roman"/>
                <a:cs typeface="Times New Roman"/>
                <a:sym typeface="Times New Roman"/>
              </a:rPr>
              <a:t>FUTURE WORK</a:t>
            </a:r>
            <a:br>
              <a:rPr lang="en-IN" sz="4800">
                <a:solidFill>
                  <a:srgbClr val="000000"/>
                </a:solidFill>
                <a:latin typeface="Times New Roman"/>
                <a:ea typeface="Times New Roman"/>
                <a:cs typeface="Times New Roman"/>
                <a:sym typeface="Times New Roman"/>
              </a:rPr>
            </a:br>
            <a:endParaRPr/>
          </a:p>
        </p:txBody>
      </p:sp>
      <p:sp>
        <p:nvSpPr>
          <p:cNvPr id="310" name="Google Shape;310;p3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fontScale="47500" lnSpcReduction="20000"/>
          </a:bodyPr>
          <a:lstStyle/>
          <a:p>
            <a:pPr indent="-54292" lvl="0" marL="6350" marR="436244" rtl="0" algn="just">
              <a:lnSpc>
                <a:spcPct val="150000"/>
              </a:lnSpc>
              <a:spcBef>
                <a:spcPts val="0"/>
              </a:spcBef>
              <a:spcAft>
                <a:spcPts val="0"/>
              </a:spcAft>
              <a:buSzPct val="100000"/>
              <a:buChar char=" "/>
            </a:pPr>
            <a:r>
              <a:rPr b="1" lang="en-I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342900" lvl="0" marL="342900" marR="436244" rtl="0" algn="just">
              <a:lnSpc>
                <a:spcPct val="150000"/>
              </a:lnSpc>
              <a:spcBef>
                <a:spcPts val="2035"/>
              </a:spcBef>
              <a:spcAft>
                <a:spcPts val="0"/>
              </a:spcAft>
              <a:buSzPct val="100000"/>
              <a:buFont typeface="Noto Sans Symbols"/>
              <a:buChar char="∙"/>
            </a:pPr>
            <a:r>
              <a:rPr lang="en-IN" sz="4200">
                <a:solidFill>
                  <a:srgbClr val="000000"/>
                </a:solidFill>
                <a:latin typeface="Times New Roman"/>
                <a:ea typeface="Times New Roman"/>
                <a:cs typeface="Times New Roman"/>
                <a:sym typeface="Times New Roman"/>
              </a:rPr>
              <a:t>Add a weight to the score depending on the section's name or parse Drugs Names from the special document's sections alone to find the combinational drug.</a:t>
            </a:r>
            <a:endParaRPr/>
          </a:p>
          <a:p>
            <a:pPr indent="-342900" lvl="0" marL="342900" marR="436244" rtl="0" algn="just">
              <a:lnSpc>
                <a:spcPct val="150000"/>
              </a:lnSpc>
              <a:spcBef>
                <a:spcPts val="1400"/>
              </a:spcBef>
              <a:spcAft>
                <a:spcPts val="0"/>
              </a:spcAft>
              <a:buSzPct val="100000"/>
              <a:buFont typeface="Noto Sans Symbols"/>
              <a:buChar char="∙"/>
            </a:pPr>
            <a:r>
              <a:rPr lang="en-IN" sz="4200">
                <a:solidFill>
                  <a:srgbClr val="000000"/>
                </a:solidFill>
                <a:latin typeface="Times New Roman"/>
                <a:ea typeface="Times New Roman"/>
                <a:cs typeface="Times New Roman"/>
                <a:sym typeface="Times New Roman"/>
              </a:rPr>
              <a:t>Improve the splitting and detection of sentences.</a:t>
            </a:r>
            <a:endParaRPr/>
          </a:p>
          <a:p>
            <a:pPr indent="-342900" lvl="0" marL="342900" marR="436244" rtl="0" algn="just">
              <a:lnSpc>
                <a:spcPct val="150000"/>
              </a:lnSpc>
              <a:spcBef>
                <a:spcPts val="1400"/>
              </a:spcBef>
              <a:spcAft>
                <a:spcPts val="0"/>
              </a:spcAft>
              <a:buSzPct val="100000"/>
              <a:buFont typeface="Noto Sans Symbols"/>
              <a:buChar char="∙"/>
            </a:pPr>
            <a:r>
              <a:rPr lang="en-IN" sz="4200">
                <a:solidFill>
                  <a:srgbClr val="000000"/>
                </a:solidFill>
                <a:latin typeface="Times New Roman"/>
                <a:ea typeface="Times New Roman"/>
                <a:cs typeface="Times New Roman"/>
                <a:sym typeface="Times New Roman"/>
              </a:rPr>
              <a:t>At the very least, find or develop Labelled Sentiment datasets for Medical Domain linked to combinational Drugs Treatment.</a:t>
            </a:r>
            <a:endParaRPr sz="4200">
              <a:solidFill>
                <a:srgbClr val="000000"/>
              </a:solidFill>
              <a:latin typeface="Times New Roman"/>
              <a:ea typeface="Times New Roman"/>
              <a:cs typeface="Times New Roman"/>
              <a:sym typeface="Times New Roman"/>
            </a:endParaRPr>
          </a:p>
          <a:p>
            <a:pPr indent="-91440" lvl="0" marL="91440" rtl="0" algn="l">
              <a:lnSpc>
                <a:spcPct val="110000"/>
              </a:lnSpc>
              <a:spcBef>
                <a:spcPts val="1400"/>
              </a:spcBef>
              <a:spcAft>
                <a:spcPts val="0"/>
              </a:spcAft>
              <a:buSzPct val="100000"/>
              <a:buChar char=" "/>
            </a:pPr>
            <a:br>
              <a:rPr lang="en-IN" sz="1800">
                <a:solidFill>
                  <a:srgbClr val="000000"/>
                </a:solidFill>
                <a:latin typeface="Times New Roman"/>
                <a:ea typeface="Times New Roman"/>
                <a:cs typeface="Times New Roman"/>
                <a:sym typeface="Times New Roman"/>
              </a:rPr>
            </a:b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REFERENCES</a:t>
            </a:r>
            <a:endParaRPr/>
          </a:p>
        </p:txBody>
      </p:sp>
      <p:sp>
        <p:nvSpPr>
          <p:cNvPr id="316" name="Google Shape;316;p33"/>
          <p:cNvSpPr txBox="1"/>
          <p:nvPr>
            <p:ph idx="1" type="body"/>
          </p:nvPr>
        </p:nvSpPr>
        <p:spPr>
          <a:xfrm>
            <a:off x="1417983" y="2173357"/>
            <a:ext cx="10058399" cy="4000536"/>
          </a:xfrm>
          <a:prstGeom prst="rect">
            <a:avLst/>
          </a:prstGeom>
          <a:noFill/>
          <a:ln>
            <a:noFill/>
          </a:ln>
        </p:spPr>
        <p:txBody>
          <a:bodyPr anchorCtr="0" anchor="t" bIns="45700" lIns="0" spcFirstLastPara="1" rIns="0" wrap="square" tIns="45700">
            <a:normAutofit/>
          </a:bodyPr>
          <a:lstStyle/>
          <a:p>
            <a:pPr indent="0" lvl="0" marL="0" rtl="0" algn="just">
              <a:lnSpc>
                <a:spcPct val="110000"/>
              </a:lnSpc>
              <a:spcBef>
                <a:spcPts val="0"/>
              </a:spcBef>
              <a:spcAft>
                <a:spcPts val="0"/>
              </a:spcAft>
              <a:buSzPts val="1800"/>
              <a:buNone/>
            </a:pPr>
            <a:r>
              <a:rPr lang="en-IN" sz="1800">
                <a:solidFill>
                  <a:schemeClr val="dk1"/>
                </a:solidFill>
                <a:latin typeface="Times New Roman"/>
                <a:ea typeface="Times New Roman"/>
                <a:cs typeface="Times New Roman"/>
                <a:sym typeface="Times New Roman"/>
              </a:rPr>
              <a:t>1. Oscar Araque ,Kyriaki Kalimeri, Lorenzo Guti "</a:t>
            </a:r>
            <a:r>
              <a:rPr i="0" lang="en-IN" sz="1800" strike="noStrike">
                <a:solidFill>
                  <a:schemeClr val="dk1"/>
                </a:solidFill>
                <a:latin typeface="Times New Roman"/>
                <a:ea typeface="Times New Roman"/>
                <a:cs typeface="Times New Roman"/>
                <a:sym typeface="Times New Roman"/>
              </a:rPr>
              <a:t>Sentiment and Moral Narratives during  COVID-19</a:t>
            </a:r>
            <a:r>
              <a:rPr i="0" lang="en-IN" sz="18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 </a:t>
            </a:r>
            <a:r>
              <a:rPr b="0" i="0" lang="en-IN" sz="1800">
                <a:solidFill>
                  <a:schemeClr val="dk1"/>
                </a:solidFill>
                <a:latin typeface="Times New Roman"/>
                <a:ea typeface="Times New Roman"/>
                <a:cs typeface="Times New Roman"/>
                <a:sym typeface="Times New Roman"/>
              </a:rPr>
              <a:t>ACL 2020 Workshop NLP-COVID Submission.</a:t>
            </a:r>
            <a:endParaRPr/>
          </a:p>
          <a:p>
            <a:pPr indent="0" lvl="0" marL="0" rtl="0" algn="just">
              <a:lnSpc>
                <a:spcPct val="11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2. Ramya Tekumalla Juan M Banda, “Characterization of Potential Drug Treatments for COVID-19 using Social Media Data and Machine Learning “, arXiv preprint arXiv:1903.10676.</a:t>
            </a:r>
            <a:endParaRPr/>
          </a:p>
          <a:p>
            <a:pPr indent="0" lvl="0" marL="0" rtl="0" algn="just">
              <a:lnSpc>
                <a:spcPct val="11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3. Hyeju Jang, Emily Rempel, Giuseppe Carenini1 , Naveed Janjua, ” Exploratory Analysis of COVID-19 Related Tweets in North America to Inform Public Health Institutes”, Bioinformatics 36, no. 4 (2020): 1234-1240.</a:t>
            </a:r>
            <a:endParaRPr/>
          </a:p>
          <a:p>
            <a:pPr indent="0" lvl="0" marL="0" rtl="0" algn="just">
              <a:lnSpc>
                <a:spcPct val="11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4. Anna Kruspe ,Matthias Haberle ,” Cross-language sentiment analysis of European Twitter messages during the COVID-19 pandemic”,</a:t>
            </a:r>
            <a:r>
              <a:rPr b="0" i="0" lang="en-IN" sz="1800">
                <a:solidFill>
                  <a:schemeClr val="dk1"/>
                </a:solidFill>
                <a:latin typeface="Times New Roman"/>
                <a:ea typeface="Times New Roman"/>
                <a:cs typeface="Times New Roman"/>
                <a:sym typeface="Times New Roman"/>
              </a:rPr>
              <a:t> ACL 2020 Workshop NLP-COVID Submission.</a:t>
            </a:r>
            <a:endParaRPr/>
          </a:p>
          <a:p>
            <a:pPr indent="0" lvl="0" marL="91440" rtl="0" algn="l">
              <a:lnSpc>
                <a:spcPct val="110000"/>
              </a:lnSpc>
              <a:spcBef>
                <a:spcPts val="1400"/>
              </a:spcBef>
              <a:spcAft>
                <a:spcPts val="0"/>
              </a:spcAft>
              <a:buSzPts val="2000"/>
              <a:buFont typeface="Noto Sans Symbols"/>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Font typeface="Times New Roman"/>
              <a:buNone/>
            </a:pPr>
            <a:r>
              <a:rPr b="1" lang="en-IN" sz="2400">
                <a:latin typeface="Times New Roman"/>
                <a:ea typeface="Times New Roman"/>
                <a:cs typeface="Times New Roman"/>
                <a:sym typeface="Times New Roman"/>
              </a:rPr>
              <a:t>REFERENCES</a:t>
            </a:r>
            <a:endParaRPr/>
          </a:p>
        </p:txBody>
      </p:sp>
      <p:sp>
        <p:nvSpPr>
          <p:cNvPr id="322" name="Google Shape;322;p34"/>
          <p:cNvSpPr txBox="1"/>
          <p:nvPr>
            <p:ph idx="1" type="body"/>
          </p:nvPr>
        </p:nvSpPr>
        <p:spPr>
          <a:xfrm>
            <a:off x="1404731" y="2080591"/>
            <a:ext cx="10058399" cy="4027041"/>
          </a:xfrm>
          <a:prstGeom prst="rect">
            <a:avLst/>
          </a:prstGeom>
          <a:noFill/>
          <a:ln>
            <a:noFill/>
          </a:ln>
        </p:spPr>
        <p:txBody>
          <a:bodyPr anchorCtr="0" anchor="t" bIns="45700" lIns="0" spcFirstLastPara="1" rIns="0" wrap="square" tIns="45700">
            <a:normAutofit/>
          </a:bodyPr>
          <a:lstStyle/>
          <a:p>
            <a:pPr indent="0" lvl="0" marL="0" rtl="0" algn="just">
              <a:lnSpc>
                <a:spcPct val="110000"/>
              </a:lnSpc>
              <a:spcBef>
                <a:spcPts val="0"/>
              </a:spcBef>
              <a:spcAft>
                <a:spcPts val="0"/>
              </a:spcAft>
              <a:buSzPts val="1800"/>
              <a:buNone/>
            </a:pPr>
            <a:r>
              <a:rPr b="0" i="0" lang="en-IN" sz="1800">
                <a:solidFill>
                  <a:schemeClr val="dk1"/>
                </a:solidFill>
                <a:latin typeface="Times New Roman"/>
                <a:ea typeface="Times New Roman"/>
                <a:cs typeface="Times New Roman"/>
                <a:sym typeface="Times New Roman"/>
              </a:rPr>
              <a:t>5. Hsih-Te Yang, Jiun-Huang Ju, “Literature-based discovery of new candidates for drug repurposing”, Briefings in Bioinformatics 2018.</a:t>
            </a:r>
            <a:endParaRPr/>
          </a:p>
          <a:p>
            <a:pPr indent="0" lvl="0" marL="0" rtl="0" algn="just">
              <a:lnSpc>
                <a:spcPct val="11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6. Gaocai Dong, Ping Zhang, Jingya Yang, Dongdong Zhang, Jing Peng, “A Systematic Framework for Drug Repurposing based on Literature Mining” IEEE International Conference on Bioinformatics and Biomedicine 2019.</a:t>
            </a:r>
            <a:endParaRPr/>
          </a:p>
          <a:p>
            <a:pPr indent="0" lvl="0" marL="0" rtl="0" algn="just">
              <a:lnSpc>
                <a:spcPct val="11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7. Mohamed Abdel Basset , Hossam Hawash       Mohamed Elhoseny, Ripon K. Chakrabortty  and Michael Ryan “DeepH-DTA: Deep Learning for Predicting Drug-Target Interactions: A Case Study of COVID-19 Drug Repurposing”, IEEE International Conference 2020.</a:t>
            </a:r>
            <a:endParaRPr/>
          </a:p>
          <a:p>
            <a:pPr indent="0" lvl="0" marL="0" rtl="0" algn="just">
              <a:lnSpc>
                <a:spcPct val="11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8. Boshu Ru, Dingcheng Li, Lixia Yao, “Detecting Serendipitous Drug Usage in Social Media with Deep Neural Network Models”, IEEE International Conference on Bioinformatics and Biomedicine 2018.</a:t>
            </a:r>
            <a:endParaRPr/>
          </a:p>
          <a:p>
            <a:pPr indent="0" lvl="0" marL="0" rtl="0" algn="just">
              <a:lnSpc>
                <a:spcPct val="110000"/>
              </a:lnSpc>
              <a:spcBef>
                <a:spcPts val="1400"/>
              </a:spcBef>
              <a:spcAft>
                <a:spcPts val="0"/>
              </a:spcAft>
              <a:buSzPts val="1600"/>
              <a:buNone/>
            </a:pPr>
            <a:r>
              <a:t/>
            </a:r>
            <a:endParaRPr sz="1600">
              <a:solidFill>
                <a:schemeClr val="dk1"/>
              </a:solidFill>
              <a:latin typeface="Times New Roman"/>
              <a:ea typeface="Times New Roman"/>
              <a:cs typeface="Times New Roman"/>
              <a:sym typeface="Times New Roman"/>
            </a:endParaRPr>
          </a:p>
          <a:p>
            <a:pPr indent="0" lvl="0" marL="0" rtl="0" algn="just">
              <a:lnSpc>
                <a:spcPct val="110000"/>
              </a:lnSpc>
              <a:spcBef>
                <a:spcPts val="1400"/>
              </a:spcBef>
              <a:spcAft>
                <a:spcPts val="0"/>
              </a:spcAft>
              <a:buSzPts val="2200"/>
              <a:buNone/>
            </a:pPr>
            <a:r>
              <a:t/>
            </a:r>
            <a:endParaRPr b="0" i="0" sz="2200">
              <a:solidFill>
                <a:schemeClr val="dk1"/>
              </a:solidFill>
              <a:latin typeface="Times New Roman"/>
              <a:ea typeface="Times New Roman"/>
              <a:cs typeface="Times New Roman"/>
              <a:sym typeface="Times New Roman"/>
            </a:endParaRPr>
          </a:p>
          <a:p>
            <a:pPr indent="0" lvl="0" marL="0" rtl="0" algn="just">
              <a:lnSpc>
                <a:spcPct val="110000"/>
              </a:lnSpc>
              <a:spcBef>
                <a:spcPts val="1400"/>
              </a:spcBef>
              <a:spcAft>
                <a:spcPts val="0"/>
              </a:spcAft>
              <a:buSzPts val="2200"/>
              <a:buNone/>
            </a:pPr>
            <a:r>
              <a:t/>
            </a:r>
            <a:endParaRPr b="0" i="0" sz="2200">
              <a:solidFill>
                <a:schemeClr val="dk1"/>
              </a:solidFill>
              <a:latin typeface="Times New Roman"/>
              <a:ea typeface="Times New Roman"/>
              <a:cs typeface="Times New Roman"/>
              <a:sym typeface="Times New Roman"/>
            </a:endParaRPr>
          </a:p>
          <a:p>
            <a:pPr indent="0" lvl="0" marL="0" rtl="0" algn="just">
              <a:lnSpc>
                <a:spcPct val="110000"/>
              </a:lnSpc>
              <a:spcBef>
                <a:spcPts val="1400"/>
              </a:spcBef>
              <a:spcAft>
                <a:spcPts val="0"/>
              </a:spcAft>
              <a:buSzPts val="2000"/>
              <a:buNone/>
            </a:pPr>
            <a:r>
              <a:t/>
            </a:r>
            <a:endParaRPr b="0" i="0" sz="20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Font typeface="Times New Roman"/>
              <a:buNone/>
            </a:pPr>
            <a:r>
              <a:rPr b="1" lang="en-IN" sz="2400">
                <a:latin typeface="Times New Roman"/>
                <a:ea typeface="Times New Roman"/>
                <a:cs typeface="Times New Roman"/>
                <a:sym typeface="Times New Roman"/>
              </a:rPr>
              <a:t>REFERENCES</a:t>
            </a:r>
            <a:endParaRPr/>
          </a:p>
        </p:txBody>
      </p:sp>
      <p:sp>
        <p:nvSpPr>
          <p:cNvPr id="328" name="Google Shape;328;p35"/>
          <p:cNvSpPr txBox="1"/>
          <p:nvPr>
            <p:ph idx="1" type="body"/>
          </p:nvPr>
        </p:nvSpPr>
        <p:spPr>
          <a:xfrm>
            <a:off x="1444488" y="2372140"/>
            <a:ext cx="10058399" cy="4000536"/>
          </a:xfrm>
          <a:prstGeom prst="rect">
            <a:avLst/>
          </a:prstGeom>
          <a:noFill/>
          <a:ln>
            <a:noFill/>
          </a:ln>
        </p:spPr>
        <p:txBody>
          <a:bodyPr anchorCtr="0" anchor="t" bIns="45700" lIns="0" spcFirstLastPara="1" rIns="0" wrap="square" tIns="45700">
            <a:normAutofit/>
          </a:bodyPr>
          <a:lstStyle/>
          <a:p>
            <a:pPr indent="0" lvl="0" marL="0" rtl="0" algn="just">
              <a:lnSpc>
                <a:spcPct val="110000"/>
              </a:lnSpc>
              <a:spcBef>
                <a:spcPts val="0"/>
              </a:spcBef>
              <a:spcAft>
                <a:spcPts val="0"/>
              </a:spcAft>
              <a:buSzPts val="1800"/>
              <a:buNone/>
            </a:pPr>
            <a:r>
              <a:rPr lang="en-IN" sz="1800">
                <a:solidFill>
                  <a:schemeClr val="dk1"/>
                </a:solidFill>
                <a:latin typeface="Times New Roman"/>
                <a:ea typeface="Times New Roman"/>
                <a:cs typeface="Times New Roman"/>
                <a:sym typeface="Times New Roman"/>
              </a:rPr>
              <a:t>9. Seyedeh Shaghayegh Sadeghi , Mohammad Reza Keyvanpour, “An Analytical Review of Computational Drug Repurposing”, IEEE International Conference  2020.</a:t>
            </a:r>
            <a:endParaRPr/>
          </a:p>
          <a:p>
            <a:pPr indent="0" lvl="0" marL="0" rtl="0" algn="just">
              <a:lnSpc>
                <a:spcPct val="11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10. Guangsheng Wu, Juan Liu , Caihua Wang, “Semi-supervised graph cut algorithm for drug repositioning by integrating drug, disease and genomic associations”, IEEE International Conference on Bioinformatics and Biomedicine 2018.</a:t>
            </a:r>
            <a:endParaRPr/>
          </a:p>
          <a:p>
            <a:pPr indent="0" lvl="0" marL="0" rtl="0" algn="just">
              <a:lnSpc>
                <a:spcPct val="110000"/>
              </a:lnSpc>
              <a:spcBef>
                <a:spcPts val="1400"/>
              </a:spcBef>
              <a:spcAft>
                <a:spcPts val="0"/>
              </a:spcAft>
              <a:buSzPts val="1800"/>
              <a:buNone/>
            </a:pPr>
            <a:r>
              <a:rPr lang="en-IN" sz="1800">
                <a:solidFill>
                  <a:schemeClr val="dk1"/>
                </a:solidFill>
                <a:latin typeface="Times New Roman"/>
                <a:ea typeface="Times New Roman"/>
                <a:cs typeface="Times New Roman"/>
                <a:sym typeface="Times New Roman"/>
              </a:rPr>
              <a:t>11. Yadi Zhou, Fei Wang, Jian Tang, Ruth Nussinov ,Feixiong Cheng, “FNN to classify drugs into pharmaceutical therapeutic classes based on the drugs”, The Lancet Digital Health journal 2020.</a:t>
            </a:r>
            <a:endParaRPr/>
          </a:p>
          <a:p>
            <a:pPr indent="0" lvl="0" marL="0" rtl="0" algn="just">
              <a:lnSpc>
                <a:spcPct val="110000"/>
              </a:lnSpc>
              <a:spcBef>
                <a:spcPts val="1400"/>
              </a:spcBef>
              <a:spcAft>
                <a:spcPts val="0"/>
              </a:spcAft>
              <a:buSzPts val="1600"/>
              <a:buNone/>
            </a:pPr>
            <a:r>
              <a:t/>
            </a:r>
            <a:endParaRPr sz="1600">
              <a:solidFill>
                <a:schemeClr val="dk1"/>
              </a:solidFill>
              <a:latin typeface="Times New Roman"/>
              <a:ea typeface="Times New Roman"/>
              <a:cs typeface="Times New Roman"/>
              <a:sym typeface="Times New Roman"/>
            </a:endParaRPr>
          </a:p>
          <a:p>
            <a:pPr indent="0" lvl="0" marL="0" rtl="0" algn="just">
              <a:lnSpc>
                <a:spcPct val="110000"/>
              </a:lnSpc>
              <a:spcBef>
                <a:spcPts val="1400"/>
              </a:spcBef>
              <a:spcAft>
                <a:spcPts val="0"/>
              </a:spcAft>
              <a:buSzPts val="2200"/>
              <a:buNone/>
            </a:pPr>
            <a:r>
              <a:t/>
            </a:r>
            <a:endParaRPr b="0" i="0" sz="2200">
              <a:solidFill>
                <a:schemeClr val="dk1"/>
              </a:solidFill>
              <a:latin typeface="Times New Roman"/>
              <a:ea typeface="Times New Roman"/>
              <a:cs typeface="Times New Roman"/>
              <a:sym typeface="Times New Roman"/>
            </a:endParaRPr>
          </a:p>
          <a:p>
            <a:pPr indent="0" lvl="0" marL="0" rtl="0" algn="just">
              <a:lnSpc>
                <a:spcPct val="110000"/>
              </a:lnSpc>
              <a:spcBef>
                <a:spcPts val="1400"/>
              </a:spcBef>
              <a:spcAft>
                <a:spcPts val="0"/>
              </a:spcAft>
              <a:buSzPts val="2200"/>
              <a:buNone/>
            </a:pPr>
            <a:r>
              <a:t/>
            </a:r>
            <a:endParaRPr b="0" i="0" sz="2200">
              <a:solidFill>
                <a:schemeClr val="dk1"/>
              </a:solidFill>
              <a:latin typeface="Times New Roman"/>
              <a:ea typeface="Times New Roman"/>
              <a:cs typeface="Times New Roman"/>
              <a:sym typeface="Times New Roman"/>
            </a:endParaRPr>
          </a:p>
          <a:p>
            <a:pPr indent="0" lvl="0" marL="0" rtl="0" algn="just">
              <a:lnSpc>
                <a:spcPct val="110000"/>
              </a:lnSpc>
              <a:spcBef>
                <a:spcPts val="1400"/>
              </a:spcBef>
              <a:spcAft>
                <a:spcPts val="0"/>
              </a:spcAft>
              <a:buSzPts val="2000"/>
              <a:buNone/>
            </a:pPr>
            <a:r>
              <a:t/>
            </a:r>
            <a:endParaRPr b="0" i="0" sz="20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419100" lvl="0" marL="91440" rtl="0" algn="ctr">
              <a:lnSpc>
                <a:spcPct val="110000"/>
              </a:lnSpc>
              <a:spcBef>
                <a:spcPts val="0"/>
              </a:spcBef>
              <a:spcAft>
                <a:spcPts val="0"/>
              </a:spcAft>
              <a:buSzPts val="6600"/>
              <a:buChar char=" "/>
            </a:pPr>
            <a:r>
              <a:rPr lang="en-IN" sz="6600">
                <a:latin typeface="Arial"/>
                <a:ea typeface="Arial"/>
                <a:cs typeface="Arial"/>
                <a:sym typeface="Arial"/>
              </a:rPr>
              <a:t>THANK</a:t>
            </a:r>
            <a:endParaRPr/>
          </a:p>
          <a:p>
            <a:pPr indent="-419100" lvl="0" marL="91440" rtl="0" algn="ctr">
              <a:lnSpc>
                <a:spcPct val="110000"/>
              </a:lnSpc>
              <a:spcBef>
                <a:spcPts val="1400"/>
              </a:spcBef>
              <a:spcAft>
                <a:spcPts val="0"/>
              </a:spcAft>
              <a:buSzPts val="6600"/>
              <a:buChar char=" "/>
            </a:pPr>
            <a:r>
              <a:rPr lang="en-IN" sz="6600">
                <a:latin typeface="Arial"/>
                <a:ea typeface="Arial"/>
                <a:cs typeface="Arial"/>
                <a:sym typeface="Arial"/>
              </a:rPr>
              <a:t>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MOTIVATION</a:t>
            </a:r>
            <a:endParaRPr/>
          </a:p>
        </p:txBody>
      </p:sp>
      <p:sp>
        <p:nvSpPr>
          <p:cNvPr id="122" name="Google Shape;122;p4"/>
          <p:cNvSpPr txBox="1"/>
          <p:nvPr>
            <p:ph idx="1" type="body"/>
          </p:nvPr>
        </p:nvSpPr>
        <p:spPr>
          <a:xfrm>
            <a:off x="1534600" y="2093844"/>
            <a:ext cx="9915277" cy="3843130"/>
          </a:xfrm>
          <a:prstGeom prst="rect">
            <a:avLst/>
          </a:prstGeom>
          <a:noFill/>
          <a:ln>
            <a:noFill/>
          </a:ln>
        </p:spPr>
        <p:txBody>
          <a:bodyPr anchorCtr="0" anchor="t" bIns="45700" lIns="0" spcFirstLastPara="1" rIns="0" wrap="square" tIns="45700">
            <a:normAutofit fontScale="92500" lnSpcReduction="10000"/>
          </a:bodyPr>
          <a:lstStyle/>
          <a:p>
            <a:pPr indent="-111601" lvl="0" marL="91440" rtl="0" algn="just">
              <a:lnSpc>
                <a:spcPct val="110000"/>
              </a:lnSpc>
              <a:spcBef>
                <a:spcPts val="0"/>
              </a:spcBef>
              <a:spcAft>
                <a:spcPts val="0"/>
              </a:spcAft>
              <a:buSzPct val="100000"/>
              <a:buFont typeface="Noto Sans Symbols"/>
              <a:buChar char="▪"/>
            </a:pPr>
            <a:r>
              <a:rPr b="0" i="0" lang="en-IN">
                <a:solidFill>
                  <a:schemeClr val="dk1"/>
                </a:solidFill>
                <a:latin typeface="Times New Roman"/>
                <a:ea typeface="Times New Roman"/>
                <a:cs typeface="Times New Roman"/>
                <a:sym typeface="Times New Roman"/>
              </a:rPr>
              <a:t>Drug repositioning is a highly active field of biomedical research and is paralleling vaccine research and development in the fight against COVID-19. </a:t>
            </a:r>
            <a:endParaRPr/>
          </a:p>
          <a:p>
            <a:pPr indent="-111601" lvl="0" marL="91440" rtl="0" algn="just">
              <a:lnSpc>
                <a:spcPct val="110000"/>
              </a:lnSpc>
              <a:spcBef>
                <a:spcPts val="1400"/>
              </a:spcBef>
              <a:spcAft>
                <a:spcPts val="0"/>
              </a:spcAft>
              <a:buSzPct val="100000"/>
              <a:buFont typeface="Noto Sans Symbols"/>
              <a:buChar char="▪"/>
            </a:pPr>
            <a:r>
              <a:rPr b="0" i="0" lang="en-IN">
                <a:solidFill>
                  <a:schemeClr val="dk1"/>
                </a:solidFill>
                <a:latin typeface="Times New Roman"/>
                <a:ea typeface="Times New Roman"/>
                <a:cs typeface="Times New Roman"/>
                <a:sym typeface="Times New Roman"/>
              </a:rPr>
              <a:t>Drug repurposing is a huge industry and has a promising future as it is one of the most active areas in pharmacology in the last decade. </a:t>
            </a:r>
            <a:endParaRPr/>
          </a:p>
          <a:p>
            <a:pPr indent="-111601" lvl="0" marL="91440" rtl="0" algn="just">
              <a:lnSpc>
                <a:spcPct val="110000"/>
              </a:lnSpc>
              <a:spcBef>
                <a:spcPts val="1400"/>
              </a:spcBef>
              <a:spcAft>
                <a:spcPts val="0"/>
              </a:spcAft>
              <a:buSzPct val="100000"/>
              <a:buFont typeface="Noto Sans Symbols"/>
              <a:buChar char="▪"/>
            </a:pPr>
            <a:r>
              <a:rPr b="0" i="0" lang="en-IN">
                <a:solidFill>
                  <a:schemeClr val="dk1"/>
                </a:solidFill>
                <a:latin typeface="Times New Roman"/>
                <a:ea typeface="Times New Roman"/>
                <a:cs typeface="Times New Roman"/>
                <a:sym typeface="Times New Roman"/>
              </a:rPr>
              <a:t>Drugs are constantly being tested in order to be used for new purposes, of which they were not originally intended.</a:t>
            </a:r>
            <a:endParaRPr/>
          </a:p>
          <a:p>
            <a:pPr indent="-111601" lvl="0" marL="91440" rtl="0" algn="just">
              <a:lnSpc>
                <a:spcPct val="110000"/>
              </a:lnSpc>
              <a:spcBef>
                <a:spcPts val="1400"/>
              </a:spcBef>
              <a:spcAft>
                <a:spcPts val="0"/>
              </a:spcAft>
              <a:buSzPct val="100000"/>
              <a:buFont typeface="Noto Sans Symbols"/>
              <a:buChar char="▪"/>
            </a:pPr>
            <a:r>
              <a:rPr lang="en-IN">
                <a:solidFill>
                  <a:schemeClr val="dk1"/>
                </a:solidFill>
                <a:latin typeface="Times New Roman"/>
                <a:ea typeface="Times New Roman"/>
                <a:cs typeface="Times New Roman"/>
                <a:sym typeface="Times New Roman"/>
              </a:rPr>
              <a:t>It</a:t>
            </a:r>
            <a:r>
              <a:rPr b="0" i="0" lang="en-IN">
                <a:solidFill>
                  <a:schemeClr val="dk1"/>
                </a:solidFill>
                <a:latin typeface="Times New Roman"/>
                <a:ea typeface="Times New Roman"/>
                <a:cs typeface="Times New Roman"/>
                <a:sym typeface="Times New Roman"/>
              </a:rPr>
              <a:t> may allow for more systematic and substantially less expensive methods in the discovery of new treatments for diseases when compared to traditional drug development.</a:t>
            </a:r>
            <a:endParaRPr/>
          </a:p>
          <a:p>
            <a:pPr indent="-111601" lvl="0" marL="91440" rtl="0" algn="just">
              <a:lnSpc>
                <a:spcPct val="110000"/>
              </a:lnSpc>
              <a:spcBef>
                <a:spcPts val="1400"/>
              </a:spcBef>
              <a:spcAft>
                <a:spcPts val="0"/>
              </a:spcAft>
              <a:buSzPct val="100000"/>
              <a:buFont typeface="Noto Sans Symbols"/>
              <a:buChar char="▪"/>
            </a:pPr>
            <a:r>
              <a:rPr lang="en-IN">
                <a:solidFill>
                  <a:schemeClr val="dk1"/>
                </a:solidFill>
                <a:latin typeface="Times New Roman"/>
                <a:ea typeface="Times New Roman"/>
                <a:cs typeface="Times New Roman"/>
                <a:sym typeface="Times New Roman"/>
              </a:rPr>
              <a:t>These repurposed drugs have demonstrated that drug repurposing is a promising way to improve drug discovery</a:t>
            </a:r>
            <a:endParaRPr b="0" i="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ct val="100000"/>
              <a:buFont typeface="Noto Sans Symbols"/>
              <a:buNone/>
            </a:pPr>
            <a:r>
              <a:t/>
            </a:r>
            <a:endParaRPr b="0" i="0" sz="2000">
              <a:solidFill>
                <a:srgbClr val="000000"/>
              </a:solidFill>
              <a:latin typeface="Fira Sans"/>
              <a:ea typeface="Fira Sans"/>
              <a:cs typeface="Fira Sans"/>
              <a:sym typeface="Fira Sans"/>
            </a:endParaRPr>
          </a:p>
        </p:txBody>
      </p:sp>
      <p:pic>
        <p:nvPicPr>
          <p:cNvPr descr="cover your sneezes and coughs graphic" id="123" name="Google Shape;123;p4"/>
          <p:cNvPicPr preferRelativeResize="0"/>
          <p:nvPr/>
        </p:nvPicPr>
        <p:blipFill rotWithShape="1">
          <a:blip r:embed="rId3">
            <a:alphaModFix/>
          </a:blip>
          <a:srcRect b="0" l="0" r="0" t="0"/>
          <a:stretch/>
        </p:blipFill>
        <p:spPr>
          <a:xfrm>
            <a:off x="234158" y="266725"/>
            <a:ext cx="1604324" cy="20847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097280" y="286604"/>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OBJECTIVE</a:t>
            </a:r>
            <a:endParaRPr/>
          </a:p>
        </p:txBody>
      </p:sp>
      <p:sp>
        <p:nvSpPr>
          <p:cNvPr id="129" name="Google Shape;129;p5"/>
          <p:cNvSpPr txBox="1"/>
          <p:nvPr>
            <p:ph idx="1" type="body"/>
          </p:nvPr>
        </p:nvSpPr>
        <p:spPr>
          <a:xfrm>
            <a:off x="1842052" y="2292626"/>
            <a:ext cx="8693426" cy="3230850"/>
          </a:xfrm>
          <a:prstGeom prst="rect">
            <a:avLst/>
          </a:prstGeom>
          <a:noFill/>
          <a:ln>
            <a:noFill/>
          </a:ln>
        </p:spPr>
        <p:txBody>
          <a:bodyPr anchorCtr="0" anchor="t" bIns="45700" lIns="0" spcFirstLastPara="1" rIns="0" wrap="square" tIns="45700">
            <a:normAutofit/>
          </a:bodyPr>
          <a:lstStyle/>
          <a:p>
            <a:pPr indent="-127000" lvl="0" marL="91440" rtl="0" algn="l">
              <a:lnSpc>
                <a:spcPct val="110000"/>
              </a:lnSpc>
              <a:spcBef>
                <a:spcPts val="0"/>
              </a:spcBef>
              <a:spcAft>
                <a:spcPts val="0"/>
              </a:spcAft>
              <a:buSzPts val="2000"/>
              <a:buFont typeface="Noto Sans Symbols"/>
              <a:buChar char="▪"/>
            </a:pPr>
            <a:r>
              <a:rPr lang="en-IN" sz="2000">
                <a:solidFill>
                  <a:schemeClr val="dk1"/>
                </a:solidFill>
                <a:latin typeface="Times New Roman"/>
                <a:ea typeface="Times New Roman"/>
                <a:cs typeface="Times New Roman"/>
                <a:sym typeface="Times New Roman"/>
              </a:rPr>
              <a:t>To find the potential of repurposing the drugs, using the covid-19 articles in order to make it easy for the researchers.</a:t>
            </a:r>
            <a:endParaRPr/>
          </a:p>
          <a:p>
            <a:pPr indent="-127000" lvl="0" marL="91440" rtl="0" algn="l">
              <a:lnSpc>
                <a:spcPct val="110000"/>
              </a:lnSpc>
              <a:spcBef>
                <a:spcPts val="1400"/>
              </a:spcBef>
              <a:spcAft>
                <a:spcPts val="0"/>
              </a:spcAft>
              <a:buSzPts val="2000"/>
              <a:buFont typeface="Noto Sans Symbols"/>
              <a:buChar char="▪"/>
            </a:pPr>
            <a:r>
              <a:rPr lang="en-IN" sz="2000">
                <a:solidFill>
                  <a:schemeClr val="dk1"/>
                </a:solidFill>
                <a:latin typeface="Times New Roman"/>
                <a:ea typeface="Times New Roman"/>
                <a:cs typeface="Times New Roman"/>
                <a:sym typeface="Times New Roman"/>
              </a:rPr>
              <a:t>Sentiment analysis is required , Features of sentiment analysis can be helpful in detecting adverse drug reactions within the text .</a:t>
            </a:r>
            <a:endParaRPr/>
          </a:p>
          <a:p>
            <a:pPr indent="-127000" lvl="0" marL="91440" rtl="0" algn="l">
              <a:lnSpc>
                <a:spcPct val="110000"/>
              </a:lnSpc>
              <a:spcBef>
                <a:spcPts val="1400"/>
              </a:spcBef>
              <a:spcAft>
                <a:spcPts val="0"/>
              </a:spcAft>
              <a:buSzPts val="2000"/>
              <a:buFont typeface="Noto Sans Symbols"/>
              <a:buChar char="▪"/>
            </a:pPr>
            <a:r>
              <a:rPr lang="en-IN" sz="2000">
                <a:solidFill>
                  <a:schemeClr val="dk1"/>
                </a:solidFill>
                <a:latin typeface="Times New Roman"/>
                <a:ea typeface="Times New Roman"/>
                <a:cs typeface="Times New Roman"/>
                <a:sym typeface="Times New Roman"/>
              </a:rPr>
              <a:t>To capture the sentiments of </a:t>
            </a:r>
            <a:r>
              <a:rPr b="0" i="0" lang="en-IN" sz="2000">
                <a:solidFill>
                  <a:schemeClr val="dk1"/>
                </a:solidFill>
                <a:latin typeface="Times New Roman"/>
                <a:ea typeface="Times New Roman"/>
                <a:cs typeface="Times New Roman"/>
                <a:sym typeface="Times New Roman"/>
              </a:rPr>
              <a:t>Top Drug Names with positive notation for Covid-19 treatments.</a:t>
            </a:r>
            <a:endParaRPr/>
          </a:p>
          <a:p>
            <a:pPr indent="-127000" lvl="0" marL="91440" rtl="0" algn="l">
              <a:lnSpc>
                <a:spcPct val="110000"/>
              </a:lnSpc>
              <a:spcBef>
                <a:spcPts val="1400"/>
              </a:spcBef>
              <a:spcAft>
                <a:spcPts val="0"/>
              </a:spcAft>
              <a:buSzPts val="2000"/>
              <a:buFont typeface="Noto Sans Symbols"/>
              <a:buChar char="▪"/>
            </a:pPr>
            <a:r>
              <a:rPr lang="en-IN" sz="2000">
                <a:solidFill>
                  <a:schemeClr val="dk1"/>
                </a:solidFill>
                <a:latin typeface="Times New Roman"/>
                <a:ea typeface="Times New Roman"/>
                <a:cs typeface="Times New Roman"/>
                <a:sym typeface="Times New Roman"/>
              </a:rPr>
              <a:t>Find most relevant drug names within the articles related to covid-19 treatment.</a:t>
            </a:r>
            <a:endParaRPr/>
          </a:p>
          <a:p>
            <a:pPr indent="0" lvl="0" marL="91440" rtl="0" algn="l">
              <a:lnSpc>
                <a:spcPct val="110000"/>
              </a:lnSpc>
              <a:spcBef>
                <a:spcPts val="1400"/>
              </a:spcBef>
              <a:spcAft>
                <a:spcPts val="0"/>
              </a:spcAft>
              <a:buSzPts val="2000"/>
              <a:buFont typeface="Noto Sans Symbols"/>
              <a:buNone/>
            </a:pPr>
            <a:r>
              <a:t/>
            </a:r>
            <a:endParaRPr sz="2000">
              <a:solidFill>
                <a:schemeClr val="dk1"/>
              </a:solidFill>
              <a:latin typeface="Times New Roman"/>
              <a:ea typeface="Times New Roman"/>
              <a:cs typeface="Times New Roman"/>
              <a:sym typeface="Times New Roman"/>
            </a:endParaRPr>
          </a:p>
          <a:p>
            <a:pPr indent="0" lvl="0" marL="91440" rtl="0" algn="l">
              <a:lnSpc>
                <a:spcPct val="110000"/>
              </a:lnSpc>
              <a:spcBef>
                <a:spcPts val="1400"/>
              </a:spcBef>
              <a:spcAft>
                <a:spcPts val="0"/>
              </a:spcAft>
              <a:buSzPts val="2000"/>
              <a:buFont typeface="Noto Sans Symbols"/>
              <a:buNone/>
            </a:pPr>
            <a:r>
              <a:t/>
            </a:r>
            <a:endParaRPr sz="2000">
              <a:latin typeface="Times New Roman"/>
              <a:ea typeface="Times New Roman"/>
              <a:cs typeface="Times New Roman"/>
              <a:sym typeface="Times New Roman"/>
            </a:endParaRPr>
          </a:p>
        </p:txBody>
      </p:sp>
      <p:pic>
        <p:nvPicPr>
          <p:cNvPr descr="illustration of hand sanitizer use" id="130" name="Google Shape;130;p5"/>
          <p:cNvPicPr preferRelativeResize="0"/>
          <p:nvPr/>
        </p:nvPicPr>
        <p:blipFill rotWithShape="1">
          <a:blip r:embed="rId3">
            <a:alphaModFix/>
          </a:blip>
          <a:srcRect b="0" l="0" r="0" t="0"/>
          <a:stretch/>
        </p:blipFill>
        <p:spPr>
          <a:xfrm>
            <a:off x="374373" y="420819"/>
            <a:ext cx="1467679" cy="12919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925996" y="776808"/>
            <a:ext cx="10058400" cy="100535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DATASET</a:t>
            </a:r>
            <a:br>
              <a:rPr b="1" lang="en-IN"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136" name="Google Shape;136;p6"/>
          <p:cNvPicPr preferRelativeResize="0"/>
          <p:nvPr>
            <p:ph idx="1" type="body"/>
          </p:nvPr>
        </p:nvPicPr>
        <p:blipFill rotWithShape="1">
          <a:blip r:embed="rId3">
            <a:alphaModFix/>
          </a:blip>
          <a:srcRect b="0" l="0" r="0" t="0"/>
          <a:stretch/>
        </p:blipFill>
        <p:spPr>
          <a:xfrm>
            <a:off x="3146727" y="4214191"/>
            <a:ext cx="6147684" cy="1938993"/>
          </a:xfrm>
          <a:prstGeom prst="rect">
            <a:avLst/>
          </a:prstGeom>
          <a:noFill/>
          <a:ln>
            <a:noFill/>
          </a:ln>
        </p:spPr>
      </p:pic>
      <p:sp>
        <p:nvSpPr>
          <p:cNvPr id="137" name="Google Shape;137;p6"/>
          <p:cNvSpPr txBox="1"/>
          <p:nvPr/>
        </p:nvSpPr>
        <p:spPr>
          <a:xfrm>
            <a:off x="1285460" y="2077423"/>
            <a:ext cx="9870219" cy="224676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CORD-19 aims to connect the machine learning community with biomedical domain experts and policy makers in the race to identify effective treatments and management policies for COVID19. </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Papers in CORD-19 are sourced from PubMed Central (PMC), PubMed, the World Health Organization’s Covid-19 Database,4 and preprint servers bioRxiv, medRxiv, and arXiv</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PROBLEM STATEMENT</a:t>
            </a:r>
            <a:endParaRPr/>
          </a:p>
        </p:txBody>
      </p:sp>
      <p:sp>
        <p:nvSpPr>
          <p:cNvPr id="143" name="Google Shape;143;p7"/>
          <p:cNvSpPr txBox="1"/>
          <p:nvPr>
            <p:ph idx="1" type="body"/>
          </p:nvPr>
        </p:nvSpPr>
        <p:spPr>
          <a:xfrm>
            <a:off x="1203297" y="2862470"/>
            <a:ext cx="10058400" cy="3178901"/>
          </a:xfrm>
          <a:prstGeom prst="rect">
            <a:avLst/>
          </a:prstGeom>
          <a:noFill/>
          <a:ln>
            <a:noFill/>
          </a:ln>
        </p:spPr>
        <p:txBody>
          <a:bodyPr anchorCtr="0" anchor="t" bIns="45700" lIns="0" spcFirstLastPara="1" rIns="0" wrap="square" tIns="45700">
            <a:normAutofit/>
          </a:bodyPr>
          <a:lstStyle/>
          <a:p>
            <a:pPr indent="-152400" lvl="0" marL="91440" rtl="0" algn="just">
              <a:lnSpc>
                <a:spcPct val="110000"/>
              </a:lnSpc>
              <a:spcBef>
                <a:spcPts val="0"/>
              </a:spcBef>
              <a:spcAft>
                <a:spcPts val="0"/>
              </a:spcAft>
              <a:buSzPts val="2400"/>
              <a:buChar char=" "/>
            </a:pPr>
            <a:r>
              <a:rPr i="0" lang="en-IN" sz="2400">
                <a:solidFill>
                  <a:schemeClr val="dk1"/>
                </a:solidFill>
                <a:latin typeface="Times New Roman"/>
                <a:ea typeface="Times New Roman"/>
                <a:cs typeface="Times New Roman"/>
                <a:sym typeface="Times New Roman"/>
              </a:rPr>
              <a:t>Repositioning or Repurposing of  Existing Drugs (which was intended to serve other medical problems) for Treatment of Covid-19 using various Articles published by utilizing various NLP sentiment analysis methods.</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1097280" y="286603"/>
            <a:ext cx="10058400" cy="70230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Font typeface="Times New Roman"/>
              <a:buNone/>
            </a:pPr>
            <a:r>
              <a:rPr b="1" lang="en-IN" sz="2400">
                <a:latin typeface="Times New Roman"/>
                <a:ea typeface="Times New Roman"/>
                <a:cs typeface="Times New Roman"/>
                <a:sym typeface="Times New Roman"/>
              </a:rPr>
              <a:t>LITERATURE SURVEY</a:t>
            </a:r>
            <a:endParaRPr/>
          </a:p>
        </p:txBody>
      </p:sp>
      <p:graphicFrame>
        <p:nvGraphicFramePr>
          <p:cNvPr id="149" name="Google Shape;149;p8"/>
          <p:cNvGraphicFramePr/>
          <p:nvPr/>
        </p:nvGraphicFramePr>
        <p:xfrm>
          <a:off x="1097280" y="1201003"/>
          <a:ext cx="3000000" cy="3000000"/>
        </p:xfrm>
        <a:graphic>
          <a:graphicData uri="http://schemas.openxmlformats.org/drawingml/2006/table">
            <a:tbl>
              <a:tblPr bandRow="1" firstRow="1">
                <a:noFill/>
                <a:tableStyleId>{FFAE250C-30A2-4A13-8164-E97A9FF6A87B}</a:tableStyleId>
              </a:tblPr>
              <a:tblGrid>
                <a:gridCol w="2560325"/>
                <a:gridCol w="2619800"/>
                <a:gridCol w="2558400"/>
                <a:gridCol w="3022225"/>
              </a:tblGrid>
              <a:tr h="715925">
                <a:tc>
                  <a:txBody>
                    <a:bodyPr/>
                    <a:lstStyle/>
                    <a:p>
                      <a:pPr indent="0" lvl="0" marL="0" marR="0" rtl="0" algn="l">
                        <a:spcBef>
                          <a:spcPts val="0"/>
                        </a:spcBef>
                        <a:spcAft>
                          <a:spcPts val="0"/>
                        </a:spcAft>
                        <a:buNone/>
                      </a:pPr>
                      <a:r>
                        <a:rPr lang="en-IN" sz="1600" u="none" cap="none" strike="noStrike">
                          <a:latin typeface="Times New Roman"/>
                          <a:ea typeface="Times New Roman"/>
                          <a:cs typeface="Times New Roman"/>
                          <a:sym typeface="Times New Roman"/>
                        </a:rPr>
                        <a:t>TITLE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METHODOLOGY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FINDINGS</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JOURNAL/CONFERENCE</a:t>
                      </a:r>
                      <a:endParaRPr/>
                    </a:p>
                  </a:txBody>
                  <a:tcPr marT="45725" marB="45725" marR="91450" marL="91450">
                    <a:lnB cap="flat" cmpd="sng" w="12700">
                      <a:solidFill>
                        <a:schemeClr val="dk1"/>
                      </a:solidFill>
                      <a:prstDash val="solid"/>
                      <a:round/>
                      <a:headEnd len="sm" w="sm" type="none"/>
                      <a:tailEnd len="sm" w="sm" type="none"/>
                    </a:lnB>
                    <a:solidFill>
                      <a:srgbClr val="595959"/>
                    </a:solidFill>
                  </a:tcPr>
                </a:tc>
              </a:tr>
              <a:tr h="1779725">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Literature-based discovery of new candidates for drug repurposing(for different cancers)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Pattern-based relationship extraction method to extract disease–gene and gene–drug direct relationships from the literature, Drug vector space model.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Repurposed drug candidates  for the treatment of various cancers, new indications was comprehensively integrated and summarized by a single plot, i.e. chord diagram, which was first used to demonstrate the wheel of drug repurposing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IEEE International Conference on Bioinformatics and Biomedicine (2018)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r>
              <a:tr h="1450400">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A Systematic Framework for Drug Repurposing</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based on Literature Mining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Logistic regression model to predict how effectively the drug counteracts the disease based on the generated disease/drug vectors. Two vectors to describe clinical disease symptoms and clinical drug effects..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Analogical reasoning</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approach based on the ABC model and proposed a systematic</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framework for discovering hidden disease–drug associations.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IEEE International Conference on Bioinformatics and Biomedicine (2019)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1097280" y="286603"/>
            <a:ext cx="10058400" cy="70230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Font typeface="Times New Roman"/>
              <a:buNone/>
            </a:pPr>
            <a:r>
              <a:rPr b="1" lang="en-IN" sz="2400">
                <a:latin typeface="Times New Roman"/>
                <a:ea typeface="Times New Roman"/>
                <a:cs typeface="Times New Roman"/>
                <a:sym typeface="Times New Roman"/>
              </a:rPr>
              <a:t>LITERATURE SURVEY</a:t>
            </a:r>
            <a:endParaRPr/>
          </a:p>
        </p:txBody>
      </p:sp>
      <p:graphicFrame>
        <p:nvGraphicFramePr>
          <p:cNvPr id="155" name="Google Shape;155;p9"/>
          <p:cNvGraphicFramePr/>
          <p:nvPr/>
        </p:nvGraphicFramePr>
        <p:xfrm>
          <a:off x="1097280" y="1201003"/>
          <a:ext cx="3000000" cy="3000000"/>
        </p:xfrm>
        <a:graphic>
          <a:graphicData uri="http://schemas.openxmlformats.org/drawingml/2006/table">
            <a:tbl>
              <a:tblPr bandRow="1" firstRow="1">
                <a:noFill/>
                <a:tableStyleId>{FFAE250C-30A2-4A13-8164-E97A9FF6A87B}</a:tableStyleId>
              </a:tblPr>
              <a:tblGrid>
                <a:gridCol w="2560325"/>
                <a:gridCol w="2619800"/>
                <a:gridCol w="2558400"/>
                <a:gridCol w="3022225"/>
              </a:tblGrid>
              <a:tr h="71592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TITLE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METHODOLOGY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FINDINGS</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JOURNAL/CONFERENCE</a:t>
                      </a:r>
                      <a:endParaRPr/>
                    </a:p>
                  </a:txBody>
                  <a:tcPr marT="45725" marB="45725" marR="91450" marL="91450">
                    <a:lnB cap="flat" cmpd="sng" w="12700">
                      <a:solidFill>
                        <a:schemeClr val="dk1"/>
                      </a:solidFill>
                      <a:prstDash val="solid"/>
                      <a:round/>
                      <a:headEnd len="sm" w="sm" type="none"/>
                      <a:tailEnd len="sm" w="sm" type="none"/>
                    </a:lnB>
                    <a:solidFill>
                      <a:srgbClr val="595959"/>
                    </a:solidFill>
                  </a:tcPr>
                </a:tc>
              </a:tr>
              <a:tr h="1779725">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Detecting Serendipitous Drug Usage in Social Media</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with Deep Neural Network Models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Convolutional neural network (CNN), long short-term memory network (LSTM), and convolutional long short-term memory network (CLSTM)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Detection of serendipitous drug usage in social media as a binary classification problem and investigated deep neural network models as a solution from drug-review posts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c>
                  <a:txBody>
                    <a:bodyPr/>
                    <a:lstStyle/>
                    <a:p>
                      <a:pPr indent="0" lvl="0" marL="0" marR="0" rtl="0" algn="just">
                        <a:spcBef>
                          <a:spcPts val="0"/>
                        </a:spcBef>
                        <a:spcAft>
                          <a:spcPts val="0"/>
                        </a:spcAft>
                        <a:buNone/>
                      </a:pPr>
                      <a:r>
                        <a:rPr lang="en-IN" sz="1600">
                          <a:latin typeface="Times New Roman"/>
                          <a:ea typeface="Times New Roman"/>
                          <a:cs typeface="Times New Roman"/>
                          <a:sym typeface="Times New Roman"/>
                        </a:rPr>
                        <a:t>IEEE International Conference (2020)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DF0"/>
                    </a:solidFill>
                  </a:tcPr>
                </a:tc>
              </a:tr>
              <a:tr h="1450400">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Deep Learning for Predicting Drug-Target Interactions: A Case Study</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of COVID-19 Drug Repurposing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Heterogeneous graph attention (HGAT) model to learn topological information of compound molecule.  (SMILES)  Simplified Molecular Input Line Entry System representation of input compounds is</a:t>
                      </a:r>
                      <a:endParaRPr/>
                    </a:p>
                    <a:p>
                      <a:pPr indent="0" lvl="0" marL="0" marR="0" rtl="0" algn="l">
                        <a:spcBef>
                          <a:spcPts val="0"/>
                        </a:spcBef>
                        <a:spcAft>
                          <a:spcPts val="0"/>
                        </a:spcAft>
                        <a:buNone/>
                      </a:pPr>
                      <a:r>
                        <a:rPr lang="en-IN" sz="1600">
                          <a:latin typeface="Times New Roman"/>
                          <a:ea typeface="Times New Roman"/>
                          <a:cs typeface="Times New Roman"/>
                          <a:sym typeface="Times New Roman"/>
                        </a:rPr>
                        <a:t>learned through bidirectional ConvLSTM architecture.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Framework for predicting DT(drug target)  binding affinity using target protein sequences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IN" sz="1600">
                          <a:latin typeface="Times New Roman"/>
                          <a:ea typeface="Times New Roman"/>
                          <a:cs typeface="Times New Roman"/>
                          <a:sym typeface="Times New Roman"/>
                        </a:rPr>
                        <a:t>The Lancet Digital Health journal (2019)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2021-02-24T07:16:19Z</dcterms:created>
  <dc:creator>Revathi Nambiar</dc:creator>
</cp:coreProperties>
</file>