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Inter"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CCD2fzvPFjtoDqIVOBkyY9/fT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1D6BC4-F290-4F14-B8D1-CF2E11029855}">
  <a:tblStyle styleId="{591D6BC4-F290-4F14-B8D1-CF2E1102985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067A55F6-F7D0-4D54-96D8-D15C0F5E9A1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6"/>
          </a:solidFill>
        </a:fill>
      </a:tcStyle>
    </a:wholeTbl>
    <a:band1H>
      <a:tcTxStyle/>
      <a:tcStyle>
        <a:tcBdr/>
        <a:fill>
          <a:solidFill>
            <a:srgbClr val="FFECCA"/>
          </a:solidFill>
        </a:fill>
      </a:tcStyle>
    </a:band1H>
    <a:band2H>
      <a:tcTxStyle/>
      <a:tcStyle>
        <a:tcBdr/>
      </a:tcStyle>
    </a:band2H>
    <a:band1V>
      <a:tcTxStyle/>
      <a:tcStyle>
        <a:tcBdr/>
        <a:fill>
          <a:solidFill>
            <a:srgbClr val="FFEC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1"/>
          <p:cNvSpPr>
            <a:spLocks noGrp="1"/>
          </p:cNvSpPr>
          <p:nvPr>
            <p:ph type="pic" idx="2"/>
          </p:nvPr>
        </p:nvSpPr>
        <p:spPr>
          <a:xfrm>
            <a:off x="5183188" y="987425"/>
            <a:ext cx="6172200" cy="4873625"/>
          </a:xfrm>
          <a:prstGeom prst="rect">
            <a:avLst/>
          </a:prstGeom>
          <a:noFill/>
          <a:ln>
            <a:noFill/>
          </a:ln>
        </p:spPr>
      </p:sp>
      <p:sp>
        <p:nvSpPr>
          <p:cNvPr id="68" name="Google Shape;6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rgbClr val="FAFAFA"/>
            </a:gs>
            <a:gs pos="100000">
              <a:srgbClr val="CECECE"/>
            </a:gs>
          </a:gsLst>
          <a:lin ang="5400000" scaled="0"/>
        </a:gra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34143" y="665163"/>
            <a:ext cx="10541276" cy="287133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br>
              <a:rPr lang="en-IN" sz="2700" dirty="0">
                <a:latin typeface="Times New Roman"/>
                <a:ea typeface="Times New Roman"/>
                <a:cs typeface="Times New Roman"/>
                <a:sym typeface="Times New Roman"/>
              </a:rPr>
            </a:br>
            <a:br>
              <a:rPr lang="en-IN" sz="2700" dirty="0">
                <a:latin typeface="Times New Roman"/>
                <a:ea typeface="Times New Roman"/>
                <a:cs typeface="Times New Roman"/>
                <a:sym typeface="Times New Roman"/>
              </a:rPr>
            </a:br>
            <a:br>
              <a:rPr lang="en-IN" sz="3200" dirty="0">
                <a:latin typeface="Times New Roman"/>
                <a:ea typeface="Times New Roman"/>
                <a:cs typeface="Times New Roman"/>
                <a:sym typeface="Times New Roman"/>
              </a:rPr>
            </a:br>
            <a:br>
              <a:rPr lang="en-IN" sz="3100" dirty="0">
                <a:latin typeface="Times New Roman"/>
                <a:ea typeface="Times New Roman"/>
                <a:cs typeface="Times New Roman"/>
                <a:sym typeface="Times New Roman"/>
              </a:rPr>
            </a:br>
            <a:r>
              <a:rPr lang="en-IN" sz="3100" b="1" dirty="0">
                <a:latin typeface="Times New Roman"/>
                <a:ea typeface="Times New Roman"/>
                <a:cs typeface="Times New Roman"/>
                <a:sym typeface="Times New Roman"/>
              </a:rPr>
              <a:t>ANALYSING THE COVID-19 RISK FACTORS RELATED TO PREGNANT WOMEN AND NEONATES</a:t>
            </a:r>
            <a:br>
              <a:rPr lang="en-IN" sz="3200" b="1" dirty="0">
                <a:latin typeface="Times New Roman"/>
                <a:ea typeface="Times New Roman"/>
                <a:cs typeface="Times New Roman"/>
                <a:sym typeface="Times New Roman"/>
              </a:rPr>
            </a:br>
            <a:endParaRPr sz="3200" b="1" dirty="0">
              <a:solidFill>
                <a:schemeClr val="dk2"/>
              </a:solidFill>
            </a:endParaRPr>
          </a:p>
        </p:txBody>
      </p:sp>
      <p:sp>
        <p:nvSpPr>
          <p:cNvPr id="89" name="Google Shape;89;p1"/>
          <p:cNvSpPr txBox="1">
            <a:spLocks noGrp="1"/>
          </p:cNvSpPr>
          <p:nvPr>
            <p:ph type="subTitle" idx="1"/>
          </p:nvPr>
        </p:nvSpPr>
        <p:spPr>
          <a:xfrm>
            <a:off x="1720773" y="4362326"/>
            <a:ext cx="9655864" cy="2495674"/>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IN" sz="8000" dirty="0">
                <a:latin typeface="Times New Roman"/>
                <a:ea typeface="Times New Roman"/>
                <a:cs typeface="Times New Roman"/>
                <a:sym typeface="Times New Roman"/>
              </a:rPr>
              <a:t>Presented by-</a:t>
            </a:r>
            <a:endParaRPr dirty="0"/>
          </a:p>
          <a:p>
            <a:pPr marL="0" lvl="0" indent="0" algn="l" rtl="0">
              <a:lnSpc>
                <a:spcPct val="90000"/>
              </a:lnSpc>
              <a:spcBef>
                <a:spcPts val="1000"/>
              </a:spcBef>
              <a:spcAft>
                <a:spcPts val="0"/>
              </a:spcAft>
              <a:buClr>
                <a:schemeClr val="dk1"/>
              </a:buClr>
              <a:buSzPct val="100000"/>
              <a:buNone/>
            </a:pPr>
            <a:r>
              <a:rPr lang="en-IN" sz="8000" dirty="0">
                <a:latin typeface="Times New Roman"/>
                <a:ea typeface="Times New Roman"/>
                <a:cs typeface="Times New Roman"/>
                <a:sym typeface="Times New Roman"/>
              </a:rPr>
              <a:t>Revathi S Nambiar</a:t>
            </a:r>
            <a:endParaRPr dirty="0"/>
          </a:p>
          <a:p>
            <a:pPr marL="0" lvl="0" indent="0" algn="l" rtl="0">
              <a:lnSpc>
                <a:spcPct val="90000"/>
              </a:lnSpc>
              <a:spcBef>
                <a:spcPts val="1000"/>
              </a:spcBef>
              <a:spcAft>
                <a:spcPts val="0"/>
              </a:spcAft>
              <a:buClr>
                <a:schemeClr val="dk1"/>
              </a:buClr>
              <a:buSzPct val="100000"/>
              <a:buNone/>
            </a:pPr>
            <a:r>
              <a:rPr lang="en-IN" sz="8000"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ct val="100000"/>
              <a:buNone/>
            </a:pPr>
            <a:endParaRPr sz="36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ct val="100000"/>
              <a:buNone/>
            </a:pPr>
            <a:r>
              <a:rPr lang="en-IN" sz="3600" dirty="0">
                <a:latin typeface="Times New Roman"/>
                <a:ea typeface="Times New Roman"/>
                <a:cs typeface="Times New Roman"/>
                <a:sym typeface="Times New Roman"/>
              </a:rPr>
              <a:t>                                                                                        </a:t>
            </a:r>
            <a:endParaRPr sz="36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dirty="0">
              <a:solidFill>
                <a:schemeClr val="dk2"/>
              </a:solidFill>
            </a:endParaRPr>
          </a:p>
        </p:txBody>
      </p:sp>
      <p:sp>
        <p:nvSpPr>
          <p:cNvPr id="90" name="Google Shape;9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3" name="Google Shape;93;p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ctrTitle"/>
          </p:nvPr>
        </p:nvSpPr>
        <p:spPr>
          <a:xfrm>
            <a:off x="3371635" y="443240"/>
            <a:ext cx="5448730" cy="55128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LITERATURE SURVEY</a:t>
            </a:r>
            <a:endParaRPr/>
          </a:p>
        </p:txBody>
      </p:sp>
      <p:sp>
        <p:nvSpPr>
          <p:cNvPr id="172" name="Google Shape;1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73" name="Google Shape;1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graphicFrame>
        <p:nvGraphicFramePr>
          <p:cNvPr id="175" name="Google Shape;175;p11"/>
          <p:cNvGraphicFramePr/>
          <p:nvPr/>
        </p:nvGraphicFramePr>
        <p:xfrm>
          <a:off x="3988905" y="1058445"/>
          <a:ext cx="6880150" cy="5234000"/>
        </p:xfrm>
        <a:graphic>
          <a:graphicData uri="http://schemas.openxmlformats.org/drawingml/2006/table">
            <a:tbl>
              <a:tblPr firstRow="1" bandRow="1">
                <a:noFill/>
                <a:tableStyleId>{591D6BC4-F290-4F14-B8D1-CF2E11029855}</a:tableStyleId>
              </a:tblPr>
              <a:tblGrid>
                <a:gridCol w="1679500">
                  <a:extLst>
                    <a:ext uri="{9D8B030D-6E8A-4147-A177-3AD203B41FA5}">
                      <a16:colId xmlns:a16="http://schemas.microsoft.com/office/drawing/2014/main" val="20000"/>
                    </a:ext>
                  </a:extLst>
                </a:gridCol>
                <a:gridCol w="3105950">
                  <a:extLst>
                    <a:ext uri="{9D8B030D-6E8A-4147-A177-3AD203B41FA5}">
                      <a16:colId xmlns:a16="http://schemas.microsoft.com/office/drawing/2014/main" val="20001"/>
                    </a:ext>
                  </a:extLst>
                </a:gridCol>
                <a:gridCol w="2094700">
                  <a:extLst>
                    <a:ext uri="{9D8B030D-6E8A-4147-A177-3AD203B41FA5}">
                      <a16:colId xmlns:a16="http://schemas.microsoft.com/office/drawing/2014/main" val="20002"/>
                    </a:ext>
                  </a:extLst>
                </a:gridCol>
              </a:tblGrid>
              <a:tr h="628175">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METHODOLOGY</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FINDINGS</a:t>
                      </a:r>
                      <a:endParaRPr/>
                    </a:p>
                  </a:txBody>
                  <a:tcPr marL="91450" marR="91450" marT="45725" marB="45725"/>
                </a:tc>
                <a:extLst>
                  <a:ext uri="{0D108BD9-81ED-4DB2-BD59-A6C34878D82A}">
                    <a16:rowId xmlns:a16="http://schemas.microsoft.com/office/drawing/2014/main" val="10000"/>
                  </a:ext>
                </a:extLst>
              </a:tr>
              <a:tr h="209312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Searching Scientific Literature for Answers on COVID-19 Questions</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NIR: Neural Index Run ,Bio B ERT-NLI model, RFRR: Relevance feedback with BERT-based</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re-ranking baseline</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Hybrid index with both an inverted and neural index for ranking.</a:t>
                      </a:r>
                      <a:endParaRPr/>
                    </a:p>
                  </a:txBody>
                  <a:tcPr marL="91450" marR="91450" marT="45725" marB="45725"/>
                </a:tc>
                <a:extLst>
                  <a:ext uri="{0D108BD9-81ED-4DB2-BD59-A6C34878D82A}">
                    <a16:rowId xmlns:a16="http://schemas.microsoft.com/office/drawing/2014/main" val="10001"/>
                  </a:ext>
                </a:extLst>
              </a:tr>
              <a:tr h="2512700">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Self-supervised context-aware Covid-19 document exploration through</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atlas grounding</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Bidirectional Encoder Representations from</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Transformers – BERT , Text-to-atlas mapping objective</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It allows us to visualize</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medical text in physically meaningful space, finding clusters of documents organized by anatomy</a:t>
                      </a:r>
                      <a:endParaRPr/>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76" name="Google Shape;176;p11"/>
          <p:cNvGraphicFramePr/>
          <p:nvPr/>
        </p:nvGraphicFramePr>
        <p:xfrm>
          <a:off x="1457739" y="1052493"/>
          <a:ext cx="2531175" cy="5234000"/>
        </p:xfrm>
        <a:graphic>
          <a:graphicData uri="http://schemas.openxmlformats.org/drawingml/2006/table">
            <a:tbl>
              <a:tblPr firstRow="1" bandRow="1">
                <a:noFill/>
                <a:tableStyleId>{591D6BC4-F290-4F14-B8D1-CF2E11029855}</a:tableStyleId>
              </a:tblPr>
              <a:tblGrid>
                <a:gridCol w="2531175">
                  <a:extLst>
                    <a:ext uri="{9D8B030D-6E8A-4147-A177-3AD203B41FA5}">
                      <a16:colId xmlns:a16="http://schemas.microsoft.com/office/drawing/2014/main" val="20000"/>
                    </a:ext>
                  </a:extLst>
                </a:gridCol>
              </a:tblGrid>
              <a:tr h="628175">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JOURNAL/CONFERENCES</a:t>
                      </a:r>
                      <a:endParaRPr/>
                    </a:p>
                  </a:txBody>
                  <a:tcPr marL="91450" marR="91450" marT="45725" marB="45725"/>
                </a:tc>
                <a:extLst>
                  <a:ext uri="{0D108BD9-81ED-4DB2-BD59-A6C34878D82A}">
                    <a16:rowId xmlns:a16="http://schemas.microsoft.com/office/drawing/2014/main" val="10000"/>
                  </a:ext>
                </a:extLst>
              </a:tr>
              <a:tr h="209312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ACL conference</a:t>
                      </a:r>
                      <a:endParaRPr/>
                    </a:p>
                  </a:txBody>
                  <a:tcPr marL="91450" marR="91450" marT="45725" marB="45725"/>
                </a:tc>
                <a:extLst>
                  <a:ext uri="{0D108BD9-81ED-4DB2-BD59-A6C34878D82A}">
                    <a16:rowId xmlns:a16="http://schemas.microsoft.com/office/drawing/2014/main" val="10001"/>
                  </a:ext>
                </a:extLst>
              </a:tr>
              <a:tr h="2512700">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MedRix journal</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ctrTitle"/>
          </p:nvPr>
        </p:nvSpPr>
        <p:spPr>
          <a:xfrm>
            <a:off x="3371635" y="443240"/>
            <a:ext cx="5448730" cy="55128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LITERATURE SURVEY</a:t>
            </a:r>
            <a:endParaRPr/>
          </a:p>
        </p:txBody>
      </p:sp>
      <p:sp>
        <p:nvSpPr>
          <p:cNvPr id="182" name="Google Shape;1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83" name="Google Shape;1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graphicFrame>
        <p:nvGraphicFramePr>
          <p:cNvPr id="185" name="Google Shape;185;p12"/>
          <p:cNvGraphicFramePr/>
          <p:nvPr/>
        </p:nvGraphicFramePr>
        <p:xfrm>
          <a:off x="3729444" y="977963"/>
          <a:ext cx="7432675" cy="5632075"/>
        </p:xfrm>
        <a:graphic>
          <a:graphicData uri="http://schemas.openxmlformats.org/drawingml/2006/table">
            <a:tbl>
              <a:tblPr firstRow="1" bandRow="1">
                <a:noFill/>
                <a:tableStyleId>{591D6BC4-F290-4F14-B8D1-CF2E11029855}</a:tableStyleId>
              </a:tblPr>
              <a:tblGrid>
                <a:gridCol w="2483250">
                  <a:extLst>
                    <a:ext uri="{9D8B030D-6E8A-4147-A177-3AD203B41FA5}">
                      <a16:colId xmlns:a16="http://schemas.microsoft.com/office/drawing/2014/main" val="20000"/>
                    </a:ext>
                  </a:extLst>
                </a:gridCol>
                <a:gridCol w="2483250">
                  <a:extLst>
                    <a:ext uri="{9D8B030D-6E8A-4147-A177-3AD203B41FA5}">
                      <a16:colId xmlns:a16="http://schemas.microsoft.com/office/drawing/2014/main" val="20001"/>
                    </a:ext>
                  </a:extLst>
                </a:gridCol>
                <a:gridCol w="2466175">
                  <a:extLst>
                    <a:ext uri="{9D8B030D-6E8A-4147-A177-3AD203B41FA5}">
                      <a16:colId xmlns:a16="http://schemas.microsoft.com/office/drawing/2014/main" val="20002"/>
                    </a:ext>
                  </a:extLst>
                </a:gridCol>
              </a:tblGrid>
              <a:tr h="63257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METHODOLOGY</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FINDINGS</a:t>
                      </a:r>
                      <a:endParaRPr/>
                    </a:p>
                  </a:txBody>
                  <a:tcPr marL="91450" marR="91450" marT="45725" marB="45725"/>
                </a:tc>
                <a:extLst>
                  <a:ext uri="{0D108BD9-81ED-4DB2-BD59-A6C34878D82A}">
                    <a16:rowId xmlns:a16="http://schemas.microsoft.com/office/drawing/2014/main" val="10000"/>
                  </a:ext>
                </a:extLst>
              </a:tr>
              <a:tr h="1080150">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Document Classification for COVID-19 Literature</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 DocBERT , BioBERT</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Determine that fine-tuning pretrained language models yields the best performance on this task. </a:t>
                      </a:r>
                      <a:endParaRPr/>
                    </a:p>
                  </a:txBody>
                  <a:tcPr marL="91450" marR="91450" marT="45725" marB="45725"/>
                </a:tc>
                <a:extLst>
                  <a:ext uri="{0D108BD9-81ED-4DB2-BD59-A6C34878D82A}">
                    <a16:rowId xmlns:a16="http://schemas.microsoft.com/office/drawing/2014/main" val="10001"/>
                  </a:ext>
                </a:extLst>
              </a:tr>
              <a:tr h="195967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Collecting Verified COVID-19 Question Answer Pairs</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IN" sz="1600">
                          <a:latin typeface="Times New Roman"/>
                          <a:ea typeface="Times New Roman"/>
                          <a:cs typeface="Times New Roman"/>
                          <a:sym typeface="Times New Roman"/>
                        </a:rPr>
                        <a:t>Manually Aligning Additional Questions and Answers</a:t>
                      </a:r>
                      <a:endParaRPr/>
                    </a:p>
                    <a:p>
                      <a:pPr marL="0" marR="0" lvl="0" indent="0" algn="l" rtl="0">
                        <a:spcBef>
                          <a:spcPts val="0"/>
                        </a:spcBef>
                        <a:spcAft>
                          <a:spcPts val="0"/>
                        </a:spcAft>
                        <a:buClr>
                          <a:schemeClr val="dk1"/>
                        </a:buClr>
                        <a:buSzPts val="1600"/>
                        <a:buFont typeface="Arial"/>
                        <a:buNone/>
                      </a:pPr>
                      <a:endParaRPr sz="1600">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600"/>
                        <a:buFont typeface="Arial"/>
                        <a:buChar char="•"/>
                      </a:pPr>
                      <a:r>
                        <a:rPr lang="en-IN" sz="1600">
                          <a:latin typeface="Times New Roman"/>
                          <a:ea typeface="Times New Roman"/>
                          <a:cs typeface="Times New Roman"/>
                          <a:sym typeface="Times New Roman"/>
                        </a:rPr>
                        <a:t> Aligning Extracted        Questions with Existing Questions and Answers</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Presented their growing dataset of over 2,200 question-answers that has been created by scraping over 40 websites.</a:t>
                      </a:r>
                      <a:endParaRPr/>
                    </a:p>
                  </a:txBody>
                  <a:tcPr marL="91450" marR="91450" marT="45725" marB="45725"/>
                </a:tc>
                <a:extLst>
                  <a:ext uri="{0D108BD9-81ED-4DB2-BD59-A6C34878D82A}">
                    <a16:rowId xmlns:a16="http://schemas.microsoft.com/office/drawing/2014/main" val="10002"/>
                  </a:ext>
                </a:extLst>
              </a:tr>
              <a:tr h="1959675">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Interactive Visualization and Simplified Pattern Discovery in the COVID-19 Open Research Dataset(CORD-19)</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scispaCy, Scispacy Named Entity Recognition Model trained on the Bio Creative</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V Chemical-Disease Relations (BC5CDR)</a:t>
                      </a:r>
                      <a:endParaRPr/>
                    </a:p>
                    <a:p>
                      <a:pPr marL="0" marR="0" lvl="0" indent="0" algn="l" rtl="0">
                        <a:spcBef>
                          <a:spcPts val="0"/>
                        </a:spcBef>
                        <a:spcAft>
                          <a:spcPts val="0"/>
                        </a:spcAft>
                        <a:buClr>
                          <a:schemeClr val="dk1"/>
                        </a:buClr>
                        <a:buSzPts val="1600"/>
                        <a:buFont typeface="Arial"/>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Each of the data point in the text visualization,</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when clicked shows the text data in different contexts from the CORD-19 dataset.</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86" name="Google Shape;186;p12"/>
          <p:cNvGraphicFramePr/>
          <p:nvPr/>
        </p:nvGraphicFramePr>
        <p:xfrm>
          <a:off x="887897" y="977962"/>
          <a:ext cx="2841550" cy="5632075"/>
        </p:xfrm>
        <a:graphic>
          <a:graphicData uri="http://schemas.openxmlformats.org/drawingml/2006/table">
            <a:tbl>
              <a:tblPr firstRow="1" bandRow="1">
                <a:noFill/>
                <a:tableStyleId>{591D6BC4-F290-4F14-B8D1-CF2E11029855}</a:tableStyleId>
              </a:tblPr>
              <a:tblGrid>
                <a:gridCol w="2841550">
                  <a:extLst>
                    <a:ext uri="{9D8B030D-6E8A-4147-A177-3AD203B41FA5}">
                      <a16:colId xmlns:a16="http://schemas.microsoft.com/office/drawing/2014/main" val="20000"/>
                    </a:ext>
                  </a:extLst>
                </a:gridCol>
              </a:tblGrid>
              <a:tr h="63257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JOURNAL/CONFERENCE</a:t>
                      </a:r>
                      <a:endParaRPr/>
                    </a:p>
                  </a:txBody>
                  <a:tcPr marL="91450" marR="91450" marT="45725" marB="45725"/>
                </a:tc>
                <a:extLst>
                  <a:ext uri="{0D108BD9-81ED-4DB2-BD59-A6C34878D82A}">
                    <a16:rowId xmlns:a16="http://schemas.microsoft.com/office/drawing/2014/main" val="10000"/>
                  </a:ext>
                </a:extLst>
              </a:tr>
              <a:tr h="1080150">
                <a:tc>
                  <a:txBody>
                    <a:bodyPr/>
                    <a:lstStyle/>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medRxiv and bioRxiv journals</a:t>
                      </a:r>
                      <a:endParaRPr sz="1600" b="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95967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ACL conference</a:t>
                      </a:r>
                      <a:endParaRPr/>
                    </a:p>
                  </a:txBody>
                  <a:tcPr marL="91450" marR="91450" marT="45725" marB="45725"/>
                </a:tc>
                <a:extLst>
                  <a:ext uri="{0D108BD9-81ED-4DB2-BD59-A6C34878D82A}">
                    <a16:rowId xmlns:a16="http://schemas.microsoft.com/office/drawing/2014/main" val="10002"/>
                  </a:ext>
                </a:extLst>
              </a:tr>
              <a:tr h="195967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ACL Conference</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87" name="Google Shape;187;p12"/>
          <p:cNvGraphicFramePr/>
          <p:nvPr/>
        </p:nvGraphicFramePr>
        <p:xfrm>
          <a:off x="1295400" y="5523601"/>
          <a:ext cx="914400" cy="771525"/>
        </p:xfrm>
        <a:graphic>
          <a:graphicData uri="http://schemas.openxmlformats.org/presentationml/2006/ole">
            <mc:AlternateContent xmlns:mc="http://schemas.openxmlformats.org/markup-compatibility/2006">
              <mc:Choice xmlns:v="urn:schemas-microsoft-com:vml" Requires="v">
                <p:oleObj r:id="rId3" imgW="914400" imgH="771525" progId="Excel.Sheet.12">
                  <p:embed/>
                </p:oleObj>
              </mc:Choice>
              <mc:Fallback>
                <p:oleObj r:id="rId3" imgW="914400" imgH="771525" progId="Excel.Sheet.12">
                  <p:embed/>
                  <p:pic>
                    <p:nvPicPr>
                      <p:cNvPr id="187" name="Google Shape;187;p12"/>
                      <p:cNvPicPr preferRelativeResize="0"/>
                      <p:nvPr/>
                    </p:nvPicPr>
                    <p:blipFill rotWithShape="1">
                      <a:blip r:embed="rId4">
                        <a:alphaModFix/>
                      </a:blip>
                      <a:srcRect/>
                      <a:stretch/>
                    </p:blipFill>
                    <p:spPr>
                      <a:xfrm>
                        <a:off x="1295400" y="5523601"/>
                        <a:ext cx="914400" cy="771525"/>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ctrTitle"/>
          </p:nvPr>
        </p:nvSpPr>
        <p:spPr>
          <a:xfrm>
            <a:off x="3371787" y="1741337"/>
            <a:ext cx="5448730" cy="23879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800"/>
              <a:buFont typeface="Arial"/>
              <a:buNone/>
            </a:pPr>
            <a:br>
              <a:rPr lang="en-IN" sz="1800" b="0" i="0" u="none" strike="noStrike">
                <a:latin typeface="Arial"/>
                <a:ea typeface="Arial"/>
                <a:cs typeface="Arial"/>
                <a:sym typeface="Arial"/>
              </a:rPr>
            </a:br>
            <a:r>
              <a:rPr lang="en-IN" sz="1800" b="1" i="0" u="none" strike="noStrike">
                <a:solidFill>
                  <a:srgbClr val="FFFFFF"/>
                </a:solidFill>
                <a:latin typeface="Times New Roman"/>
                <a:ea typeface="Times New Roman"/>
                <a:cs typeface="Times New Roman"/>
                <a:sym typeface="Times New Roman"/>
              </a:rPr>
              <a:t>          TITLE</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METHODOLOGY</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RESULTS</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FUTURE WORK</a:t>
            </a:r>
            <a:br>
              <a:rPr lang="en-IN" sz="1800" b="0" i="0" u="none" strike="noStrike">
                <a:latin typeface="Arial"/>
                <a:ea typeface="Arial"/>
                <a:cs typeface="Arial"/>
                <a:sym typeface="Arial"/>
              </a:rPr>
            </a:br>
            <a:endParaRPr sz="5200">
              <a:solidFill>
                <a:schemeClr val="dk2"/>
              </a:solidFill>
            </a:endParaRPr>
          </a:p>
        </p:txBody>
      </p:sp>
      <p:sp>
        <p:nvSpPr>
          <p:cNvPr id="193" name="Google Shape;19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94" name="Google Shape;19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96" name="Google Shape;196;p13"/>
          <p:cNvSpPr txBox="1"/>
          <p:nvPr/>
        </p:nvSpPr>
        <p:spPr>
          <a:xfrm>
            <a:off x="3069105" y="942761"/>
            <a:ext cx="6389220" cy="551289"/>
          </a:xfrm>
          <a:prstGeom prst="rect">
            <a:avLst/>
          </a:prstGeom>
          <a:noFill/>
          <a:ln>
            <a:noFill/>
          </a:ln>
        </p:spPr>
        <p:txBody>
          <a:bodyPr spcFirstLastPara="1" wrap="square" lIns="91425" tIns="45700" rIns="91425" bIns="45700" anchor="b" anchorCtr="0">
            <a:normAutofit fontScale="92500"/>
          </a:bodyPr>
          <a:lstStyle/>
          <a:p>
            <a:pPr marL="0" marR="0" lvl="0" indent="0" algn="ctr" rtl="0">
              <a:lnSpc>
                <a:spcPct val="90000"/>
              </a:lnSpc>
              <a:spcBef>
                <a:spcPts val="0"/>
              </a:spcBef>
              <a:spcAft>
                <a:spcPts val="0"/>
              </a:spcAft>
              <a:buClr>
                <a:schemeClr val="dk1"/>
              </a:buClr>
              <a:buSzPct val="100000"/>
              <a:buFont typeface="Times New Roman"/>
              <a:buNone/>
            </a:pPr>
            <a:r>
              <a:rPr lang="en-IN" sz="2800" b="1">
                <a:solidFill>
                  <a:schemeClr val="dk1"/>
                </a:solidFill>
                <a:latin typeface="Times New Roman"/>
                <a:ea typeface="Times New Roman"/>
                <a:cs typeface="Times New Roman"/>
                <a:sym typeface="Times New Roman"/>
              </a:rPr>
              <a:t>SUMMARY OF LITERATURE SURVEY</a:t>
            </a:r>
            <a:endParaRPr/>
          </a:p>
        </p:txBody>
      </p:sp>
      <p:sp>
        <p:nvSpPr>
          <p:cNvPr id="197" name="Google Shape;197;p13"/>
          <p:cNvSpPr txBox="1"/>
          <p:nvPr/>
        </p:nvSpPr>
        <p:spPr>
          <a:xfrm>
            <a:off x="2021992" y="2072156"/>
            <a:ext cx="9015413" cy="544764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Most of the papers published under CORD-19 dataset used text mining and analytics concepts like (NER,NERT,BIO-BERT, etc)</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Most of the work carried out focused on developing Question Answering systems and Summarisers for different tasks under CORD-19.</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Conceptual representation of documents using BERT, Sci- Bert where prominent among the representations.</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Extractive and Query based summarisers, Clustering and classifying tools where developed.</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Times New Roman"/>
              <a:ea typeface="Times New Roman"/>
              <a:cs typeface="Times New Roman"/>
              <a:sym typeface="Times New Roman"/>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Times New Roman"/>
              <a:ea typeface="Times New Roman"/>
              <a:cs typeface="Times New Roman"/>
              <a:sym typeface="Times New Roman"/>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ctrTitle"/>
          </p:nvPr>
        </p:nvSpPr>
        <p:spPr>
          <a:xfrm>
            <a:off x="2209800" y="98002"/>
            <a:ext cx="5448730" cy="23879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800"/>
              <a:buFont typeface="Arial"/>
              <a:buNone/>
            </a:pPr>
            <a:br>
              <a:rPr lang="en-IN" sz="1800" b="0" i="0" u="none" strike="noStrike">
                <a:latin typeface="Arial"/>
                <a:ea typeface="Arial"/>
                <a:cs typeface="Arial"/>
                <a:sym typeface="Arial"/>
              </a:rPr>
            </a:br>
            <a:r>
              <a:rPr lang="en-IN" sz="1800" b="1" i="0" u="none" strike="noStrike">
                <a:solidFill>
                  <a:srgbClr val="FFFFFF"/>
                </a:solidFill>
                <a:latin typeface="Times New Roman"/>
                <a:ea typeface="Times New Roman"/>
                <a:cs typeface="Times New Roman"/>
                <a:sym typeface="Times New Roman"/>
              </a:rPr>
              <a:t>          TITLE</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METHODOLOGY</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RESULTS</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FUTURE WORK</a:t>
            </a:r>
            <a:br>
              <a:rPr lang="en-IN" sz="1800" b="0" i="0" u="none" strike="noStrike">
                <a:latin typeface="Arial"/>
                <a:ea typeface="Arial"/>
                <a:cs typeface="Arial"/>
                <a:sym typeface="Arial"/>
              </a:rPr>
            </a:br>
            <a:endParaRPr sz="5200">
              <a:solidFill>
                <a:schemeClr val="dk2"/>
              </a:solidFill>
            </a:endParaRPr>
          </a:p>
        </p:txBody>
      </p:sp>
      <p:sp>
        <p:nvSpPr>
          <p:cNvPr id="203" name="Google Shape;20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204" name="Google Shape;2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206" name="Google Shape;206;p14"/>
          <p:cNvSpPr txBox="1">
            <a:spLocks noGrp="1"/>
          </p:cNvSpPr>
          <p:nvPr>
            <p:ph type="subTitle" idx="1"/>
          </p:nvPr>
        </p:nvSpPr>
        <p:spPr>
          <a:xfrm>
            <a:off x="1204911" y="891461"/>
            <a:ext cx="9144000" cy="46180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b="1">
                <a:latin typeface="Times New Roman"/>
                <a:ea typeface="Times New Roman"/>
                <a:cs typeface="Times New Roman"/>
                <a:sym typeface="Times New Roman"/>
              </a:rPr>
              <a:t>Research Gaps and Challenges</a:t>
            </a:r>
            <a:endParaRPr/>
          </a:p>
        </p:txBody>
      </p:sp>
      <p:sp>
        <p:nvSpPr>
          <p:cNvPr id="207" name="Google Shape;207;p14"/>
          <p:cNvSpPr txBox="1"/>
          <p:nvPr/>
        </p:nvSpPr>
        <p:spPr>
          <a:xfrm>
            <a:off x="957470" y="1269484"/>
            <a:ext cx="11234530" cy="53923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Developments so far focused on the broader domain rather than one specific section of population ,example - high risk population.</a:t>
            </a:r>
            <a:endParaRPr/>
          </a:p>
          <a:p>
            <a:pPr marL="0" marR="0" lvl="0" indent="0" algn="just" rtl="0">
              <a:lnSpc>
                <a:spcPct val="15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Question answering systems and summarisers so far developed was not able to convey or capture the risk factors or  Effective Modes of Communication to Reduce the Spread covid-19 .</a:t>
            </a:r>
            <a:endParaRPr/>
          </a:p>
          <a:p>
            <a:pPr marL="0" marR="0" lvl="0" indent="0" algn="just" rtl="0">
              <a:lnSpc>
                <a:spcPct val="15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Cord-19 is a huge dataset which requires Highly efficient processing machines.</a:t>
            </a:r>
            <a:endParaRPr/>
          </a:p>
          <a:p>
            <a:pPr marL="285750" marR="0" lvl="0" indent="-15875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CORD-19 is an evolving dataset , so each week new articles gets added therefore it is difficult to tackle the dataset.</a:t>
            </a:r>
            <a:endParaRPr/>
          </a:p>
          <a:p>
            <a:pPr marL="285750" marR="0" lvl="0" indent="-15875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371061" y="365126"/>
            <a:ext cx="10982739" cy="7818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sz="3600">
                <a:latin typeface="Times New Roman"/>
                <a:ea typeface="Times New Roman"/>
                <a:cs typeface="Times New Roman"/>
                <a:sym typeface="Times New Roman"/>
              </a:rPr>
              <a:t>Proposed Architecture</a:t>
            </a:r>
            <a:endParaRPr/>
          </a:p>
        </p:txBody>
      </p:sp>
      <p:sp>
        <p:nvSpPr>
          <p:cNvPr id="213" name="Google Shape;21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z="1800">
                <a:latin typeface="Times New Roman"/>
                <a:ea typeface="Times New Roman"/>
                <a:cs typeface="Times New Roman"/>
                <a:sym typeface="Times New Roman"/>
              </a:rPr>
              <a:t>25-01-2022</a:t>
            </a:r>
            <a:endParaRPr sz="1800">
              <a:latin typeface="Times New Roman"/>
              <a:ea typeface="Times New Roman"/>
              <a:cs typeface="Times New Roman"/>
              <a:sym typeface="Times New Roman"/>
            </a:endParaRPr>
          </a:p>
        </p:txBody>
      </p:sp>
      <p:sp>
        <p:nvSpPr>
          <p:cNvPr id="214" name="Google Shape;2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a:latin typeface="Times New Roman"/>
                <a:ea typeface="Times New Roman"/>
                <a:cs typeface="Times New Roman"/>
                <a:sym typeface="Times New Roman"/>
              </a:rPr>
              <a:t>14</a:t>
            </a:fld>
            <a:endParaRPr sz="1800">
              <a:latin typeface="Times New Roman"/>
              <a:ea typeface="Times New Roman"/>
              <a:cs typeface="Times New Roman"/>
              <a:sym typeface="Times New Roman"/>
            </a:endParaRPr>
          </a:p>
        </p:txBody>
      </p:sp>
      <p:sp>
        <p:nvSpPr>
          <p:cNvPr id="215" name="Google Shape;215;p15"/>
          <p:cNvSpPr/>
          <p:nvPr/>
        </p:nvSpPr>
        <p:spPr>
          <a:xfrm>
            <a:off x="371061" y="3219878"/>
            <a:ext cx="1556718" cy="1325563"/>
          </a:xfrm>
          <a:prstGeom prst="snip1Rect">
            <a:avLst>
              <a:gd name="adj" fmla="val 16667"/>
            </a:avLst>
          </a:prstGeom>
          <a:solidFill>
            <a:schemeClr val="lt1"/>
          </a:solidFill>
          <a:ln w="12700" cap="flat" cmpd="sng">
            <a:solidFill>
              <a:schemeClr val="dk1"/>
            </a:solidFill>
            <a:prstDash val="solid"/>
            <a:miter lim="800000"/>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a:solidFill>
                  <a:schemeClr val="dk1"/>
                </a:solidFill>
                <a:latin typeface="Times New Roman"/>
                <a:ea typeface="Times New Roman"/>
                <a:cs typeface="Times New Roman"/>
                <a:sym typeface="Times New Roman"/>
              </a:rPr>
              <a:t>CORD-19 ARTICLES</a:t>
            </a:r>
            <a:endParaRPr/>
          </a:p>
        </p:txBody>
      </p:sp>
      <p:sp>
        <p:nvSpPr>
          <p:cNvPr id="216" name="Google Shape;216;p15"/>
          <p:cNvSpPr/>
          <p:nvPr/>
        </p:nvSpPr>
        <p:spPr>
          <a:xfrm>
            <a:off x="8334912" y="4793801"/>
            <a:ext cx="1751489" cy="26149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100">
                <a:solidFill>
                  <a:schemeClr val="dk1"/>
                </a:solidFill>
                <a:latin typeface="Times New Roman"/>
                <a:ea typeface="Times New Roman"/>
                <a:cs typeface="Times New Roman"/>
                <a:sym typeface="Times New Roman"/>
              </a:rPr>
              <a:t>AUTOENCODER</a:t>
            </a:r>
            <a:endParaRPr/>
          </a:p>
        </p:txBody>
      </p:sp>
      <p:sp>
        <p:nvSpPr>
          <p:cNvPr id="217" name="Google Shape;217;p15"/>
          <p:cNvSpPr/>
          <p:nvPr/>
        </p:nvSpPr>
        <p:spPr>
          <a:xfrm>
            <a:off x="10817600" y="2666252"/>
            <a:ext cx="1091673" cy="1358469"/>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100">
                <a:solidFill>
                  <a:schemeClr val="dk1"/>
                </a:solidFill>
                <a:latin typeface="Times New Roman"/>
                <a:ea typeface="Times New Roman"/>
                <a:cs typeface="Times New Roman"/>
                <a:sym typeface="Times New Roman"/>
              </a:rPr>
              <a:t>QUESTION ANSWERING SYSTEM</a:t>
            </a:r>
            <a:endParaRPr/>
          </a:p>
        </p:txBody>
      </p:sp>
      <p:sp>
        <p:nvSpPr>
          <p:cNvPr id="218" name="Google Shape;218;p15"/>
          <p:cNvSpPr/>
          <p:nvPr/>
        </p:nvSpPr>
        <p:spPr>
          <a:xfrm>
            <a:off x="6898376" y="3082677"/>
            <a:ext cx="672742" cy="768748"/>
          </a:xfrm>
          <a:prstGeom prst="rightArrow">
            <a:avLst>
              <a:gd name="adj1" fmla="val 50000"/>
              <a:gd name="adj2" fmla="val 48892"/>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cxnSp>
        <p:nvCxnSpPr>
          <p:cNvPr id="219" name="Google Shape;219;p15"/>
          <p:cNvCxnSpPr/>
          <p:nvPr/>
        </p:nvCxnSpPr>
        <p:spPr>
          <a:xfrm rot="10800000" flipH="1">
            <a:off x="1908423" y="3191359"/>
            <a:ext cx="883385" cy="768748"/>
          </a:xfrm>
          <a:prstGeom prst="straightConnector1">
            <a:avLst/>
          </a:prstGeom>
          <a:noFill/>
          <a:ln w="9525" cap="flat" cmpd="sng">
            <a:solidFill>
              <a:schemeClr val="dk1"/>
            </a:solidFill>
            <a:prstDash val="solid"/>
            <a:round/>
            <a:headEnd type="none" w="sm" len="sm"/>
            <a:tailEnd type="stealth" w="med" len="med"/>
          </a:ln>
        </p:spPr>
      </p:cxnSp>
      <p:cxnSp>
        <p:nvCxnSpPr>
          <p:cNvPr id="220" name="Google Shape;220;p15"/>
          <p:cNvCxnSpPr/>
          <p:nvPr/>
        </p:nvCxnSpPr>
        <p:spPr>
          <a:xfrm>
            <a:off x="1927779" y="3962174"/>
            <a:ext cx="904463" cy="429343"/>
          </a:xfrm>
          <a:prstGeom prst="straightConnector1">
            <a:avLst/>
          </a:prstGeom>
          <a:noFill/>
          <a:ln w="19050" cap="flat" cmpd="sng">
            <a:solidFill>
              <a:schemeClr val="dk1"/>
            </a:solidFill>
            <a:prstDash val="solid"/>
            <a:miter lim="800000"/>
            <a:headEnd type="none" w="sm" len="sm"/>
            <a:tailEnd type="triangle" w="med" len="med"/>
          </a:ln>
        </p:spPr>
      </p:cxnSp>
      <p:sp>
        <p:nvSpPr>
          <p:cNvPr id="221" name="Google Shape;221;p15"/>
          <p:cNvSpPr/>
          <p:nvPr/>
        </p:nvSpPr>
        <p:spPr>
          <a:xfrm>
            <a:off x="9753599" y="3395128"/>
            <a:ext cx="440199" cy="294974"/>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pic>
        <p:nvPicPr>
          <p:cNvPr id="222" name="Google Shape;222;p15"/>
          <p:cNvPicPr preferRelativeResize="0"/>
          <p:nvPr/>
        </p:nvPicPr>
        <p:blipFill rotWithShape="1">
          <a:blip r:embed="rId3">
            <a:alphaModFix/>
          </a:blip>
          <a:srcRect/>
          <a:stretch/>
        </p:blipFill>
        <p:spPr>
          <a:xfrm>
            <a:off x="2791808" y="1147012"/>
            <a:ext cx="3919224" cy="2339674"/>
          </a:xfrm>
          <a:prstGeom prst="rect">
            <a:avLst/>
          </a:prstGeom>
          <a:noFill/>
          <a:ln>
            <a:noFill/>
          </a:ln>
        </p:spPr>
      </p:pic>
      <p:pic>
        <p:nvPicPr>
          <p:cNvPr id="223" name="Google Shape;223;p15"/>
          <p:cNvPicPr preferRelativeResize="0"/>
          <p:nvPr/>
        </p:nvPicPr>
        <p:blipFill rotWithShape="1">
          <a:blip r:embed="rId4">
            <a:alphaModFix/>
          </a:blip>
          <a:srcRect/>
          <a:stretch/>
        </p:blipFill>
        <p:spPr>
          <a:xfrm>
            <a:off x="2880279" y="4239593"/>
            <a:ext cx="3547025" cy="2116758"/>
          </a:xfrm>
          <a:prstGeom prst="rect">
            <a:avLst/>
          </a:prstGeom>
          <a:noFill/>
          <a:ln>
            <a:noFill/>
          </a:ln>
        </p:spPr>
      </p:pic>
      <p:pic>
        <p:nvPicPr>
          <p:cNvPr id="224" name="Google Shape;224;p15"/>
          <p:cNvPicPr preferRelativeResize="0"/>
          <p:nvPr/>
        </p:nvPicPr>
        <p:blipFill rotWithShape="1">
          <a:blip r:embed="rId5">
            <a:alphaModFix/>
          </a:blip>
          <a:srcRect l="27255" t="24828" r="26213" b="17831"/>
          <a:stretch/>
        </p:blipFill>
        <p:spPr>
          <a:xfrm>
            <a:off x="7709523" y="2070852"/>
            <a:ext cx="2743200" cy="2529380"/>
          </a:xfrm>
          <a:prstGeom prst="rect">
            <a:avLst/>
          </a:prstGeom>
          <a:noFill/>
          <a:ln>
            <a:noFill/>
          </a:ln>
        </p:spPr>
      </p:pic>
      <p:sp>
        <p:nvSpPr>
          <p:cNvPr id="225" name="Google Shape;225;p15"/>
          <p:cNvSpPr/>
          <p:nvPr/>
        </p:nvSpPr>
        <p:spPr>
          <a:xfrm>
            <a:off x="10465645" y="3331154"/>
            <a:ext cx="292337" cy="294974"/>
          </a:xfrm>
          <a:prstGeom prst="rightArrow">
            <a:avLst>
              <a:gd name="adj1" fmla="val 50000"/>
              <a:gd name="adj2" fmla="val 48892"/>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251791" y="-86708"/>
            <a:ext cx="11102009"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Low Level Design</a:t>
            </a:r>
            <a:endParaRPr/>
          </a:p>
        </p:txBody>
      </p:sp>
      <p:sp>
        <p:nvSpPr>
          <p:cNvPr id="231" name="Google Shape;23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232" name="Google Shape;2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233" name="Google Shape;233;p16"/>
          <p:cNvSpPr/>
          <p:nvPr/>
        </p:nvSpPr>
        <p:spPr>
          <a:xfrm>
            <a:off x="697811" y="1710898"/>
            <a:ext cx="1669774" cy="940904"/>
          </a:xfrm>
          <a:prstGeom prst="rect">
            <a:avLst/>
          </a:prstGeom>
          <a:solidFill>
            <a:schemeClr val="lt1"/>
          </a:solidFill>
          <a:ln w="12700" cap="flat" cmpd="sng">
            <a:solidFill>
              <a:schemeClr val="accent6"/>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CORD-19 articles</a:t>
            </a:r>
            <a:endParaRPr/>
          </a:p>
        </p:txBody>
      </p:sp>
      <p:sp>
        <p:nvSpPr>
          <p:cNvPr id="234" name="Google Shape;234;p16"/>
          <p:cNvSpPr/>
          <p:nvPr/>
        </p:nvSpPr>
        <p:spPr>
          <a:xfrm>
            <a:off x="3511824" y="1690688"/>
            <a:ext cx="2584175" cy="940904"/>
          </a:xfrm>
          <a:prstGeom prst="rect">
            <a:avLst/>
          </a:prstGeom>
          <a:solidFill>
            <a:schemeClr val="lt1"/>
          </a:solidFill>
          <a:ln w="12700" cap="flat" cmpd="sng">
            <a:solidFill>
              <a:schemeClr val="accent6"/>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Filtering cord-19 articles published on 2020</a:t>
            </a:r>
            <a:endParaRPr/>
          </a:p>
        </p:txBody>
      </p:sp>
      <p:sp>
        <p:nvSpPr>
          <p:cNvPr id="235" name="Google Shape;235;p16"/>
          <p:cNvSpPr/>
          <p:nvPr/>
        </p:nvSpPr>
        <p:spPr>
          <a:xfrm>
            <a:off x="6996501" y="1512119"/>
            <a:ext cx="2081237" cy="132671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Sub setting the articles related to neonates and pregnant women</a:t>
            </a:r>
            <a:endParaRPr/>
          </a:p>
        </p:txBody>
      </p:sp>
      <p:sp>
        <p:nvSpPr>
          <p:cNvPr id="236" name="Google Shape;236;p16"/>
          <p:cNvSpPr/>
          <p:nvPr/>
        </p:nvSpPr>
        <p:spPr>
          <a:xfrm>
            <a:off x="8154144" y="4333862"/>
            <a:ext cx="1354974" cy="791576"/>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Language Detection </a:t>
            </a:r>
            <a:endParaRPr/>
          </a:p>
        </p:txBody>
      </p:sp>
      <p:sp>
        <p:nvSpPr>
          <p:cNvPr id="237" name="Google Shape;237;p16"/>
          <p:cNvSpPr/>
          <p:nvPr/>
        </p:nvSpPr>
        <p:spPr>
          <a:xfrm>
            <a:off x="2206707" y="4211038"/>
            <a:ext cx="1133841" cy="9144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Auto encoding</a:t>
            </a:r>
            <a:endParaRPr/>
          </a:p>
        </p:txBody>
      </p:sp>
      <p:sp>
        <p:nvSpPr>
          <p:cNvPr id="238" name="Google Shape;238;p16"/>
          <p:cNvSpPr/>
          <p:nvPr/>
        </p:nvSpPr>
        <p:spPr>
          <a:xfrm>
            <a:off x="10015834" y="1798797"/>
            <a:ext cx="2081237" cy="3438092"/>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IN" sz="1800">
                <a:solidFill>
                  <a:schemeClr val="dk1"/>
                </a:solidFill>
                <a:latin typeface="Arial"/>
                <a:ea typeface="Arial"/>
                <a:cs typeface="Arial"/>
                <a:sym typeface="Arial"/>
              </a:rPr>
              <a:t>                        </a:t>
            </a:r>
            <a:endParaRPr/>
          </a:p>
        </p:txBody>
      </p:sp>
      <p:sp>
        <p:nvSpPr>
          <p:cNvPr id="239" name="Google Shape;239;p16"/>
          <p:cNvSpPr/>
          <p:nvPr/>
        </p:nvSpPr>
        <p:spPr>
          <a:xfrm>
            <a:off x="2547436" y="2072986"/>
            <a:ext cx="793112" cy="113971"/>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a:off x="6243711" y="2058456"/>
            <a:ext cx="636929" cy="149799"/>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a:off x="9298866" y="2070163"/>
            <a:ext cx="579155" cy="138092"/>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6"/>
          <p:cNvSpPr/>
          <p:nvPr/>
        </p:nvSpPr>
        <p:spPr>
          <a:xfrm rot="10800000">
            <a:off x="9624615" y="4591792"/>
            <a:ext cx="322309" cy="15118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6"/>
          <p:cNvSpPr/>
          <p:nvPr/>
        </p:nvSpPr>
        <p:spPr>
          <a:xfrm rot="10800000">
            <a:off x="7694321" y="4553238"/>
            <a:ext cx="344325" cy="18274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6"/>
          <p:cNvSpPr/>
          <p:nvPr/>
        </p:nvSpPr>
        <p:spPr>
          <a:xfrm rot="10800000">
            <a:off x="1951195" y="4564636"/>
            <a:ext cx="232491" cy="145643"/>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6"/>
          <p:cNvSpPr/>
          <p:nvPr/>
        </p:nvSpPr>
        <p:spPr>
          <a:xfrm rot="10800000">
            <a:off x="5207390" y="4564636"/>
            <a:ext cx="344325" cy="18274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16"/>
          <p:cNvSpPr/>
          <p:nvPr/>
        </p:nvSpPr>
        <p:spPr>
          <a:xfrm>
            <a:off x="5657820" y="3259689"/>
            <a:ext cx="1939788" cy="299533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16"/>
          <p:cNvSpPr/>
          <p:nvPr/>
        </p:nvSpPr>
        <p:spPr>
          <a:xfrm>
            <a:off x="5987222" y="3899948"/>
            <a:ext cx="1298944" cy="843024"/>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Topic Modeling using LDA</a:t>
            </a:r>
            <a:endParaRPr/>
          </a:p>
        </p:txBody>
      </p:sp>
      <p:sp>
        <p:nvSpPr>
          <p:cNvPr id="248" name="Google Shape;248;p16"/>
          <p:cNvSpPr/>
          <p:nvPr/>
        </p:nvSpPr>
        <p:spPr>
          <a:xfrm>
            <a:off x="5961070" y="4926015"/>
            <a:ext cx="1411816" cy="1139029"/>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0" i="0">
                <a:solidFill>
                  <a:srgbClr val="4D5156"/>
                </a:solidFill>
                <a:latin typeface="Times New Roman"/>
                <a:ea typeface="Times New Roman"/>
                <a:cs typeface="Times New Roman"/>
                <a:sym typeface="Times New Roman"/>
              </a:rPr>
              <a:t>Bidirectional Encoder Representation from Transformers</a:t>
            </a:r>
            <a:endParaRPr sz="1400">
              <a:solidFill>
                <a:schemeClr val="dk1"/>
              </a:solidFill>
              <a:latin typeface="Times New Roman"/>
              <a:ea typeface="Times New Roman"/>
              <a:cs typeface="Times New Roman"/>
              <a:sym typeface="Times New Roman"/>
            </a:endParaRPr>
          </a:p>
        </p:txBody>
      </p:sp>
      <p:sp>
        <p:nvSpPr>
          <p:cNvPr id="249" name="Google Shape;249;p16"/>
          <p:cNvSpPr txBox="1"/>
          <p:nvPr/>
        </p:nvSpPr>
        <p:spPr>
          <a:xfrm>
            <a:off x="5813314" y="3305525"/>
            <a:ext cx="164574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Vector Representation</a:t>
            </a:r>
            <a:endParaRPr/>
          </a:p>
        </p:txBody>
      </p:sp>
      <p:sp>
        <p:nvSpPr>
          <p:cNvPr id="250" name="Google Shape;250;p16"/>
          <p:cNvSpPr/>
          <p:nvPr/>
        </p:nvSpPr>
        <p:spPr>
          <a:xfrm>
            <a:off x="251791" y="3336461"/>
            <a:ext cx="1577557" cy="2909203"/>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6"/>
          <p:cNvSpPr txBox="1"/>
          <p:nvPr/>
        </p:nvSpPr>
        <p:spPr>
          <a:xfrm>
            <a:off x="286994" y="3505249"/>
            <a:ext cx="1577556"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Deep learning based Question </a:t>
            </a:r>
            <a:endParaRPr/>
          </a:p>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 Answering System</a:t>
            </a:r>
            <a:endParaRPr/>
          </a:p>
        </p:txBody>
      </p:sp>
      <p:sp>
        <p:nvSpPr>
          <p:cNvPr id="252" name="Google Shape;252;p16"/>
          <p:cNvSpPr/>
          <p:nvPr/>
        </p:nvSpPr>
        <p:spPr>
          <a:xfrm>
            <a:off x="337822" y="4292798"/>
            <a:ext cx="1450396" cy="703621"/>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BioBERT QnA</a:t>
            </a:r>
            <a:endParaRPr/>
          </a:p>
        </p:txBody>
      </p:sp>
      <p:sp>
        <p:nvSpPr>
          <p:cNvPr id="253" name="Google Shape;253;p16"/>
          <p:cNvSpPr/>
          <p:nvPr/>
        </p:nvSpPr>
        <p:spPr>
          <a:xfrm>
            <a:off x="315371" y="5125438"/>
            <a:ext cx="1450395" cy="703621"/>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Farm-Hay Stack QnA</a:t>
            </a:r>
            <a:endParaRPr/>
          </a:p>
        </p:txBody>
      </p:sp>
      <p:sp>
        <p:nvSpPr>
          <p:cNvPr id="254" name="Google Shape;254;p16"/>
          <p:cNvSpPr txBox="1"/>
          <p:nvPr/>
        </p:nvSpPr>
        <p:spPr>
          <a:xfrm>
            <a:off x="10409864" y="2000014"/>
            <a:ext cx="154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Pre-processing</a:t>
            </a:r>
            <a:endParaRPr/>
          </a:p>
        </p:txBody>
      </p:sp>
      <p:sp>
        <p:nvSpPr>
          <p:cNvPr id="255" name="Google Shape;255;p16"/>
          <p:cNvSpPr/>
          <p:nvPr/>
        </p:nvSpPr>
        <p:spPr>
          <a:xfrm>
            <a:off x="3967443" y="4211037"/>
            <a:ext cx="1133841" cy="94727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Exploratory Visualization</a:t>
            </a:r>
            <a:endParaRPr/>
          </a:p>
        </p:txBody>
      </p:sp>
      <p:sp>
        <p:nvSpPr>
          <p:cNvPr id="256" name="Google Shape;256;p16"/>
          <p:cNvSpPr/>
          <p:nvPr/>
        </p:nvSpPr>
        <p:spPr>
          <a:xfrm rot="10800000">
            <a:off x="3432362" y="4591791"/>
            <a:ext cx="466171" cy="125637"/>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6"/>
          <p:cNvSpPr/>
          <p:nvPr/>
        </p:nvSpPr>
        <p:spPr>
          <a:xfrm>
            <a:off x="10265219" y="2403176"/>
            <a:ext cx="1582466" cy="1082362"/>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Pos-tagging,</a:t>
            </a:r>
            <a:endParaRPr/>
          </a:p>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Lemmatization,</a:t>
            </a:r>
            <a:endParaRPr/>
          </a:p>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Punctuation removal</a:t>
            </a:r>
            <a:endParaRPr sz="1400">
              <a:solidFill>
                <a:schemeClr val="dk1"/>
              </a:solidFill>
              <a:latin typeface="Calibri"/>
              <a:ea typeface="Calibri"/>
              <a:cs typeface="Calibri"/>
              <a:sym typeface="Calibri"/>
            </a:endParaRPr>
          </a:p>
        </p:txBody>
      </p:sp>
      <p:sp>
        <p:nvSpPr>
          <p:cNvPr id="258" name="Google Shape;258;p16"/>
          <p:cNvSpPr/>
          <p:nvPr/>
        </p:nvSpPr>
        <p:spPr>
          <a:xfrm>
            <a:off x="10409864" y="3740559"/>
            <a:ext cx="1411221" cy="97687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Stop word removal ,</a:t>
            </a:r>
            <a:endParaRPr/>
          </a:p>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Lowercasing ,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35622" y="-178857"/>
            <a:ext cx="12652513"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Question Answering Pipeline</a:t>
            </a:r>
            <a:endParaRPr/>
          </a:p>
        </p:txBody>
      </p:sp>
      <p:sp>
        <p:nvSpPr>
          <p:cNvPr id="264" name="Google Shape;26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265" name="Google Shape;26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266" name="Google Shape;266;p17"/>
          <p:cNvSpPr/>
          <p:nvPr/>
        </p:nvSpPr>
        <p:spPr>
          <a:xfrm>
            <a:off x="4068417" y="1241859"/>
            <a:ext cx="4386469" cy="365126"/>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Articles Related to pregnant women and neonates</a:t>
            </a:r>
            <a:endParaRPr/>
          </a:p>
        </p:txBody>
      </p:sp>
      <p:cxnSp>
        <p:nvCxnSpPr>
          <p:cNvPr id="267" name="Google Shape;267;p17"/>
          <p:cNvCxnSpPr/>
          <p:nvPr/>
        </p:nvCxnSpPr>
        <p:spPr>
          <a:xfrm>
            <a:off x="6261651" y="1606985"/>
            <a:ext cx="0" cy="416956"/>
          </a:xfrm>
          <a:prstGeom prst="straightConnector1">
            <a:avLst/>
          </a:prstGeom>
          <a:noFill/>
          <a:ln w="19050" cap="flat" cmpd="sng">
            <a:solidFill>
              <a:schemeClr val="dk1"/>
            </a:solidFill>
            <a:prstDash val="solid"/>
            <a:miter lim="800000"/>
            <a:headEnd type="none" w="sm" len="sm"/>
            <a:tailEnd type="none" w="sm" len="sm"/>
          </a:ln>
        </p:spPr>
      </p:cxnSp>
      <p:cxnSp>
        <p:nvCxnSpPr>
          <p:cNvPr id="268" name="Google Shape;268;p17"/>
          <p:cNvCxnSpPr/>
          <p:nvPr/>
        </p:nvCxnSpPr>
        <p:spPr>
          <a:xfrm>
            <a:off x="4785688" y="2023941"/>
            <a:ext cx="2951925" cy="0"/>
          </a:xfrm>
          <a:prstGeom prst="straightConnector1">
            <a:avLst/>
          </a:prstGeom>
          <a:noFill/>
          <a:ln w="19050" cap="flat" cmpd="sng">
            <a:solidFill>
              <a:schemeClr val="dk1"/>
            </a:solidFill>
            <a:prstDash val="solid"/>
            <a:miter lim="800000"/>
            <a:headEnd type="none" w="sm" len="sm"/>
            <a:tailEnd type="none" w="sm" len="sm"/>
          </a:ln>
        </p:spPr>
      </p:cxnSp>
      <p:cxnSp>
        <p:nvCxnSpPr>
          <p:cNvPr id="269" name="Google Shape;269;p17"/>
          <p:cNvCxnSpPr/>
          <p:nvPr/>
        </p:nvCxnSpPr>
        <p:spPr>
          <a:xfrm>
            <a:off x="4785688" y="2023941"/>
            <a:ext cx="0" cy="430422"/>
          </a:xfrm>
          <a:prstGeom prst="straightConnector1">
            <a:avLst/>
          </a:prstGeom>
          <a:noFill/>
          <a:ln w="19050" cap="flat" cmpd="sng">
            <a:solidFill>
              <a:schemeClr val="dk1"/>
            </a:solidFill>
            <a:prstDash val="solid"/>
            <a:miter lim="800000"/>
            <a:headEnd type="none" w="sm" len="sm"/>
            <a:tailEnd type="triangle" w="med" len="med"/>
          </a:ln>
        </p:spPr>
      </p:cxnSp>
      <p:cxnSp>
        <p:nvCxnSpPr>
          <p:cNvPr id="270" name="Google Shape;270;p17"/>
          <p:cNvCxnSpPr/>
          <p:nvPr/>
        </p:nvCxnSpPr>
        <p:spPr>
          <a:xfrm>
            <a:off x="7737613" y="2023941"/>
            <a:ext cx="0" cy="430422"/>
          </a:xfrm>
          <a:prstGeom prst="straightConnector1">
            <a:avLst/>
          </a:prstGeom>
          <a:noFill/>
          <a:ln w="19050" cap="flat" cmpd="sng">
            <a:solidFill>
              <a:schemeClr val="dk1"/>
            </a:solidFill>
            <a:prstDash val="solid"/>
            <a:miter lim="800000"/>
            <a:headEnd type="none" w="sm" len="sm"/>
            <a:tailEnd type="triangle" w="med" len="med"/>
          </a:ln>
        </p:spPr>
      </p:cxnSp>
      <p:sp>
        <p:nvSpPr>
          <p:cNvPr id="271" name="Google Shape;271;p17"/>
          <p:cNvSpPr/>
          <p:nvPr/>
        </p:nvSpPr>
        <p:spPr>
          <a:xfrm>
            <a:off x="3726358" y="2445392"/>
            <a:ext cx="2279366" cy="582738"/>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a:solidFill>
                <a:srgbClr val="000000"/>
              </a:solidFill>
              <a:latin typeface="Inter"/>
              <a:ea typeface="Inter"/>
              <a:cs typeface="Inter"/>
              <a:sym typeface="Inter"/>
            </a:endParaRPr>
          </a:p>
          <a:p>
            <a:pPr marL="0" marR="0" lvl="0" indent="0" algn="ctr" rtl="0">
              <a:spcBef>
                <a:spcPts val="0"/>
              </a:spcBef>
              <a:spcAft>
                <a:spcPts val="0"/>
              </a:spcAft>
              <a:buNone/>
            </a:pPr>
            <a:r>
              <a:rPr lang="en-IN" sz="1400" b="0" i="0">
                <a:solidFill>
                  <a:srgbClr val="000000"/>
                </a:solidFill>
                <a:latin typeface="Inter"/>
                <a:ea typeface="Inter"/>
                <a:cs typeface="Inter"/>
                <a:sym typeface="Inter"/>
              </a:rPr>
              <a:t>LDA for probabilistic topic assignment vector.</a:t>
            </a:r>
            <a:endParaRPr/>
          </a:p>
          <a:p>
            <a:pPr marL="0" marR="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272" name="Google Shape;272;p17"/>
          <p:cNvSpPr/>
          <p:nvPr/>
        </p:nvSpPr>
        <p:spPr>
          <a:xfrm>
            <a:off x="6743704" y="2448133"/>
            <a:ext cx="1987818" cy="582738"/>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a:solidFill>
                <a:srgbClr val="000000"/>
              </a:solidFill>
              <a:latin typeface="Inter"/>
              <a:ea typeface="Inter"/>
              <a:cs typeface="Inter"/>
              <a:sym typeface="Inter"/>
            </a:endParaRPr>
          </a:p>
          <a:p>
            <a:pPr marL="0" marR="0" lvl="0" indent="0" algn="ctr" rtl="0">
              <a:spcBef>
                <a:spcPts val="0"/>
              </a:spcBef>
              <a:spcAft>
                <a:spcPts val="0"/>
              </a:spcAft>
              <a:buNone/>
            </a:pPr>
            <a:r>
              <a:rPr lang="en-IN" sz="1400" b="0" i="0">
                <a:solidFill>
                  <a:srgbClr val="000000"/>
                </a:solidFill>
                <a:latin typeface="Inter"/>
                <a:ea typeface="Inter"/>
                <a:cs typeface="Inter"/>
                <a:sym typeface="Inter"/>
              </a:rPr>
              <a:t>Bert for sentence embedding vector.</a:t>
            </a:r>
            <a:endParaRPr/>
          </a:p>
          <a:p>
            <a:pPr marL="0" marR="0" lvl="0" indent="0" algn="ctr" rtl="0">
              <a:spcBef>
                <a:spcPts val="0"/>
              </a:spcBef>
              <a:spcAft>
                <a:spcPts val="0"/>
              </a:spcAft>
              <a:buNone/>
            </a:pPr>
            <a:endParaRPr sz="1400" b="1">
              <a:solidFill>
                <a:schemeClr val="dk1"/>
              </a:solidFill>
              <a:latin typeface="Times New Roman"/>
              <a:ea typeface="Times New Roman"/>
              <a:cs typeface="Times New Roman"/>
              <a:sym typeface="Times New Roman"/>
            </a:endParaRPr>
          </a:p>
        </p:txBody>
      </p:sp>
      <p:cxnSp>
        <p:nvCxnSpPr>
          <p:cNvPr id="273" name="Google Shape;273;p17"/>
          <p:cNvCxnSpPr/>
          <p:nvPr/>
        </p:nvCxnSpPr>
        <p:spPr>
          <a:xfrm rot="10800000" flipH="1">
            <a:off x="4840367" y="3478915"/>
            <a:ext cx="2897246" cy="19392"/>
          </a:xfrm>
          <a:prstGeom prst="straightConnector1">
            <a:avLst/>
          </a:prstGeom>
          <a:noFill/>
          <a:ln w="19050" cap="flat" cmpd="sng">
            <a:solidFill>
              <a:schemeClr val="dk1"/>
            </a:solidFill>
            <a:prstDash val="solid"/>
            <a:miter lim="800000"/>
            <a:headEnd type="none" w="sm" len="sm"/>
            <a:tailEnd type="none" w="sm" len="sm"/>
          </a:ln>
        </p:spPr>
      </p:cxnSp>
      <p:cxnSp>
        <p:nvCxnSpPr>
          <p:cNvPr id="274" name="Google Shape;274;p17"/>
          <p:cNvCxnSpPr/>
          <p:nvPr/>
        </p:nvCxnSpPr>
        <p:spPr>
          <a:xfrm flipH="1">
            <a:off x="6243426" y="3482493"/>
            <a:ext cx="4972" cy="315839"/>
          </a:xfrm>
          <a:prstGeom prst="straightConnector1">
            <a:avLst/>
          </a:prstGeom>
          <a:noFill/>
          <a:ln w="19050" cap="flat" cmpd="sng">
            <a:solidFill>
              <a:schemeClr val="dk1"/>
            </a:solidFill>
            <a:prstDash val="solid"/>
            <a:miter lim="800000"/>
            <a:headEnd type="none" w="sm" len="sm"/>
            <a:tailEnd type="triangle" w="med" len="med"/>
          </a:ln>
        </p:spPr>
      </p:cxnSp>
      <p:sp>
        <p:nvSpPr>
          <p:cNvPr id="275" name="Google Shape;275;p17"/>
          <p:cNvSpPr/>
          <p:nvPr/>
        </p:nvSpPr>
        <p:spPr>
          <a:xfrm>
            <a:off x="5188224" y="3820328"/>
            <a:ext cx="2146852" cy="330347"/>
          </a:xfrm>
          <a:prstGeom prst="ellipse">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Times New Roman"/>
                <a:ea typeface="Times New Roman"/>
                <a:cs typeface="Times New Roman"/>
                <a:sym typeface="Times New Roman"/>
              </a:rPr>
              <a:t>Autoencoder</a:t>
            </a:r>
            <a:endParaRPr/>
          </a:p>
        </p:txBody>
      </p:sp>
      <p:cxnSp>
        <p:nvCxnSpPr>
          <p:cNvPr id="276" name="Google Shape;276;p17"/>
          <p:cNvCxnSpPr>
            <a:stCxn id="275" idx="4"/>
          </p:cNvCxnSpPr>
          <p:nvPr/>
        </p:nvCxnSpPr>
        <p:spPr>
          <a:xfrm>
            <a:off x="6261650" y="4150675"/>
            <a:ext cx="0" cy="544200"/>
          </a:xfrm>
          <a:prstGeom prst="straightConnector1">
            <a:avLst/>
          </a:prstGeom>
          <a:noFill/>
          <a:ln w="19050" cap="flat" cmpd="sng">
            <a:solidFill>
              <a:schemeClr val="dk1"/>
            </a:solidFill>
            <a:prstDash val="solid"/>
            <a:miter lim="800000"/>
            <a:headEnd type="none" w="sm" len="sm"/>
            <a:tailEnd type="triangle" w="med" len="med"/>
          </a:ln>
        </p:spPr>
      </p:cxnSp>
      <p:cxnSp>
        <p:nvCxnSpPr>
          <p:cNvPr id="277" name="Google Shape;277;p17"/>
          <p:cNvCxnSpPr/>
          <p:nvPr/>
        </p:nvCxnSpPr>
        <p:spPr>
          <a:xfrm>
            <a:off x="6261650" y="4722639"/>
            <a:ext cx="1475963" cy="0"/>
          </a:xfrm>
          <a:prstGeom prst="straightConnector1">
            <a:avLst/>
          </a:prstGeom>
          <a:noFill/>
          <a:ln w="19050" cap="flat" cmpd="sng">
            <a:solidFill>
              <a:schemeClr val="dk1"/>
            </a:solidFill>
            <a:prstDash val="solid"/>
            <a:miter lim="800000"/>
            <a:headEnd type="none" w="sm" len="sm"/>
            <a:tailEnd type="none" w="sm" len="sm"/>
          </a:ln>
        </p:spPr>
      </p:cxnSp>
      <p:cxnSp>
        <p:nvCxnSpPr>
          <p:cNvPr id="278" name="Google Shape;278;p17"/>
          <p:cNvCxnSpPr/>
          <p:nvPr/>
        </p:nvCxnSpPr>
        <p:spPr>
          <a:xfrm rot="10800000">
            <a:off x="4784036" y="4722639"/>
            <a:ext cx="1477614" cy="0"/>
          </a:xfrm>
          <a:prstGeom prst="straightConnector1">
            <a:avLst/>
          </a:prstGeom>
          <a:noFill/>
          <a:ln w="19050" cap="flat" cmpd="sng">
            <a:solidFill>
              <a:schemeClr val="dk1"/>
            </a:solidFill>
            <a:prstDash val="solid"/>
            <a:miter lim="800000"/>
            <a:headEnd type="none" w="sm" len="sm"/>
            <a:tailEnd type="none" w="sm" len="sm"/>
          </a:ln>
        </p:spPr>
      </p:cxnSp>
      <p:cxnSp>
        <p:nvCxnSpPr>
          <p:cNvPr id="279" name="Google Shape;279;p17"/>
          <p:cNvCxnSpPr>
            <a:endCxn id="280" idx="0"/>
          </p:cNvCxnSpPr>
          <p:nvPr/>
        </p:nvCxnSpPr>
        <p:spPr>
          <a:xfrm>
            <a:off x="4784036" y="4722681"/>
            <a:ext cx="0" cy="552900"/>
          </a:xfrm>
          <a:prstGeom prst="straightConnector1">
            <a:avLst/>
          </a:prstGeom>
          <a:noFill/>
          <a:ln w="19050" cap="flat" cmpd="sng">
            <a:solidFill>
              <a:schemeClr val="dk1"/>
            </a:solidFill>
            <a:prstDash val="solid"/>
            <a:miter lim="800000"/>
            <a:headEnd type="none" w="sm" len="sm"/>
            <a:tailEnd type="triangle" w="med" len="med"/>
          </a:ln>
        </p:spPr>
      </p:cxnSp>
      <p:cxnSp>
        <p:nvCxnSpPr>
          <p:cNvPr id="281" name="Google Shape;281;p17"/>
          <p:cNvCxnSpPr>
            <a:endCxn id="282" idx="0"/>
          </p:cNvCxnSpPr>
          <p:nvPr/>
        </p:nvCxnSpPr>
        <p:spPr>
          <a:xfrm>
            <a:off x="7737613" y="4722681"/>
            <a:ext cx="0" cy="552900"/>
          </a:xfrm>
          <a:prstGeom prst="straightConnector1">
            <a:avLst/>
          </a:prstGeom>
          <a:noFill/>
          <a:ln w="19050" cap="flat" cmpd="sng">
            <a:solidFill>
              <a:schemeClr val="dk1"/>
            </a:solidFill>
            <a:prstDash val="solid"/>
            <a:miter lim="800000"/>
            <a:headEnd type="none" w="sm" len="sm"/>
            <a:tailEnd type="triangle" w="med" len="med"/>
          </a:ln>
        </p:spPr>
      </p:cxnSp>
      <p:sp>
        <p:nvSpPr>
          <p:cNvPr id="280" name="Google Shape;280;p17"/>
          <p:cNvSpPr/>
          <p:nvPr/>
        </p:nvSpPr>
        <p:spPr>
          <a:xfrm>
            <a:off x="3856390" y="5275581"/>
            <a:ext cx="1855292" cy="582676"/>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BioBERT QnA</a:t>
            </a:r>
            <a:endParaRPr/>
          </a:p>
        </p:txBody>
      </p:sp>
      <p:sp>
        <p:nvSpPr>
          <p:cNvPr id="282" name="Google Shape;282;p17"/>
          <p:cNvSpPr/>
          <p:nvPr/>
        </p:nvSpPr>
        <p:spPr>
          <a:xfrm>
            <a:off x="6809967" y="5275581"/>
            <a:ext cx="1855292" cy="566597"/>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Times New Roman"/>
                <a:ea typeface="Times New Roman"/>
                <a:cs typeface="Times New Roman"/>
                <a:sym typeface="Times New Roman"/>
              </a:rPr>
              <a:t>FARM-Haystack QnA</a:t>
            </a:r>
            <a:endParaRPr/>
          </a:p>
        </p:txBody>
      </p:sp>
      <p:sp>
        <p:nvSpPr>
          <p:cNvPr id="283" name="Google Shape;283;p17"/>
          <p:cNvSpPr txBox="1"/>
          <p:nvPr/>
        </p:nvSpPr>
        <p:spPr>
          <a:xfrm>
            <a:off x="5096297" y="3059668"/>
            <a:ext cx="2531165"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a:solidFill>
                  <a:schemeClr val="dk1"/>
                </a:solidFill>
                <a:latin typeface="Times New Roman"/>
                <a:ea typeface="Times New Roman"/>
                <a:cs typeface="Times New Roman"/>
                <a:sym typeface="Times New Roman"/>
              </a:rPr>
              <a:t>High Dimensional and sparse concatenated vector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17"/>
          <p:cNvSpPr txBox="1"/>
          <p:nvPr/>
        </p:nvSpPr>
        <p:spPr>
          <a:xfrm>
            <a:off x="6366018" y="4230474"/>
            <a:ext cx="274318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rgbClr val="000000"/>
                </a:solidFill>
                <a:latin typeface="Times New Roman"/>
                <a:ea typeface="Times New Roman"/>
                <a:cs typeface="Times New Roman"/>
                <a:sym typeface="Times New Roman"/>
              </a:rPr>
              <a:t>L</a:t>
            </a:r>
            <a:r>
              <a:rPr lang="en-IN" sz="1200" b="0" i="0">
                <a:solidFill>
                  <a:srgbClr val="000000"/>
                </a:solidFill>
                <a:latin typeface="Times New Roman"/>
                <a:ea typeface="Times New Roman"/>
                <a:cs typeface="Times New Roman"/>
                <a:sym typeface="Times New Roman"/>
              </a:rPr>
              <a:t>ower dimensional latent space representation of the concatenated vector.</a:t>
            </a:r>
            <a:endParaRPr sz="1200">
              <a:solidFill>
                <a:schemeClr val="dk1"/>
              </a:solidFill>
              <a:latin typeface="Times New Roman"/>
              <a:ea typeface="Times New Roman"/>
              <a:cs typeface="Times New Roman"/>
              <a:sym typeface="Times New Roman"/>
            </a:endParaRPr>
          </a:p>
        </p:txBody>
      </p:sp>
      <p:cxnSp>
        <p:nvCxnSpPr>
          <p:cNvPr id="285" name="Google Shape;285;p17"/>
          <p:cNvCxnSpPr>
            <a:stCxn id="271" idx="2"/>
          </p:cNvCxnSpPr>
          <p:nvPr/>
        </p:nvCxnSpPr>
        <p:spPr>
          <a:xfrm>
            <a:off x="4866041" y="3028130"/>
            <a:ext cx="0" cy="470100"/>
          </a:xfrm>
          <a:prstGeom prst="straightConnector1">
            <a:avLst/>
          </a:prstGeom>
          <a:noFill/>
          <a:ln w="19050" cap="flat" cmpd="sng">
            <a:solidFill>
              <a:schemeClr val="dk1"/>
            </a:solidFill>
            <a:prstDash val="solid"/>
            <a:miter lim="800000"/>
            <a:headEnd type="none" w="sm" len="sm"/>
            <a:tailEnd type="triangle" w="med" len="med"/>
          </a:ln>
        </p:spPr>
      </p:cxnSp>
      <p:cxnSp>
        <p:nvCxnSpPr>
          <p:cNvPr id="286" name="Google Shape;286;p17"/>
          <p:cNvCxnSpPr/>
          <p:nvPr/>
        </p:nvCxnSpPr>
        <p:spPr>
          <a:xfrm>
            <a:off x="7737613" y="3028130"/>
            <a:ext cx="0" cy="470177"/>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LDA  vs  LDA+BERT</a:t>
            </a:r>
            <a:endParaRPr/>
          </a:p>
        </p:txBody>
      </p:sp>
      <p:pic>
        <p:nvPicPr>
          <p:cNvPr id="292" name="Google Shape;292;p18"/>
          <p:cNvPicPr preferRelativeResize="0">
            <a:picLocks noGrp="1"/>
          </p:cNvPicPr>
          <p:nvPr>
            <p:ph type="body" idx="1"/>
          </p:nvPr>
        </p:nvPicPr>
        <p:blipFill rotWithShape="1">
          <a:blip r:embed="rId3">
            <a:alphaModFix/>
          </a:blip>
          <a:srcRect/>
          <a:stretch/>
        </p:blipFill>
        <p:spPr>
          <a:xfrm>
            <a:off x="718298" y="2026865"/>
            <a:ext cx="5248275" cy="3675482"/>
          </a:xfrm>
          <a:prstGeom prst="rect">
            <a:avLst/>
          </a:prstGeom>
          <a:noFill/>
          <a:ln>
            <a:noFill/>
          </a:ln>
        </p:spPr>
      </p:pic>
      <p:sp>
        <p:nvSpPr>
          <p:cNvPr id="293" name="Google Shape;29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294" name="Google Shape;29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pic>
        <p:nvPicPr>
          <p:cNvPr id="295" name="Google Shape;295;p18"/>
          <p:cNvPicPr preferRelativeResize="0"/>
          <p:nvPr/>
        </p:nvPicPr>
        <p:blipFill rotWithShape="1">
          <a:blip r:embed="rId4">
            <a:alphaModFix/>
          </a:blip>
          <a:srcRect/>
          <a:stretch/>
        </p:blipFill>
        <p:spPr>
          <a:xfrm>
            <a:off x="6225429" y="2026865"/>
            <a:ext cx="5657850" cy="36754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BioBERT Question Answering System</a:t>
            </a:r>
            <a:endParaRPr/>
          </a:p>
        </p:txBody>
      </p:sp>
      <p:pic>
        <p:nvPicPr>
          <p:cNvPr id="301" name="Google Shape;301;p19"/>
          <p:cNvPicPr preferRelativeResize="0">
            <a:picLocks noGrp="1"/>
          </p:cNvPicPr>
          <p:nvPr>
            <p:ph type="body" idx="1"/>
          </p:nvPr>
        </p:nvPicPr>
        <p:blipFill rotWithShape="1">
          <a:blip r:embed="rId3">
            <a:alphaModFix/>
          </a:blip>
          <a:srcRect/>
          <a:stretch/>
        </p:blipFill>
        <p:spPr>
          <a:xfrm>
            <a:off x="1815354" y="1822707"/>
            <a:ext cx="9090211" cy="4401624"/>
          </a:xfrm>
          <a:prstGeom prst="rect">
            <a:avLst/>
          </a:prstGeom>
          <a:noFill/>
          <a:ln>
            <a:noFill/>
          </a:ln>
        </p:spPr>
      </p:pic>
      <p:sp>
        <p:nvSpPr>
          <p:cNvPr id="302" name="Google Shape;30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03" name="Google Shape;30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712694" y="365125"/>
            <a:ext cx="1064110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FARM-Haystack Question Answering System</a:t>
            </a:r>
            <a:endParaRPr/>
          </a:p>
        </p:txBody>
      </p:sp>
      <p:sp>
        <p:nvSpPr>
          <p:cNvPr id="309" name="Google Shape;30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10" name="Google Shape;3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pic>
        <p:nvPicPr>
          <p:cNvPr id="311" name="Google Shape;311;p20"/>
          <p:cNvPicPr preferRelativeResize="0">
            <a:picLocks noGrp="1"/>
          </p:cNvPicPr>
          <p:nvPr>
            <p:ph type="body" idx="1"/>
          </p:nvPr>
        </p:nvPicPr>
        <p:blipFill rotWithShape="1">
          <a:blip r:embed="rId3">
            <a:alphaModFix/>
          </a:blip>
          <a:srcRect l="32573" t="35468" r="10425" b="16649"/>
          <a:stretch/>
        </p:blipFill>
        <p:spPr>
          <a:xfrm>
            <a:off x="916056" y="1845085"/>
            <a:ext cx="10359887" cy="43568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1" name="Google Shape;101;p2"/>
          <p:cNvSpPr txBox="1"/>
          <p:nvPr/>
        </p:nvSpPr>
        <p:spPr>
          <a:xfrm>
            <a:off x="1390163" y="976283"/>
            <a:ext cx="8812696" cy="48628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Presentation Outline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Introduction</a:t>
            </a:r>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Problem Statement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Literature Review</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Proposed System Architecture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Implementation</a:t>
            </a:r>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FARM-Haystack</a:t>
            </a:r>
            <a:endParaRPr/>
          </a:p>
        </p:txBody>
      </p:sp>
      <p:sp>
        <p:nvSpPr>
          <p:cNvPr id="317" name="Google Shape;31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Clr>
                <a:srgbClr val="000000"/>
              </a:buClr>
              <a:buSzPts val="1800"/>
              <a:buChar char="•"/>
            </a:pPr>
            <a:r>
              <a:rPr lang="en-IN" sz="1800">
                <a:solidFill>
                  <a:srgbClr val="000000"/>
                </a:solidFill>
                <a:latin typeface="Times New Roman"/>
                <a:ea typeface="Times New Roman"/>
                <a:cs typeface="Times New Roman"/>
                <a:sym typeface="Times New Roman"/>
              </a:rPr>
              <a:t>By this approach we can dramatically speed up the process that researchers have to follow when looking for answers to their questions.</a:t>
            </a:r>
            <a:endParaRPr sz="1800">
              <a:latin typeface="Calibri"/>
              <a:ea typeface="Calibri"/>
              <a:cs typeface="Calibri"/>
              <a:sym typeface="Calibri"/>
            </a:endParaRPr>
          </a:p>
          <a:p>
            <a:pPr marL="228600" lvl="0" indent="-228600" algn="just" rtl="0">
              <a:lnSpc>
                <a:spcPct val="150000"/>
              </a:lnSpc>
              <a:spcBef>
                <a:spcPts val="2200"/>
              </a:spcBef>
              <a:spcAft>
                <a:spcPts val="0"/>
              </a:spcAft>
              <a:buClr>
                <a:srgbClr val="000000"/>
              </a:buClr>
              <a:buSzPts val="1800"/>
              <a:buChar char="•"/>
            </a:pPr>
            <a:r>
              <a:rPr lang="en-IN" sz="1800">
                <a:solidFill>
                  <a:srgbClr val="000000"/>
                </a:solidFill>
                <a:latin typeface="Times New Roman"/>
                <a:ea typeface="Times New Roman"/>
                <a:cs typeface="Times New Roman"/>
                <a:sym typeface="Times New Roman"/>
              </a:rPr>
              <a:t>Retrievers that speed up your queries and the APIs that allow you integrate this technology into your platforms.</a:t>
            </a:r>
            <a:endParaRPr sz="1800">
              <a:latin typeface="Calibri"/>
              <a:ea typeface="Calibri"/>
              <a:cs typeface="Calibri"/>
              <a:sym typeface="Calibri"/>
            </a:endParaRPr>
          </a:p>
          <a:p>
            <a:pPr marL="228600" lvl="0" indent="-228600" algn="just" rtl="0">
              <a:lnSpc>
                <a:spcPct val="150000"/>
              </a:lnSpc>
              <a:spcBef>
                <a:spcPts val="2200"/>
              </a:spcBef>
              <a:spcAft>
                <a:spcPts val="0"/>
              </a:spcAft>
              <a:buClr>
                <a:srgbClr val="000000"/>
              </a:buClr>
              <a:buSzPts val="1800"/>
              <a:buChar char="•"/>
            </a:pPr>
            <a:r>
              <a:rPr lang="en-IN" sz="1800">
                <a:solidFill>
                  <a:srgbClr val="000000"/>
                </a:solidFill>
                <a:latin typeface="Times New Roman"/>
                <a:ea typeface="Times New Roman"/>
                <a:cs typeface="Times New Roman"/>
                <a:sym typeface="Times New Roman"/>
              </a:rPr>
              <a:t>NER systems need to know what entities you’re looking for, and document classification models need to be given examples of the categories you’re interested in. Neural search systems, by contrast, can start working for you straight away thanks to the recent advances in transfer learning.</a:t>
            </a:r>
            <a:endParaRPr sz="1800">
              <a:latin typeface="Calibri"/>
              <a:ea typeface="Calibri"/>
              <a:cs typeface="Calibri"/>
              <a:sym typeface="Calibri"/>
            </a:endParaRPr>
          </a:p>
          <a:p>
            <a:pPr marL="228600" lvl="0" indent="-50800" algn="l" rtl="0">
              <a:lnSpc>
                <a:spcPct val="90000"/>
              </a:lnSpc>
              <a:spcBef>
                <a:spcPts val="2200"/>
              </a:spcBef>
              <a:spcAft>
                <a:spcPts val="0"/>
              </a:spcAft>
              <a:buClr>
                <a:schemeClr val="dk1"/>
              </a:buClr>
              <a:buSzPts val="2800"/>
              <a:buNone/>
            </a:pPr>
            <a:endParaRPr/>
          </a:p>
        </p:txBody>
      </p:sp>
      <p:sp>
        <p:nvSpPr>
          <p:cNvPr id="318" name="Google Shape;3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19" name="Google Shape;31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a:latin typeface="Times New Roman"/>
                <a:ea typeface="Times New Roman"/>
                <a:cs typeface="Times New Roman"/>
                <a:sym typeface="Times New Roman"/>
              </a:rPr>
              <a:t>FARM-Haystack </a:t>
            </a:r>
            <a:endParaRPr/>
          </a:p>
        </p:txBody>
      </p:sp>
      <p:sp>
        <p:nvSpPr>
          <p:cNvPr id="325" name="Google Shape;325;p22"/>
          <p:cNvSpPr txBox="1">
            <a:spLocks noGrp="1"/>
          </p:cNvSpPr>
          <p:nvPr>
            <p:ph type="body" idx="1"/>
          </p:nvPr>
        </p:nvSpPr>
        <p:spPr>
          <a:xfrm>
            <a:off x="838200" y="1559859"/>
            <a:ext cx="10515600" cy="4933016"/>
          </a:xfrm>
          <a:prstGeom prst="rect">
            <a:avLst/>
          </a:prstGeom>
          <a:noFill/>
          <a:ln>
            <a:noFill/>
          </a:ln>
        </p:spPr>
        <p:txBody>
          <a:bodyPr spcFirstLastPara="1" wrap="square" lIns="91425" tIns="45700" rIns="91425" bIns="45700" anchor="t" anchorCtr="0">
            <a:normAutofit fontScale="77500" lnSpcReduction="20000"/>
          </a:bodyPr>
          <a:lstStyle/>
          <a:p>
            <a:pPr marL="342900" lvl="0" indent="-342931" algn="just" rtl="0">
              <a:lnSpc>
                <a:spcPct val="150000"/>
              </a:lnSpc>
              <a:spcBef>
                <a:spcPts val="0"/>
              </a:spcBef>
              <a:spcAft>
                <a:spcPts val="0"/>
              </a:spcAft>
              <a:buClr>
                <a:srgbClr val="000000"/>
              </a:buClr>
              <a:buSzPct val="100000"/>
              <a:buChar char="•"/>
            </a:pPr>
            <a:r>
              <a:rPr lang="en-IN" sz="2300">
                <a:solidFill>
                  <a:srgbClr val="000000"/>
                </a:solidFill>
                <a:latin typeface="Times New Roman"/>
                <a:ea typeface="Times New Roman"/>
                <a:cs typeface="Times New Roman"/>
                <a:sym typeface="Times New Roman"/>
              </a:rPr>
              <a:t>Retriever: Fast algorithms that identify candidate documents for a given query from a large collection of documents. Retrievers narrow down the search space significantly and are therefore key for scalable QA. </a:t>
            </a:r>
            <a:endParaRPr sz="2300">
              <a:latin typeface="Times New Roman"/>
              <a:ea typeface="Times New Roman"/>
              <a:cs typeface="Times New Roman"/>
              <a:sym typeface="Times New Roman"/>
            </a:endParaRPr>
          </a:p>
          <a:p>
            <a:pPr marL="342900" lvl="0" indent="-342931" algn="just" rtl="0">
              <a:lnSpc>
                <a:spcPct val="150000"/>
              </a:lnSpc>
              <a:spcBef>
                <a:spcPts val="1800"/>
              </a:spcBef>
              <a:spcAft>
                <a:spcPts val="0"/>
              </a:spcAft>
              <a:buClr>
                <a:srgbClr val="000000"/>
              </a:buClr>
              <a:buSzPct val="100000"/>
              <a:buChar char="•"/>
            </a:pPr>
            <a:r>
              <a:rPr lang="en-IN" sz="2300">
                <a:solidFill>
                  <a:srgbClr val="000000"/>
                </a:solidFill>
                <a:latin typeface="Times New Roman"/>
                <a:ea typeface="Times New Roman"/>
                <a:cs typeface="Times New Roman"/>
                <a:sym typeface="Times New Roman"/>
              </a:rPr>
              <a:t>Reader: Neural network (e.g., BERT) that reads through texts in detail to find an answer. The Reader takes multiple passages of text as input and returns top-n answers. </a:t>
            </a:r>
            <a:endParaRPr/>
          </a:p>
          <a:p>
            <a:pPr marL="342900" lvl="0" indent="-342931" algn="just" rtl="0">
              <a:lnSpc>
                <a:spcPct val="150000"/>
              </a:lnSpc>
              <a:spcBef>
                <a:spcPts val="1800"/>
              </a:spcBef>
              <a:spcAft>
                <a:spcPts val="0"/>
              </a:spcAft>
              <a:buClr>
                <a:srgbClr val="000000"/>
              </a:buClr>
              <a:buSzPct val="100000"/>
              <a:buChar char="•"/>
            </a:pPr>
            <a:r>
              <a:rPr lang="en-IN" sz="2300">
                <a:solidFill>
                  <a:srgbClr val="000000"/>
                </a:solidFill>
                <a:latin typeface="Times New Roman"/>
                <a:ea typeface="Times New Roman"/>
                <a:cs typeface="Times New Roman"/>
                <a:sym typeface="Times New Roman"/>
              </a:rPr>
              <a:t>Generator: Neural network that </a:t>
            </a:r>
            <a:r>
              <a:rPr lang="en-IN" sz="2300" i="1">
                <a:solidFill>
                  <a:srgbClr val="000000"/>
                </a:solidFill>
                <a:latin typeface="Times New Roman"/>
                <a:ea typeface="Times New Roman"/>
                <a:cs typeface="Times New Roman"/>
                <a:sym typeface="Times New Roman"/>
              </a:rPr>
              <a:t>generates</a:t>
            </a:r>
            <a:r>
              <a:rPr lang="en-IN" sz="2300">
                <a:solidFill>
                  <a:srgbClr val="000000"/>
                </a:solidFill>
                <a:latin typeface="Times New Roman"/>
                <a:ea typeface="Times New Roman"/>
                <a:cs typeface="Times New Roman"/>
                <a:sym typeface="Times New Roman"/>
              </a:rPr>
              <a:t> an answer for a given question conditioned on the retrieved documents from the retriever.</a:t>
            </a:r>
            <a:endParaRPr sz="2300">
              <a:latin typeface="Times New Roman"/>
              <a:ea typeface="Times New Roman"/>
              <a:cs typeface="Times New Roman"/>
              <a:sym typeface="Times New Roman"/>
            </a:endParaRPr>
          </a:p>
          <a:p>
            <a:pPr marL="342900" lvl="0" indent="-342931" algn="just" rtl="0">
              <a:lnSpc>
                <a:spcPct val="150000"/>
              </a:lnSpc>
              <a:spcBef>
                <a:spcPts val="1800"/>
              </a:spcBef>
              <a:spcAft>
                <a:spcPts val="0"/>
              </a:spcAft>
              <a:buClr>
                <a:srgbClr val="000000"/>
              </a:buClr>
              <a:buSzPct val="100000"/>
              <a:buChar char="•"/>
            </a:pPr>
            <a:r>
              <a:rPr lang="en-IN" sz="2300">
                <a:solidFill>
                  <a:srgbClr val="000000"/>
                </a:solidFill>
                <a:latin typeface="Times New Roman"/>
                <a:ea typeface="Times New Roman"/>
                <a:cs typeface="Times New Roman"/>
                <a:sym typeface="Times New Roman"/>
              </a:rPr>
              <a:t>Finder: Glues together a Retriever + Reader/Generator as a pipeline to provide an easy-to-use question answering interface.</a:t>
            </a:r>
            <a:endParaRPr sz="2300">
              <a:latin typeface="Times New Roman"/>
              <a:ea typeface="Times New Roman"/>
              <a:cs typeface="Times New Roman"/>
              <a:sym typeface="Times New Roman"/>
            </a:endParaRPr>
          </a:p>
          <a:p>
            <a:pPr marL="342900" lvl="0" indent="-342931" algn="just" rtl="0">
              <a:lnSpc>
                <a:spcPct val="150000"/>
              </a:lnSpc>
              <a:spcBef>
                <a:spcPts val="1800"/>
              </a:spcBef>
              <a:spcAft>
                <a:spcPts val="0"/>
              </a:spcAft>
              <a:buClr>
                <a:srgbClr val="000000"/>
              </a:buClr>
              <a:buSzPct val="100000"/>
              <a:buChar char="•"/>
            </a:pPr>
            <a:r>
              <a:rPr lang="en-IN" sz="2300">
                <a:solidFill>
                  <a:srgbClr val="000000"/>
                </a:solidFill>
                <a:latin typeface="Times New Roman"/>
                <a:ea typeface="Times New Roman"/>
                <a:cs typeface="Times New Roman"/>
                <a:sym typeface="Times New Roman"/>
              </a:rPr>
              <a:t>REST API: Exposes a simple API based on fast API for running QA search, uploading files and collecting user feedback for continuous learning.</a:t>
            </a:r>
            <a:endParaRPr sz="2300">
              <a:latin typeface="Times New Roman"/>
              <a:ea typeface="Times New Roman"/>
              <a:cs typeface="Times New Roman"/>
              <a:sym typeface="Times New Roman"/>
            </a:endParaRPr>
          </a:p>
          <a:p>
            <a:pPr marL="228600" lvl="0" indent="-90804" algn="l" rtl="0">
              <a:lnSpc>
                <a:spcPct val="90000"/>
              </a:lnSpc>
              <a:spcBef>
                <a:spcPts val="1800"/>
              </a:spcBef>
              <a:spcAft>
                <a:spcPts val="0"/>
              </a:spcAft>
              <a:buClr>
                <a:schemeClr val="dk1"/>
              </a:buClr>
              <a:buSzPct val="100000"/>
              <a:buNone/>
            </a:pPr>
            <a:endParaRPr/>
          </a:p>
        </p:txBody>
      </p:sp>
      <p:sp>
        <p:nvSpPr>
          <p:cNvPr id="326" name="Google Shape;3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27" name="Google Shape;32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3"/>
          <p:cNvSpPr txBox="1">
            <a:spLocks noGrp="1"/>
          </p:cNvSpPr>
          <p:nvPr>
            <p:ph type="ctrTitle"/>
          </p:nvPr>
        </p:nvSpPr>
        <p:spPr>
          <a:xfrm>
            <a:off x="3371787" y="1741337"/>
            <a:ext cx="5448730" cy="23879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800"/>
              <a:buFont typeface="Arial"/>
              <a:buNone/>
            </a:pPr>
            <a:br>
              <a:rPr lang="en-IN" sz="1800" b="0" i="0" u="none" strike="noStrike">
                <a:latin typeface="Arial"/>
                <a:ea typeface="Arial"/>
                <a:cs typeface="Arial"/>
                <a:sym typeface="Arial"/>
              </a:rPr>
            </a:br>
            <a:r>
              <a:rPr lang="en-IN" sz="1800" b="1" i="0" u="none" strike="noStrike">
                <a:solidFill>
                  <a:srgbClr val="FFFFFF"/>
                </a:solidFill>
                <a:latin typeface="Times New Roman"/>
                <a:ea typeface="Times New Roman"/>
                <a:cs typeface="Times New Roman"/>
                <a:sym typeface="Times New Roman"/>
              </a:rPr>
              <a:t>          TITLE</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METHODOLOGY</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RESULTS</a:t>
            </a:r>
            <a:br>
              <a:rPr lang="en-IN" sz="1800" b="0" i="0" u="none" strike="noStrike">
                <a:latin typeface="Arial"/>
                <a:ea typeface="Arial"/>
                <a:cs typeface="Arial"/>
                <a:sym typeface="Arial"/>
              </a:rPr>
            </a:br>
            <a:r>
              <a:rPr lang="en-IN" sz="1800" b="1" i="0" u="none" strike="noStrike">
                <a:solidFill>
                  <a:srgbClr val="FFFFFF"/>
                </a:solidFill>
                <a:latin typeface="Calibri"/>
                <a:ea typeface="Calibri"/>
                <a:cs typeface="Calibri"/>
                <a:sym typeface="Calibri"/>
              </a:rPr>
              <a:t>         FUTURE WORK</a:t>
            </a:r>
            <a:br>
              <a:rPr lang="en-IN" sz="1800" b="0" i="0" u="none" strike="noStrike">
                <a:latin typeface="Arial"/>
                <a:ea typeface="Arial"/>
                <a:cs typeface="Arial"/>
                <a:sym typeface="Arial"/>
              </a:rPr>
            </a:br>
            <a:endParaRPr sz="5200">
              <a:solidFill>
                <a:schemeClr val="dk2"/>
              </a:solidFill>
            </a:endParaRPr>
          </a:p>
        </p:txBody>
      </p:sp>
      <p:sp>
        <p:nvSpPr>
          <p:cNvPr id="333" name="Google Shape;3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34" name="Google Shape;33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
        <p:nvSpPr>
          <p:cNvPr id="336" name="Google Shape;336;p23"/>
          <p:cNvSpPr txBox="1"/>
          <p:nvPr/>
        </p:nvSpPr>
        <p:spPr>
          <a:xfrm>
            <a:off x="1643271" y="1261755"/>
            <a:ext cx="9833112"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Implementation Details</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Calibri"/>
              <a:buAutoNum type="arabicPeriod"/>
            </a:pPr>
            <a:r>
              <a:rPr lang="en-IN" sz="2000">
                <a:solidFill>
                  <a:schemeClr val="dk1"/>
                </a:solidFill>
                <a:latin typeface="Times New Roman"/>
                <a:ea typeface="Times New Roman"/>
                <a:cs typeface="Times New Roman"/>
                <a:sym typeface="Times New Roman"/>
              </a:rPr>
              <a:t>Imports and Loads</a:t>
            </a:r>
            <a:endParaRPr/>
          </a:p>
          <a:p>
            <a:pPr marL="457200" marR="0" lvl="0" indent="-330200" algn="l" rtl="0">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Calibri"/>
              <a:buAutoNum type="arabicPeriod"/>
            </a:pPr>
            <a:r>
              <a:rPr lang="en-IN" sz="2000">
                <a:solidFill>
                  <a:schemeClr val="dk1"/>
                </a:solidFill>
                <a:latin typeface="Times New Roman"/>
                <a:ea typeface="Times New Roman"/>
                <a:cs typeface="Times New Roman"/>
                <a:sym typeface="Times New Roman"/>
              </a:rPr>
              <a:t>Exploratory Data Analysis</a:t>
            </a:r>
            <a:endParaRPr/>
          </a:p>
          <a:p>
            <a:pPr marL="457200" marR="0" lvl="0" indent="-330200" algn="l" rtl="0">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Calibri"/>
              <a:buAutoNum type="arabicPeriod"/>
            </a:pPr>
            <a:r>
              <a:rPr lang="en-IN" sz="2000">
                <a:solidFill>
                  <a:schemeClr val="dk1"/>
                </a:solidFill>
                <a:latin typeface="Times New Roman"/>
                <a:ea typeface="Times New Roman"/>
                <a:cs typeface="Times New Roman"/>
                <a:sym typeface="Times New Roman"/>
              </a:rPr>
              <a:t>LDA + BERT Vector Representations.</a:t>
            </a:r>
            <a:endParaRPr/>
          </a:p>
          <a:p>
            <a:pPr marL="457200" marR="0" lvl="0" indent="-330200" algn="l" rtl="0">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Calibri"/>
              <a:buAutoNum type="arabicPeriod"/>
            </a:pPr>
            <a:r>
              <a:rPr lang="en-IN" sz="2000">
                <a:solidFill>
                  <a:schemeClr val="dk1"/>
                </a:solidFill>
                <a:latin typeface="Times New Roman"/>
                <a:ea typeface="Times New Roman"/>
                <a:cs typeface="Times New Roman"/>
                <a:sym typeface="Times New Roman"/>
              </a:rPr>
              <a:t>Exploratory Visualization</a:t>
            </a:r>
            <a:endParaRPr/>
          </a:p>
          <a:p>
            <a:pPr marL="457200" marR="0" lvl="0" indent="-330200" algn="l" rtl="0">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Calibri"/>
              <a:buAutoNum type="arabicPeriod"/>
            </a:pPr>
            <a:r>
              <a:rPr lang="en-IN" sz="2000">
                <a:solidFill>
                  <a:schemeClr val="dk1"/>
                </a:solidFill>
                <a:latin typeface="Times New Roman"/>
                <a:ea typeface="Times New Roman"/>
                <a:cs typeface="Times New Roman"/>
                <a:sym typeface="Times New Roman"/>
              </a:rPr>
              <a:t>Dimensionality Reduction</a:t>
            </a:r>
            <a:endParaRPr/>
          </a:p>
          <a:p>
            <a:pPr marL="457200" marR="0" lvl="0" indent="-330200" algn="l" rtl="0">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000"/>
              <a:buFont typeface="Calibri"/>
              <a:buAutoNum type="arabicPeriod"/>
            </a:pPr>
            <a:r>
              <a:rPr lang="en-IN" sz="2000">
                <a:solidFill>
                  <a:schemeClr val="dk1"/>
                </a:solidFill>
                <a:latin typeface="Times New Roman"/>
                <a:ea typeface="Times New Roman"/>
                <a:cs typeface="Times New Roman"/>
                <a:sym typeface="Times New Roman"/>
              </a:rPr>
              <a:t>Question Answering System.</a:t>
            </a:r>
            <a:endParaRPr/>
          </a:p>
          <a:p>
            <a:pPr marL="1371600" marR="0" lvl="3" indent="0" algn="l" rtl="0">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a:p>
            <a:pPr marL="1371600" marR="0" lvl="3" indent="0" algn="l" rtl="0">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a:latin typeface="Times New Roman"/>
                <a:ea typeface="Times New Roman"/>
                <a:cs typeface="Times New Roman"/>
                <a:sym typeface="Times New Roman"/>
              </a:rPr>
              <a:t>Conclusion</a:t>
            </a:r>
            <a:endParaRPr/>
          </a:p>
        </p:txBody>
      </p:sp>
      <p:sp>
        <p:nvSpPr>
          <p:cNvPr id="342" name="Google Shape;342;p24"/>
          <p:cNvSpPr txBox="1">
            <a:spLocks noGrp="1"/>
          </p:cNvSpPr>
          <p:nvPr>
            <p:ph type="body" idx="1"/>
          </p:nvPr>
        </p:nvSpPr>
        <p:spPr>
          <a:xfrm>
            <a:off x="970722" y="2477811"/>
            <a:ext cx="10515600" cy="33660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Topic Modeling with LDA  alone was not able to capture the distribution of Topics efficiently , so had to move on for better vector representations using the pipelined architecture LDA+BERT.</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IN" sz="2000">
                <a:latin typeface="Times New Roman"/>
                <a:ea typeface="Times New Roman"/>
                <a:cs typeface="Times New Roman"/>
                <a:sym typeface="Times New Roman"/>
              </a:rPr>
              <a:t>Question answering using BioBERT dint not yield good result when compared to FARM Haystack QNA even though the pipelined vectors were provided as input.</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343" name="Google Shape;34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44" name="Google Shape;3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838200" y="177663"/>
            <a:ext cx="10515600" cy="36512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IN" sz="3200">
                <a:latin typeface="Times New Roman"/>
                <a:ea typeface="Times New Roman"/>
                <a:cs typeface="Times New Roman"/>
                <a:sym typeface="Times New Roman"/>
              </a:rPr>
              <a:t>BioBERT vs FARM Haystack</a:t>
            </a:r>
            <a:endParaRPr/>
          </a:p>
        </p:txBody>
      </p:sp>
      <p:sp>
        <p:nvSpPr>
          <p:cNvPr id="350" name="Google Shape;35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51" name="Google Shape;35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pic>
        <p:nvPicPr>
          <p:cNvPr id="352" name="Google Shape;352;p25"/>
          <p:cNvPicPr preferRelativeResize="0"/>
          <p:nvPr/>
        </p:nvPicPr>
        <p:blipFill rotWithShape="1">
          <a:blip r:embed="rId3">
            <a:alphaModFix/>
          </a:blip>
          <a:srcRect l="10103" t="32647" r="16196" b="35889"/>
          <a:stretch/>
        </p:blipFill>
        <p:spPr>
          <a:xfrm>
            <a:off x="1908313" y="926124"/>
            <a:ext cx="8796129" cy="2701660"/>
          </a:xfrm>
          <a:prstGeom prst="rect">
            <a:avLst/>
          </a:prstGeom>
          <a:noFill/>
          <a:ln>
            <a:noFill/>
          </a:ln>
        </p:spPr>
      </p:pic>
      <p:pic>
        <p:nvPicPr>
          <p:cNvPr id="353" name="Google Shape;353;p25"/>
          <p:cNvPicPr preferRelativeResize="0"/>
          <p:nvPr/>
        </p:nvPicPr>
        <p:blipFill rotWithShape="1">
          <a:blip r:embed="rId4">
            <a:alphaModFix/>
          </a:blip>
          <a:srcRect l="9239" t="29749" r="17554" b="28684"/>
          <a:stretch/>
        </p:blipFill>
        <p:spPr>
          <a:xfrm>
            <a:off x="1779104" y="3831120"/>
            <a:ext cx="8925339" cy="28492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838200" y="177663"/>
            <a:ext cx="10515600" cy="36512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IN" sz="3200">
                <a:latin typeface="Times New Roman"/>
                <a:ea typeface="Times New Roman"/>
                <a:cs typeface="Times New Roman"/>
                <a:sym typeface="Times New Roman"/>
              </a:rPr>
              <a:t>BioBERT vs FARM Haystack</a:t>
            </a:r>
            <a:endParaRPr/>
          </a:p>
        </p:txBody>
      </p:sp>
      <p:sp>
        <p:nvSpPr>
          <p:cNvPr id="359" name="Google Shape;35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60" name="Google Shape;3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pic>
        <p:nvPicPr>
          <p:cNvPr id="361" name="Google Shape;361;p26"/>
          <p:cNvPicPr preferRelativeResize="0"/>
          <p:nvPr/>
        </p:nvPicPr>
        <p:blipFill rotWithShape="1">
          <a:blip r:embed="rId3">
            <a:alphaModFix/>
          </a:blip>
          <a:srcRect l="6874" t="33035" r="16848" b="29845"/>
          <a:stretch/>
        </p:blipFill>
        <p:spPr>
          <a:xfrm>
            <a:off x="1591916" y="1201842"/>
            <a:ext cx="9299713" cy="2544417"/>
          </a:xfrm>
          <a:prstGeom prst="rect">
            <a:avLst/>
          </a:prstGeom>
          <a:noFill/>
          <a:ln>
            <a:noFill/>
          </a:ln>
        </p:spPr>
      </p:pic>
      <p:pic>
        <p:nvPicPr>
          <p:cNvPr id="362" name="Google Shape;362;p26"/>
          <p:cNvPicPr preferRelativeResize="0"/>
          <p:nvPr/>
        </p:nvPicPr>
        <p:blipFill rotWithShape="1">
          <a:blip r:embed="rId4">
            <a:alphaModFix/>
          </a:blip>
          <a:srcRect l="8587" t="37868" r="19564" b="57692"/>
          <a:stretch/>
        </p:blipFill>
        <p:spPr>
          <a:xfrm>
            <a:off x="1961320" y="4101098"/>
            <a:ext cx="8930309" cy="304214"/>
          </a:xfrm>
          <a:prstGeom prst="rect">
            <a:avLst/>
          </a:prstGeom>
          <a:noFill/>
          <a:ln>
            <a:noFill/>
          </a:ln>
        </p:spPr>
      </p:pic>
      <p:pic>
        <p:nvPicPr>
          <p:cNvPr id="363" name="Google Shape;363;p26"/>
          <p:cNvPicPr preferRelativeResize="0"/>
          <p:nvPr/>
        </p:nvPicPr>
        <p:blipFill rotWithShape="1">
          <a:blip r:embed="rId5">
            <a:alphaModFix/>
          </a:blip>
          <a:srcRect l="9566" t="42507" r="18587" b="26365"/>
          <a:stretch/>
        </p:blipFill>
        <p:spPr>
          <a:xfrm>
            <a:off x="1961320" y="4405312"/>
            <a:ext cx="8930309" cy="213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7"/>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b="1">
                <a:latin typeface="Times New Roman"/>
                <a:ea typeface="Times New Roman"/>
                <a:cs typeface="Times New Roman"/>
                <a:sym typeface="Times New Roman"/>
              </a:rPr>
              <a:t>Future Work</a:t>
            </a:r>
            <a:endParaRPr/>
          </a:p>
          <a:p>
            <a:pPr marL="0" lvl="0" indent="0" algn="l" rtl="0">
              <a:lnSpc>
                <a:spcPct val="90000"/>
              </a:lnSpc>
              <a:spcBef>
                <a:spcPts val="1000"/>
              </a:spcBef>
              <a:spcAft>
                <a:spcPts val="0"/>
              </a:spcAft>
              <a:buClr>
                <a:schemeClr val="dk1"/>
              </a:buClr>
              <a:buSzPts val="2800"/>
              <a:buNone/>
            </a:pPr>
            <a:endParaRPr b="1">
              <a:latin typeface="Times New Roman"/>
              <a:ea typeface="Times New Roman"/>
              <a:cs typeface="Times New Roman"/>
              <a:sym typeface="Times New Roman"/>
            </a:endParaRPr>
          </a:p>
          <a:p>
            <a:pPr marL="285750" lvl="0" indent="-285750" algn="just" rtl="0">
              <a:lnSpc>
                <a:spcPct val="200000"/>
              </a:lnSpc>
              <a:spcBef>
                <a:spcPts val="1000"/>
              </a:spcBef>
              <a:spcAft>
                <a:spcPts val="0"/>
              </a:spcAft>
              <a:buClr>
                <a:schemeClr val="dk1"/>
              </a:buClr>
              <a:buSzPts val="2600"/>
              <a:buFont typeface="Arial"/>
              <a:buChar char="•"/>
            </a:pPr>
            <a:r>
              <a:rPr lang="en-IN" sz="2600">
                <a:latin typeface="Times New Roman"/>
                <a:ea typeface="Times New Roman"/>
                <a:cs typeface="Times New Roman"/>
                <a:sym typeface="Times New Roman"/>
              </a:rPr>
              <a:t>Addressing the other risk factors related to COVID-19.</a:t>
            </a:r>
            <a:endParaRPr/>
          </a:p>
          <a:p>
            <a:pPr marL="285750" lvl="0" indent="-285750" algn="just" rtl="0">
              <a:lnSpc>
                <a:spcPct val="200000"/>
              </a:lnSpc>
              <a:spcBef>
                <a:spcPts val="1000"/>
              </a:spcBef>
              <a:spcAft>
                <a:spcPts val="0"/>
              </a:spcAft>
              <a:buClr>
                <a:schemeClr val="dk1"/>
              </a:buClr>
              <a:buSzPts val="2600"/>
              <a:buFont typeface="Arial"/>
              <a:buChar char="•"/>
            </a:pPr>
            <a:r>
              <a:rPr lang="en-IN" sz="2600">
                <a:latin typeface="Times New Roman"/>
                <a:ea typeface="Times New Roman"/>
                <a:cs typeface="Times New Roman"/>
                <a:sym typeface="Times New Roman"/>
              </a:rPr>
              <a:t>Query Expansion using Fast Text Embeddings.</a:t>
            </a:r>
            <a:endParaRPr/>
          </a:p>
          <a:p>
            <a:pPr marL="285750" lvl="0" indent="-285750" algn="just" rtl="0">
              <a:lnSpc>
                <a:spcPct val="200000"/>
              </a:lnSpc>
              <a:spcBef>
                <a:spcPts val="1000"/>
              </a:spcBef>
              <a:spcAft>
                <a:spcPts val="0"/>
              </a:spcAft>
              <a:buClr>
                <a:schemeClr val="dk1"/>
              </a:buClr>
              <a:buSzPts val="2600"/>
              <a:buFont typeface="Arial"/>
              <a:buChar char="•"/>
            </a:pPr>
            <a:r>
              <a:rPr lang="en-IN" sz="2600">
                <a:latin typeface="Times New Roman"/>
                <a:ea typeface="Times New Roman"/>
                <a:cs typeface="Times New Roman"/>
                <a:sym typeface="Times New Roman"/>
              </a:rPr>
              <a:t>Using Extractive Summarizer instead of Abstractive Summarizer.</a:t>
            </a:r>
            <a:endParaRPr/>
          </a:p>
          <a:p>
            <a:pPr marL="0" lvl="0" indent="0" algn="just" rtl="0">
              <a:lnSpc>
                <a:spcPct val="200000"/>
              </a:lnSpc>
              <a:spcBef>
                <a:spcPts val="1000"/>
              </a:spcBef>
              <a:spcAft>
                <a:spcPts val="0"/>
              </a:spcAft>
              <a:buClr>
                <a:schemeClr val="dk1"/>
              </a:buClr>
              <a:buSzPts val="2600"/>
              <a:buNone/>
            </a:pPr>
            <a:endParaRPr sz="2600">
              <a:latin typeface="Times New Roman"/>
              <a:ea typeface="Times New Roman"/>
              <a:cs typeface="Times New Roman"/>
              <a:sym typeface="Times New Roman"/>
            </a:endParaRPr>
          </a:p>
        </p:txBody>
      </p:sp>
      <p:sp>
        <p:nvSpPr>
          <p:cNvPr id="369" name="Google Shape;3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70" name="Google Shape;37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054014" y="348559"/>
            <a:ext cx="960327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REFERENCES</a:t>
            </a:r>
            <a:endParaRPr/>
          </a:p>
        </p:txBody>
      </p:sp>
      <p:sp>
        <p:nvSpPr>
          <p:cNvPr id="376" name="Google Shape;376;p28"/>
          <p:cNvSpPr txBox="1">
            <a:spLocks noGrp="1"/>
          </p:cNvSpPr>
          <p:nvPr>
            <p:ph type="body" idx="1"/>
          </p:nvPr>
        </p:nvSpPr>
        <p:spPr>
          <a:xfrm>
            <a:off x="1054014" y="1569101"/>
            <a:ext cx="10568143" cy="4787249"/>
          </a:xfrm>
          <a:prstGeom prst="rect">
            <a:avLst/>
          </a:prstGeom>
          <a:noFill/>
          <a:ln>
            <a:noFill/>
          </a:ln>
        </p:spPr>
        <p:txBody>
          <a:bodyPr spcFirstLastPara="1" wrap="square" lIns="91425" tIns="45700" rIns="91425" bIns="45700" anchor="t" anchorCtr="0">
            <a:normAutofit fontScale="25000" lnSpcReduction="20000"/>
          </a:bodyPr>
          <a:lstStyle/>
          <a:p>
            <a:pPr marL="514350" lvl="0" indent="-514350" algn="just" rtl="0">
              <a:lnSpc>
                <a:spcPct val="115000"/>
              </a:lnSpc>
              <a:spcBef>
                <a:spcPts val="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Cécile Robin, Georgeta Bordea, Bianca Pereira, John Philip McCrae, Paul Buitelaar,” A Term Extraction Approach to Expert Finding on the COVID-19 Open Research Dataset“. ACL Conference,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Oscar William Lithgow-Serrano, Alejandra Lopez-Fuentes, Yalbi Balderas-Martinez, Fabio Rinaldi., “A smart literature exploration environment for COVID-19 literature’. In European conference on information retrieval,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Christine Herlihy and Yuelin Liu, “Automated Task-Informed Document Retrieval on the COVID-19 Open Research Dataset Using Topic Modeling”. MedRix journal,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Matteo Muffo, Aldo Cocco, Mattia Messina, Enrico Bertino, “Question Answering tool for COVID-19”. ACL Conference,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Wuraola Fisayo Oyewusi,” Interactive Visualization and Simplified Pattern Discovery in the COVID-19 Open Research Dataset(CORD-19)’. ACL Conference, 2020.</a:t>
            </a:r>
            <a:endParaRPr/>
          </a:p>
          <a:p>
            <a:pPr marL="514350" lvl="0" indent="-400050" algn="just" rtl="0">
              <a:lnSpc>
                <a:spcPct val="115000"/>
              </a:lnSpc>
              <a:spcBef>
                <a:spcPts val="1800"/>
              </a:spcBef>
              <a:spcAft>
                <a:spcPts val="0"/>
              </a:spcAft>
              <a:buClr>
                <a:schemeClr val="dk1"/>
              </a:buClr>
              <a:buSzPct val="100000"/>
              <a:buFont typeface="Calibri"/>
              <a:buNone/>
            </a:pPr>
            <a:endParaRPr sz="7200">
              <a:latin typeface="Times New Roman"/>
              <a:ea typeface="Times New Roman"/>
              <a:cs typeface="Times New Roman"/>
              <a:sym typeface="Times New Roman"/>
            </a:endParaRPr>
          </a:p>
          <a:p>
            <a:pPr marL="514350" lvl="0" indent="-415925" algn="just" rtl="0">
              <a:lnSpc>
                <a:spcPct val="115000"/>
              </a:lnSpc>
              <a:spcBef>
                <a:spcPts val="1800"/>
              </a:spcBef>
              <a:spcAft>
                <a:spcPts val="0"/>
              </a:spcAft>
              <a:buClr>
                <a:schemeClr val="dk1"/>
              </a:buClr>
              <a:buSzPct val="100000"/>
              <a:buFont typeface="Calibri"/>
              <a:buNone/>
            </a:pPr>
            <a:endParaRPr sz="6200">
              <a:latin typeface="Times New Roman"/>
              <a:ea typeface="Times New Roman"/>
              <a:cs typeface="Times New Roman"/>
              <a:sym typeface="Times New Roman"/>
            </a:endParaRPr>
          </a:p>
          <a:p>
            <a:pPr marL="514350" lvl="0" indent="-415925" algn="just" rtl="0">
              <a:lnSpc>
                <a:spcPct val="115000"/>
              </a:lnSpc>
              <a:spcBef>
                <a:spcPts val="1800"/>
              </a:spcBef>
              <a:spcAft>
                <a:spcPts val="0"/>
              </a:spcAft>
              <a:buClr>
                <a:schemeClr val="dk1"/>
              </a:buClr>
              <a:buSzPct val="100000"/>
              <a:buFont typeface="Calibri"/>
              <a:buNone/>
            </a:pPr>
            <a:endParaRPr sz="6200">
              <a:latin typeface="Times New Roman"/>
              <a:ea typeface="Times New Roman"/>
              <a:cs typeface="Times New Roman"/>
              <a:sym typeface="Times New Roman"/>
            </a:endParaRPr>
          </a:p>
          <a:p>
            <a:pPr marL="514350" lvl="0" indent="-415925" algn="just" rtl="0">
              <a:lnSpc>
                <a:spcPct val="115000"/>
              </a:lnSpc>
              <a:spcBef>
                <a:spcPts val="1800"/>
              </a:spcBef>
              <a:spcAft>
                <a:spcPts val="0"/>
              </a:spcAft>
              <a:buClr>
                <a:schemeClr val="dk1"/>
              </a:buClr>
              <a:buSzPct val="100000"/>
              <a:buFont typeface="Calibri"/>
              <a:buNone/>
            </a:pPr>
            <a:endParaRPr sz="62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61962" algn="just" rtl="0">
              <a:lnSpc>
                <a:spcPct val="115000"/>
              </a:lnSpc>
              <a:spcBef>
                <a:spcPts val="1800"/>
              </a:spcBef>
              <a:spcAft>
                <a:spcPts val="0"/>
              </a:spcAft>
              <a:buClr>
                <a:schemeClr val="dk1"/>
              </a:buClr>
              <a:buSzPct val="100000"/>
              <a:buFont typeface="Calibri"/>
              <a:buNone/>
            </a:pPr>
            <a:endParaRPr sz="3300">
              <a:latin typeface="Times New Roman"/>
              <a:ea typeface="Times New Roman"/>
              <a:cs typeface="Times New Roman"/>
              <a:sym typeface="Times New Roman"/>
            </a:endParaRPr>
          </a:p>
          <a:p>
            <a:pPr marL="514350" lvl="0" indent="-461962" algn="just" rtl="0">
              <a:lnSpc>
                <a:spcPct val="115000"/>
              </a:lnSpc>
              <a:spcBef>
                <a:spcPts val="1800"/>
              </a:spcBef>
              <a:spcAft>
                <a:spcPts val="0"/>
              </a:spcAft>
              <a:buClr>
                <a:schemeClr val="dk1"/>
              </a:buClr>
              <a:buSzPct val="100000"/>
              <a:buFont typeface="Calibri"/>
              <a:buNone/>
            </a:pPr>
            <a:endParaRPr sz="3300">
              <a:latin typeface="Times New Roman"/>
              <a:ea typeface="Times New Roman"/>
              <a:cs typeface="Times New Roman"/>
              <a:sym typeface="Times New Roman"/>
            </a:endParaRPr>
          </a:p>
          <a:p>
            <a:pPr marL="514350" lvl="0" indent="-461962" algn="just" rtl="0">
              <a:lnSpc>
                <a:spcPct val="115000"/>
              </a:lnSpc>
              <a:spcBef>
                <a:spcPts val="1800"/>
              </a:spcBef>
              <a:spcAft>
                <a:spcPts val="0"/>
              </a:spcAft>
              <a:buClr>
                <a:schemeClr val="dk1"/>
              </a:buClr>
              <a:buSzPct val="100000"/>
              <a:buFont typeface="Calibri"/>
              <a:buNone/>
            </a:pPr>
            <a:endParaRPr sz="3300">
              <a:latin typeface="Times New Roman"/>
              <a:ea typeface="Times New Roman"/>
              <a:cs typeface="Times New Roman"/>
              <a:sym typeface="Times New Roman"/>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3300">
                <a:latin typeface="Times New Roman"/>
                <a:ea typeface="Times New Roman"/>
                <a:cs typeface="Times New Roman"/>
                <a:sym typeface="Times New Roman"/>
              </a:rPr>
              <a:t> </a:t>
            </a:r>
            <a:endParaRPr/>
          </a:p>
        </p:txBody>
      </p:sp>
      <p:sp>
        <p:nvSpPr>
          <p:cNvPr id="377" name="Google Shape;3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78" name="Google Shape;3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9"/>
          <p:cNvSpPr txBox="1">
            <a:spLocks noGrp="1"/>
          </p:cNvSpPr>
          <p:nvPr>
            <p:ph type="title"/>
          </p:nvPr>
        </p:nvSpPr>
        <p:spPr>
          <a:xfrm>
            <a:off x="1080518" y="336343"/>
            <a:ext cx="960327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REFERENCES</a:t>
            </a:r>
            <a:endParaRPr/>
          </a:p>
        </p:txBody>
      </p:sp>
      <p:sp>
        <p:nvSpPr>
          <p:cNvPr id="384" name="Google Shape;384;p29"/>
          <p:cNvSpPr txBox="1">
            <a:spLocks noGrp="1"/>
          </p:cNvSpPr>
          <p:nvPr>
            <p:ph type="body" idx="1"/>
          </p:nvPr>
        </p:nvSpPr>
        <p:spPr>
          <a:xfrm>
            <a:off x="1027509" y="1751663"/>
            <a:ext cx="10568143" cy="4787249"/>
          </a:xfrm>
          <a:prstGeom prst="rect">
            <a:avLst/>
          </a:prstGeom>
          <a:noFill/>
          <a:ln>
            <a:noFill/>
          </a:ln>
        </p:spPr>
        <p:txBody>
          <a:bodyPr spcFirstLastPara="1" wrap="square" lIns="91425" tIns="45700" rIns="91425" bIns="45700" anchor="t" anchorCtr="0">
            <a:normAutofit fontScale="25000" lnSpcReduction="20000"/>
          </a:bodyPr>
          <a:lstStyle/>
          <a:p>
            <a:pPr marL="514350" lvl="0" indent="-514350" algn="just" rtl="0">
              <a:lnSpc>
                <a:spcPct val="115000"/>
              </a:lnSpc>
              <a:spcBef>
                <a:spcPts val="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Dusan Grujicic, Gorjan Radevski, Tinne Tuytelaars, and Matthew B. Blaschko,” Self-supervised context-aware Covid-19  document exploration through atlas grounding”. MedRix journal,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Bernal Jimenez Guti ´ errez, Juncheng Zeng, Dongdong Zhang, Ping Zhang, Yu Su,” Document Classification for COVID-19 Literature”.</a:t>
            </a:r>
            <a:r>
              <a:rPr lang="en-IN" sz="7200" b="0" i="0" u="none" strike="noStrike">
                <a:solidFill>
                  <a:schemeClr val="dk1"/>
                </a:solidFill>
                <a:latin typeface="Times New Roman"/>
                <a:ea typeface="Times New Roman"/>
                <a:cs typeface="Times New Roman"/>
                <a:sym typeface="Times New Roman"/>
              </a:rPr>
              <a:t> medRxiv and bioRxiv journals, 2020.</a:t>
            </a:r>
            <a:endParaRPr sz="7200">
              <a:latin typeface="Times New Roman"/>
              <a:ea typeface="Times New Roman"/>
              <a:cs typeface="Times New Roman"/>
              <a:sym typeface="Times New Roman"/>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Adam Poliak, Max Fleming, Cash Costello, Kenton Murray, Shivani Pandya,” Collecting Verified COVID-19 Question Answer Pairs”. ACL conference,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Jong Won Park,” Continual BERT: Continual Learning for Adaptive Extractive Summarization of COVID-19 Literature”. In Asian conference on information retrieval, 2020.</a:t>
            </a:r>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7200">
                <a:latin typeface="Times New Roman"/>
                <a:ea typeface="Times New Roman"/>
                <a:cs typeface="Times New Roman"/>
                <a:sym typeface="Times New Roman"/>
              </a:rPr>
              <a:t>Vincent Nguyen,  Maciej Rybinski1, Sarvnaz Karimi Zhenchang Xing,” Searching Scientific Literature for Answers on COVID-19 Questions”. ACL conference, 2020.</a:t>
            </a:r>
            <a:endParaRPr/>
          </a:p>
          <a:p>
            <a:pPr marL="514350" lvl="0" indent="-415925" algn="just" rtl="0">
              <a:lnSpc>
                <a:spcPct val="115000"/>
              </a:lnSpc>
              <a:spcBef>
                <a:spcPts val="1800"/>
              </a:spcBef>
              <a:spcAft>
                <a:spcPts val="0"/>
              </a:spcAft>
              <a:buClr>
                <a:schemeClr val="dk1"/>
              </a:buClr>
              <a:buSzPct val="100000"/>
              <a:buFont typeface="Calibri"/>
              <a:buNone/>
            </a:pPr>
            <a:endParaRPr sz="6200">
              <a:latin typeface="Times New Roman"/>
              <a:ea typeface="Times New Roman"/>
              <a:cs typeface="Times New Roman"/>
              <a:sym typeface="Times New Roman"/>
            </a:endParaRPr>
          </a:p>
          <a:p>
            <a:pPr marL="514350" lvl="0" indent="-415925" algn="just" rtl="0">
              <a:lnSpc>
                <a:spcPct val="115000"/>
              </a:lnSpc>
              <a:spcBef>
                <a:spcPts val="1800"/>
              </a:spcBef>
              <a:spcAft>
                <a:spcPts val="0"/>
              </a:spcAft>
              <a:buClr>
                <a:schemeClr val="dk1"/>
              </a:buClr>
              <a:buSzPct val="100000"/>
              <a:buFont typeface="Calibri"/>
              <a:buNone/>
            </a:pPr>
            <a:endParaRPr sz="62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57200" algn="just" rtl="0">
              <a:lnSpc>
                <a:spcPct val="115000"/>
              </a:lnSpc>
              <a:spcBef>
                <a:spcPts val="1800"/>
              </a:spcBef>
              <a:spcAft>
                <a:spcPts val="0"/>
              </a:spcAft>
              <a:buClr>
                <a:schemeClr val="dk1"/>
              </a:buClr>
              <a:buSzPct val="100000"/>
              <a:buFont typeface="Calibri"/>
              <a:buNone/>
            </a:pPr>
            <a:endParaRPr sz="3600">
              <a:latin typeface="Times New Roman"/>
              <a:ea typeface="Times New Roman"/>
              <a:cs typeface="Times New Roman"/>
              <a:sym typeface="Times New Roman"/>
            </a:endParaRPr>
          </a:p>
          <a:p>
            <a:pPr marL="514350" lvl="0" indent="-461962" algn="just" rtl="0">
              <a:lnSpc>
                <a:spcPct val="115000"/>
              </a:lnSpc>
              <a:spcBef>
                <a:spcPts val="1800"/>
              </a:spcBef>
              <a:spcAft>
                <a:spcPts val="0"/>
              </a:spcAft>
              <a:buClr>
                <a:schemeClr val="dk1"/>
              </a:buClr>
              <a:buSzPct val="100000"/>
              <a:buFont typeface="Calibri"/>
              <a:buNone/>
            </a:pPr>
            <a:endParaRPr sz="3300">
              <a:latin typeface="Times New Roman"/>
              <a:ea typeface="Times New Roman"/>
              <a:cs typeface="Times New Roman"/>
              <a:sym typeface="Times New Roman"/>
            </a:endParaRPr>
          </a:p>
          <a:p>
            <a:pPr marL="514350" lvl="0" indent="-461962" algn="just" rtl="0">
              <a:lnSpc>
                <a:spcPct val="115000"/>
              </a:lnSpc>
              <a:spcBef>
                <a:spcPts val="1800"/>
              </a:spcBef>
              <a:spcAft>
                <a:spcPts val="0"/>
              </a:spcAft>
              <a:buClr>
                <a:schemeClr val="dk1"/>
              </a:buClr>
              <a:buSzPct val="100000"/>
              <a:buFont typeface="Calibri"/>
              <a:buNone/>
            </a:pPr>
            <a:endParaRPr sz="3300">
              <a:latin typeface="Times New Roman"/>
              <a:ea typeface="Times New Roman"/>
              <a:cs typeface="Times New Roman"/>
              <a:sym typeface="Times New Roman"/>
            </a:endParaRPr>
          </a:p>
          <a:p>
            <a:pPr marL="514350" lvl="0" indent="-461962" algn="just" rtl="0">
              <a:lnSpc>
                <a:spcPct val="115000"/>
              </a:lnSpc>
              <a:spcBef>
                <a:spcPts val="1800"/>
              </a:spcBef>
              <a:spcAft>
                <a:spcPts val="0"/>
              </a:spcAft>
              <a:buClr>
                <a:schemeClr val="dk1"/>
              </a:buClr>
              <a:buSzPct val="100000"/>
              <a:buFont typeface="Calibri"/>
              <a:buNone/>
            </a:pPr>
            <a:endParaRPr sz="3300">
              <a:latin typeface="Times New Roman"/>
              <a:ea typeface="Times New Roman"/>
              <a:cs typeface="Times New Roman"/>
              <a:sym typeface="Times New Roman"/>
            </a:endParaRPr>
          </a:p>
          <a:p>
            <a:pPr marL="514350" lvl="0" indent="-514350" algn="just" rtl="0">
              <a:lnSpc>
                <a:spcPct val="115000"/>
              </a:lnSpc>
              <a:spcBef>
                <a:spcPts val="1800"/>
              </a:spcBef>
              <a:spcAft>
                <a:spcPts val="0"/>
              </a:spcAft>
              <a:buClr>
                <a:schemeClr val="dk1"/>
              </a:buClr>
              <a:buSzPct val="100000"/>
              <a:buFont typeface="Calibri"/>
              <a:buAutoNum type="arabicPeriod"/>
            </a:pPr>
            <a:r>
              <a:rPr lang="en-IN" sz="3300">
                <a:latin typeface="Times New Roman"/>
                <a:ea typeface="Times New Roman"/>
                <a:cs typeface="Times New Roman"/>
                <a:sym typeface="Times New Roman"/>
              </a:rPr>
              <a:t> </a:t>
            </a:r>
            <a:endParaRPr/>
          </a:p>
        </p:txBody>
      </p:sp>
      <p:sp>
        <p:nvSpPr>
          <p:cNvPr id="385" name="Google Shape;38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86" name="Google Shape;38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None/>
            </a:pPr>
            <a:endParaRPr sz="6000">
              <a:latin typeface="Arial"/>
              <a:ea typeface="Arial"/>
              <a:cs typeface="Arial"/>
              <a:sym typeface="Arial"/>
            </a:endParaRPr>
          </a:p>
          <a:p>
            <a:pPr marL="0" lvl="0" indent="0" algn="ctr" rtl="0">
              <a:lnSpc>
                <a:spcPct val="90000"/>
              </a:lnSpc>
              <a:spcBef>
                <a:spcPts val="1000"/>
              </a:spcBef>
              <a:spcAft>
                <a:spcPts val="0"/>
              </a:spcAft>
              <a:buClr>
                <a:schemeClr val="dk1"/>
              </a:buClr>
              <a:buSzPts val="9600"/>
              <a:buNone/>
            </a:pPr>
            <a:r>
              <a:rPr lang="en-IN" sz="9600">
                <a:latin typeface="Arial"/>
                <a:ea typeface="Arial"/>
                <a:cs typeface="Arial"/>
                <a:sym typeface="Arial"/>
              </a:rPr>
              <a:t>Thank you</a:t>
            </a:r>
            <a:endParaRPr/>
          </a:p>
        </p:txBody>
      </p:sp>
      <p:sp>
        <p:nvSpPr>
          <p:cNvPr id="392" name="Google Shape;39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393" name="Google Shape;39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ctrTitle"/>
          </p:nvPr>
        </p:nvSpPr>
        <p:spPr>
          <a:xfrm>
            <a:off x="3256401" y="339490"/>
            <a:ext cx="5448730" cy="151414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sz="3600">
                <a:latin typeface="Times New Roman"/>
                <a:ea typeface="Times New Roman"/>
                <a:cs typeface="Times New Roman"/>
                <a:sym typeface="Times New Roman"/>
              </a:rPr>
              <a:t>Introduction</a:t>
            </a:r>
            <a:br>
              <a:rPr lang="en-IN" sz="5400">
                <a:latin typeface="Times New Roman"/>
                <a:ea typeface="Times New Roman"/>
                <a:cs typeface="Times New Roman"/>
                <a:sym typeface="Times New Roman"/>
              </a:rPr>
            </a:br>
            <a:endParaRPr sz="5200">
              <a:solidFill>
                <a:schemeClr val="dk2"/>
              </a:solidFill>
            </a:endParaRPr>
          </a:p>
        </p:txBody>
      </p:sp>
      <p:sp>
        <p:nvSpPr>
          <p:cNvPr id="107" name="Google Shape;107;p3"/>
          <p:cNvSpPr txBox="1">
            <a:spLocks noGrp="1"/>
          </p:cNvSpPr>
          <p:nvPr>
            <p:ph type="subTitle" idx="1"/>
          </p:nvPr>
        </p:nvSpPr>
        <p:spPr>
          <a:xfrm>
            <a:off x="900105" y="1536937"/>
            <a:ext cx="5448729" cy="5233987"/>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Clr>
                <a:srgbClr val="212529"/>
              </a:buClr>
              <a:buSzPts val="2000"/>
              <a:buFont typeface="Arial"/>
              <a:buChar char="•"/>
            </a:pPr>
            <a:r>
              <a:rPr lang="en-IN" sz="2000" b="0" i="0">
                <a:solidFill>
                  <a:srgbClr val="212529"/>
                </a:solidFill>
                <a:latin typeface="Times New Roman"/>
                <a:ea typeface="Times New Roman"/>
                <a:cs typeface="Times New Roman"/>
                <a:sym typeface="Times New Roman"/>
              </a:rPr>
              <a:t>The global pandemic has made it more important than ever to quickly and accurately retrieve relevant scientific literature for effective consumption by researchers in a wide range of fields.</a:t>
            </a:r>
            <a:endParaRPr sz="2000">
              <a:latin typeface="Times New Roman"/>
              <a:ea typeface="Times New Roman"/>
              <a:cs typeface="Times New Roman"/>
              <a:sym typeface="Times New Roman"/>
            </a:endParaRPr>
          </a:p>
          <a:p>
            <a:pPr marL="285750" lvl="0" indent="-285750" algn="just" rtl="0">
              <a:lnSpc>
                <a:spcPct val="150000"/>
              </a:lnSpc>
              <a:spcBef>
                <a:spcPts val="1000"/>
              </a:spcBef>
              <a:spcAft>
                <a:spcPts val="0"/>
              </a:spcAft>
              <a:buClr>
                <a:schemeClr val="dk1"/>
              </a:buClr>
              <a:buSzPts val="2000"/>
              <a:buFont typeface="Arial"/>
              <a:buChar char="•"/>
            </a:pPr>
            <a:r>
              <a:rPr lang="en-IN" sz="2000">
                <a:latin typeface="Times New Roman"/>
                <a:ea typeface="Times New Roman"/>
                <a:cs typeface="Times New Roman"/>
                <a:sym typeface="Times New Roman"/>
              </a:rPr>
              <a:t>Prominent journals have opened publications to the public in an effort to absorb and use the overwhelming amount of COVID-19 scientific literature.</a:t>
            </a:r>
            <a:endParaRPr/>
          </a:p>
          <a:p>
            <a:pPr marL="285750" lvl="0" indent="-133350" algn="ctr" rtl="0">
              <a:lnSpc>
                <a:spcPct val="90000"/>
              </a:lnSpc>
              <a:spcBef>
                <a:spcPts val="1000"/>
              </a:spcBef>
              <a:spcAft>
                <a:spcPts val="0"/>
              </a:spcAft>
              <a:buClr>
                <a:schemeClr val="dk1"/>
              </a:buClr>
              <a:buSzPts val="2400"/>
              <a:buFont typeface="Arial"/>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solidFill>
                <a:schemeClr val="dk2"/>
              </a:solidFill>
            </a:endParaRPr>
          </a:p>
        </p:txBody>
      </p:sp>
      <p:sp>
        <p:nvSpPr>
          <p:cNvPr id="108" name="Google Shape;10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11" name="Google Shape;111;p3"/>
          <p:cNvSpPr txBox="1"/>
          <p:nvPr/>
        </p:nvSpPr>
        <p:spPr>
          <a:xfrm>
            <a:off x="7094547" y="5174991"/>
            <a:ext cx="466013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Source</a:t>
            </a:r>
            <a:r>
              <a:rPr lang="en-IN" sz="1600">
                <a:solidFill>
                  <a:schemeClr val="dk1"/>
                </a:solidFill>
                <a:latin typeface="Times New Roman"/>
                <a:ea typeface="Times New Roman"/>
                <a:cs typeface="Times New Roman"/>
                <a:sym typeface="Times New Roman"/>
              </a:rPr>
              <a:t> - https://blog.visiolink.com/corona-coverage-has-peaked</a:t>
            </a:r>
            <a:endParaRPr/>
          </a:p>
        </p:txBody>
      </p:sp>
      <p:pic>
        <p:nvPicPr>
          <p:cNvPr id="112" name="Google Shape;112;p3"/>
          <p:cNvPicPr preferRelativeResize="0"/>
          <p:nvPr/>
        </p:nvPicPr>
        <p:blipFill rotWithShape="1">
          <a:blip r:embed="rId3">
            <a:alphaModFix/>
          </a:blip>
          <a:srcRect l="28655" t="27017" r="27609" b="31390"/>
          <a:stretch/>
        </p:blipFill>
        <p:spPr>
          <a:xfrm>
            <a:off x="6718852" y="1361635"/>
            <a:ext cx="5163711" cy="3499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ctrTitle"/>
          </p:nvPr>
        </p:nvSpPr>
        <p:spPr>
          <a:xfrm>
            <a:off x="1630017" y="136525"/>
            <a:ext cx="8150087" cy="136097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b="1">
                <a:latin typeface="Times New Roman"/>
                <a:ea typeface="Times New Roman"/>
                <a:cs typeface="Times New Roman"/>
                <a:sym typeface="Times New Roman"/>
              </a:rPr>
              <a:t>         </a:t>
            </a:r>
            <a:r>
              <a:rPr lang="en-IN" sz="3200" b="1">
                <a:latin typeface="Times New Roman"/>
                <a:ea typeface="Times New Roman"/>
                <a:cs typeface="Times New Roman"/>
                <a:sym typeface="Times New Roman"/>
              </a:rPr>
              <a:t>PROBLEM STATEMENT</a:t>
            </a:r>
            <a:endParaRPr/>
          </a:p>
        </p:txBody>
      </p:sp>
      <p:sp>
        <p:nvSpPr>
          <p:cNvPr id="118" name="Google Shape;118;p5"/>
          <p:cNvSpPr txBox="1">
            <a:spLocks noGrp="1"/>
          </p:cNvSpPr>
          <p:nvPr>
            <p:ph type="subTitle" idx="1"/>
          </p:nvPr>
        </p:nvSpPr>
        <p:spPr>
          <a:xfrm>
            <a:off x="1630018" y="2627320"/>
            <a:ext cx="9407388" cy="259920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None/>
            </a:pPr>
            <a:r>
              <a:rPr lang="en-IN" sz="2400">
                <a:latin typeface="Times New Roman"/>
                <a:ea typeface="Times New Roman"/>
                <a:cs typeface="Times New Roman"/>
                <a:sym typeface="Times New Roman"/>
              </a:rPr>
              <a:t>Analysing the covid-19 risk factors and preventive measures related to pregnant women and neonates </a:t>
            </a:r>
            <a:r>
              <a:rPr lang="en-IN">
                <a:latin typeface="Times New Roman"/>
                <a:ea typeface="Times New Roman"/>
                <a:cs typeface="Times New Roman"/>
                <a:sym typeface="Times New Roman"/>
              </a:rPr>
              <a:t>to Reduce the Spread and fatality rate of Novel Corona Virus using different Text Processing methods and QnA system from Related Articles and Literature Reports.</a:t>
            </a:r>
            <a:endParaRPr/>
          </a:p>
          <a:p>
            <a:pPr marL="0" lvl="0" indent="0" algn="ctr" rtl="0">
              <a:lnSpc>
                <a:spcPct val="90000"/>
              </a:lnSpc>
              <a:spcBef>
                <a:spcPts val="1000"/>
              </a:spcBef>
              <a:spcAft>
                <a:spcPts val="0"/>
              </a:spcAft>
              <a:buClr>
                <a:schemeClr val="dk1"/>
              </a:buClr>
              <a:buSzPts val="2400"/>
              <a:buNone/>
            </a:pPr>
            <a:endParaRPr>
              <a:solidFill>
                <a:schemeClr val="dk2"/>
              </a:solidFill>
              <a:latin typeface="Times New Roman"/>
              <a:ea typeface="Times New Roman"/>
              <a:cs typeface="Times New Roman"/>
              <a:sym typeface="Times New Roman"/>
            </a:endParaRPr>
          </a:p>
        </p:txBody>
      </p:sp>
      <p:sp>
        <p:nvSpPr>
          <p:cNvPr id="119" name="Google Shape;11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20" name="Google Shape;1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27" name="Google Shape;1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29" name="Google Shape;129;p6"/>
          <p:cNvSpPr txBox="1"/>
          <p:nvPr/>
        </p:nvSpPr>
        <p:spPr>
          <a:xfrm>
            <a:off x="1128919" y="853733"/>
            <a:ext cx="9934162" cy="84330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a:solidFill>
                  <a:schemeClr val="dk1"/>
                </a:solidFill>
                <a:latin typeface="Times New Roman"/>
                <a:ea typeface="Times New Roman"/>
                <a:cs typeface="Times New Roman"/>
                <a:sym typeface="Times New Roman"/>
              </a:rPr>
              <a:t>OBJECTIVE</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Analysis of the COVID literature available in scientific databases such as PubMed, Medline2,etc.</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Extracting the Biomedical Entities that are involved in the literature using effective Named Entity Recognition (NER) algorithms.</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Using State-of-the-art Neural models to learn and extract such relations, by modelling them as classification problems, which can range from binary to multi-class classifications.</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Utilizing the relation patterns to analyse the risk factors such as symptoms to identify the corona virus infection.</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35" name="Google Shape;1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37" name="Google Shape;137;p7"/>
          <p:cNvSpPr txBox="1">
            <a:spLocks noGrp="1"/>
          </p:cNvSpPr>
          <p:nvPr>
            <p:ph type="subTitle" idx="1"/>
          </p:nvPr>
        </p:nvSpPr>
        <p:spPr>
          <a:xfrm>
            <a:off x="856424" y="1291961"/>
            <a:ext cx="7571958" cy="5241361"/>
          </a:xfrm>
          <a:prstGeom prst="rect">
            <a:avLst/>
          </a:prstGeom>
          <a:noFill/>
          <a:ln>
            <a:noFill/>
          </a:ln>
        </p:spPr>
        <p:txBody>
          <a:bodyPr spcFirstLastPara="1" wrap="square" lIns="91425" tIns="45700" rIns="91425" bIns="45700" anchor="t" anchorCtr="0">
            <a:normAutofit/>
          </a:bodyPr>
          <a:lstStyle/>
          <a:p>
            <a:pPr marL="342900" lvl="0" indent="-228600" algn="just" rtl="0">
              <a:lnSpc>
                <a:spcPct val="110000"/>
              </a:lnSpc>
              <a:spcBef>
                <a:spcPts val="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285750" lvl="0" indent="-285750" algn="just" rtl="0">
              <a:lnSpc>
                <a:spcPct val="110000"/>
              </a:lnSpc>
              <a:spcBef>
                <a:spcPts val="1000"/>
              </a:spcBef>
              <a:spcAft>
                <a:spcPts val="0"/>
              </a:spcAft>
              <a:buClr>
                <a:schemeClr val="dk1"/>
              </a:buClr>
              <a:buSzPts val="2000"/>
              <a:buFont typeface="Arial"/>
              <a:buChar char="•"/>
            </a:pPr>
            <a:r>
              <a:rPr lang="en-IN" sz="2000" b="0" i="0">
                <a:latin typeface="Times New Roman"/>
                <a:ea typeface="Times New Roman"/>
                <a:cs typeface="Times New Roman"/>
                <a:sym typeface="Times New Roman"/>
              </a:rPr>
              <a:t>C</a:t>
            </a:r>
            <a:r>
              <a:rPr lang="en-IN" sz="2000">
                <a:latin typeface="Times New Roman"/>
                <a:ea typeface="Times New Roman"/>
                <a:cs typeface="Times New Roman"/>
                <a:sym typeface="Times New Roman"/>
              </a:rPr>
              <a:t>ORD-19 is the r</a:t>
            </a:r>
            <a:r>
              <a:rPr lang="en-IN" sz="2000" b="0" i="0">
                <a:latin typeface="Times New Roman"/>
                <a:ea typeface="Times New Roman"/>
                <a:cs typeface="Times New Roman"/>
                <a:sym typeface="Times New Roman"/>
              </a:rPr>
              <a:t>esource of over 200,000 scholarly articles, including over 100,000 with full text, about COVID-19, SARS-CoV-2, and related coronaviruses. </a:t>
            </a:r>
            <a:endParaRPr/>
          </a:p>
          <a:p>
            <a:pPr marL="285750" lvl="0" indent="-158750" algn="just" rtl="0">
              <a:lnSpc>
                <a:spcPct val="110000"/>
              </a:lnSpc>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342900" lvl="0" indent="-342900" algn="just" rtl="0">
              <a:lnSpc>
                <a:spcPct val="110000"/>
              </a:lnSpc>
              <a:spcBef>
                <a:spcPts val="1000"/>
              </a:spcBef>
              <a:spcAft>
                <a:spcPts val="0"/>
              </a:spcAft>
              <a:buClr>
                <a:schemeClr val="dk1"/>
              </a:buClr>
              <a:buSzPts val="2000"/>
              <a:buFont typeface="Arial"/>
              <a:buChar char="•"/>
            </a:pPr>
            <a:r>
              <a:rPr lang="en-IN" sz="2000">
                <a:latin typeface="Times New Roman"/>
                <a:ea typeface="Times New Roman"/>
                <a:cs typeface="Times New Roman"/>
                <a:sym typeface="Times New Roman"/>
              </a:rPr>
              <a:t>Includes two types of data namely metadata and full text articles, metadata consists of 19 columns which include information like  authors, title, abstract,  etc . </a:t>
            </a:r>
            <a:endParaRPr/>
          </a:p>
          <a:p>
            <a:pPr marL="342900" lvl="0" indent="-215900" algn="just" rtl="0">
              <a:lnSpc>
                <a:spcPct val="110000"/>
              </a:lnSpc>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342900" lvl="0" indent="-342900" algn="just" rtl="0">
              <a:lnSpc>
                <a:spcPct val="110000"/>
              </a:lnSpc>
              <a:spcBef>
                <a:spcPts val="1000"/>
              </a:spcBef>
              <a:spcAft>
                <a:spcPts val="0"/>
              </a:spcAft>
              <a:buClr>
                <a:schemeClr val="dk1"/>
              </a:buClr>
              <a:buSzPts val="2000"/>
              <a:buFont typeface="Arial"/>
              <a:buChar char="•"/>
            </a:pPr>
            <a:r>
              <a:rPr lang="en-IN" sz="2000">
                <a:latin typeface="Times New Roman"/>
                <a:ea typeface="Times New Roman"/>
                <a:cs typeface="Times New Roman"/>
                <a:sym typeface="Times New Roman"/>
              </a:rPr>
              <a:t>Processing this huge data was difficult in local Jupiter notebook and google colab as it just supports 13GB , so I used Kaggle notebook which is online execution platform.</a:t>
            </a:r>
            <a:endParaRPr/>
          </a:p>
          <a:p>
            <a:pPr marL="342900" lvl="0" indent="-215900" algn="just" rtl="0">
              <a:lnSpc>
                <a:spcPct val="110000"/>
              </a:lnSpc>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342900" lvl="0" indent="-215900" algn="just" rtl="0">
              <a:lnSpc>
                <a:spcPct val="110000"/>
              </a:lnSpc>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342900" lvl="0" indent="-215900" algn="just" rtl="0">
              <a:lnSpc>
                <a:spcPct val="110000"/>
              </a:lnSpc>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342900" lvl="0" indent="-190500" algn="l" rtl="0">
              <a:lnSpc>
                <a:spcPct val="90000"/>
              </a:lnSpc>
              <a:spcBef>
                <a:spcPts val="1000"/>
              </a:spcBef>
              <a:spcAft>
                <a:spcPts val="0"/>
              </a:spcAft>
              <a:buClr>
                <a:schemeClr val="dk1"/>
              </a:buClr>
              <a:buSzPts val="2400"/>
              <a:buFont typeface="Arial"/>
              <a:buNone/>
            </a:pPr>
            <a:endParaRPr/>
          </a:p>
        </p:txBody>
      </p:sp>
      <p:sp>
        <p:nvSpPr>
          <p:cNvPr id="138" name="Google Shape;138;p7"/>
          <p:cNvSpPr txBox="1">
            <a:spLocks noGrp="1"/>
          </p:cNvSpPr>
          <p:nvPr>
            <p:ph type="ctrTitle"/>
          </p:nvPr>
        </p:nvSpPr>
        <p:spPr>
          <a:xfrm>
            <a:off x="1232452" y="136525"/>
            <a:ext cx="9144000" cy="914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Dataset- </a:t>
            </a:r>
            <a:r>
              <a:rPr lang="en-IN" sz="2000">
                <a:latin typeface="Times New Roman"/>
                <a:ea typeface="Times New Roman"/>
                <a:cs typeface="Times New Roman"/>
                <a:sym typeface="Times New Roman"/>
              </a:rPr>
              <a:t>(CORD-19 DATASET)</a:t>
            </a:r>
            <a:endParaRPr sz="2000"/>
          </a:p>
        </p:txBody>
      </p:sp>
      <p:pic>
        <p:nvPicPr>
          <p:cNvPr id="139" name="Google Shape;139;p7"/>
          <p:cNvPicPr preferRelativeResize="0"/>
          <p:nvPr/>
        </p:nvPicPr>
        <p:blipFill rotWithShape="1">
          <a:blip r:embed="rId3">
            <a:alphaModFix/>
          </a:blip>
          <a:srcRect l="9457" t="25301" r="8479" b="19520"/>
          <a:stretch/>
        </p:blipFill>
        <p:spPr>
          <a:xfrm>
            <a:off x="8603146" y="2754087"/>
            <a:ext cx="3546612" cy="22904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45" name="Google Shape;14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146" name="Google Shape;146;p8"/>
          <p:cNvPicPr preferRelativeResize="0">
            <a:picLocks noGrp="1"/>
          </p:cNvPicPr>
          <p:nvPr>
            <p:ph type="body" idx="1"/>
          </p:nvPr>
        </p:nvPicPr>
        <p:blipFill rotWithShape="1">
          <a:blip r:embed="rId3">
            <a:alphaModFix/>
          </a:blip>
          <a:srcRect t="15463" b="6990"/>
          <a:stretch/>
        </p:blipFill>
        <p:spPr>
          <a:xfrm>
            <a:off x="0" y="601662"/>
            <a:ext cx="12191999" cy="565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ctrTitle"/>
          </p:nvPr>
        </p:nvSpPr>
        <p:spPr>
          <a:xfrm>
            <a:off x="3371635" y="443240"/>
            <a:ext cx="5448730" cy="55128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LITERATURE SURVEY</a:t>
            </a:r>
            <a:endParaRPr/>
          </a:p>
        </p:txBody>
      </p:sp>
      <p:sp>
        <p:nvSpPr>
          <p:cNvPr id="152" name="Google Shape;15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53" name="Google Shape;1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graphicFrame>
        <p:nvGraphicFramePr>
          <p:cNvPr id="155" name="Google Shape;155;p9"/>
          <p:cNvGraphicFramePr/>
          <p:nvPr/>
        </p:nvGraphicFramePr>
        <p:xfrm>
          <a:off x="2620617" y="986578"/>
          <a:ext cx="8880000" cy="5331590"/>
        </p:xfrm>
        <a:graphic>
          <a:graphicData uri="http://schemas.openxmlformats.org/drawingml/2006/table">
            <a:tbl>
              <a:tblPr firstRow="1" bandRow="1">
                <a:noFill/>
                <a:tableStyleId>{591D6BC4-F290-4F14-B8D1-CF2E11029855}</a:tableStyleId>
              </a:tblPr>
              <a:tblGrid>
                <a:gridCol w="2960000">
                  <a:extLst>
                    <a:ext uri="{9D8B030D-6E8A-4147-A177-3AD203B41FA5}">
                      <a16:colId xmlns:a16="http://schemas.microsoft.com/office/drawing/2014/main" val="20000"/>
                    </a:ext>
                  </a:extLst>
                </a:gridCol>
                <a:gridCol w="2960000">
                  <a:extLst>
                    <a:ext uri="{9D8B030D-6E8A-4147-A177-3AD203B41FA5}">
                      <a16:colId xmlns:a16="http://schemas.microsoft.com/office/drawing/2014/main" val="20001"/>
                    </a:ext>
                  </a:extLst>
                </a:gridCol>
                <a:gridCol w="2960000">
                  <a:extLst>
                    <a:ext uri="{9D8B030D-6E8A-4147-A177-3AD203B41FA5}">
                      <a16:colId xmlns:a16="http://schemas.microsoft.com/office/drawing/2014/main" val="20002"/>
                    </a:ext>
                  </a:extLst>
                </a:gridCol>
              </a:tblGrid>
              <a:tr h="788050">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IN" sz="1800">
                          <a:latin typeface="Times New Roman"/>
                          <a:ea typeface="Times New Roman"/>
                          <a:cs typeface="Times New Roman"/>
                          <a:sym typeface="Times New Roman"/>
                        </a:rPr>
                        <a:t>            TITLE</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IN" sz="1800">
                          <a:latin typeface="Times New Roman"/>
                          <a:ea typeface="Times New Roman"/>
                          <a:cs typeface="Times New Roman"/>
                          <a:sym typeface="Times New Roman"/>
                        </a:rPr>
                        <a:t>        METHODOLOGY</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IN" sz="1800">
                          <a:latin typeface="Times New Roman"/>
                          <a:ea typeface="Times New Roman"/>
                          <a:cs typeface="Times New Roman"/>
                          <a:sym typeface="Times New Roman"/>
                        </a:rPr>
                        <a:t>              FINDINGS</a:t>
                      </a:r>
                      <a:endParaRPr/>
                    </a:p>
                  </a:txBody>
                  <a:tcPr marL="91450" marR="91450" marT="45725" marB="45725"/>
                </a:tc>
                <a:extLst>
                  <a:ext uri="{0D108BD9-81ED-4DB2-BD59-A6C34878D82A}">
                    <a16:rowId xmlns:a16="http://schemas.microsoft.com/office/drawing/2014/main" val="10000"/>
                  </a:ext>
                </a:extLst>
              </a:tr>
              <a:tr h="1494525">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A Term Extraction Approach to Expert Finding on the COVID-19 Open Research Dataset</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Saffron knowledge extraction framework to identify relevant expertise concepts in the domain-IDF</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Implements expert finding through voting over automatically extracted terms from text. </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214300">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A smart literature exploration environment for COVID-19 literature</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Semantic Textual Similarity(STS). SciBERT, BioBERT </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BioBERT was selected over SciBERT because COVID19 corpora include literature from other areas besides biological sciences.</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494525">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Document Retrieval on the COVID-19 Open Research Dataset Using Topic Modelling</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Non-negative matrix</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factorization (NMF), TF-IDF</a:t>
                      </a:r>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Topic modelling-based approach provides great potential in serving in unsupervised, automated document retrieval for a set of well-defined tasks</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56" name="Google Shape;156;p9"/>
          <p:cNvGraphicFramePr/>
          <p:nvPr/>
        </p:nvGraphicFramePr>
        <p:xfrm>
          <a:off x="1335155" y="994529"/>
          <a:ext cx="1308650" cy="5369125"/>
        </p:xfrm>
        <a:graphic>
          <a:graphicData uri="http://schemas.openxmlformats.org/drawingml/2006/table">
            <a:tbl>
              <a:tblPr firstRow="1" bandRow="1">
                <a:noFill/>
                <a:tableStyleId>{591D6BC4-F290-4F14-B8D1-CF2E11029855}</a:tableStyleId>
              </a:tblPr>
              <a:tblGrid>
                <a:gridCol w="1308650">
                  <a:extLst>
                    <a:ext uri="{9D8B030D-6E8A-4147-A177-3AD203B41FA5}">
                      <a16:colId xmlns:a16="http://schemas.microsoft.com/office/drawing/2014/main" val="20000"/>
                    </a:ext>
                  </a:extLst>
                </a:gridCol>
              </a:tblGrid>
              <a:tr h="822375">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Journal/</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Conference</a:t>
                      </a:r>
                      <a:endParaRPr/>
                    </a:p>
                  </a:txBody>
                  <a:tcPr marL="91450" marR="91450" marT="45725" marB="45725"/>
                </a:tc>
                <a:extLst>
                  <a:ext uri="{0D108BD9-81ED-4DB2-BD59-A6C34878D82A}">
                    <a16:rowId xmlns:a16="http://schemas.microsoft.com/office/drawing/2014/main" val="10000"/>
                  </a:ext>
                </a:extLst>
              </a:tr>
              <a:tr h="1464325">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ACL Conference</a:t>
                      </a:r>
                      <a:endParaRPr/>
                    </a:p>
                  </a:txBody>
                  <a:tcPr marL="91450" marR="91450" marT="45725" marB="45725"/>
                </a:tc>
                <a:extLst>
                  <a:ext uri="{0D108BD9-81ED-4DB2-BD59-A6C34878D82A}">
                    <a16:rowId xmlns:a16="http://schemas.microsoft.com/office/drawing/2014/main" val="10001"/>
                  </a:ext>
                </a:extLst>
              </a:tr>
              <a:tr h="1537250">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In European conference on information retrieval.</a:t>
                      </a:r>
                      <a:endParaRPr sz="1800"/>
                    </a:p>
                  </a:txBody>
                  <a:tcPr marL="91450" marR="91450" marT="45725" marB="45725"/>
                </a:tc>
                <a:extLst>
                  <a:ext uri="{0D108BD9-81ED-4DB2-BD59-A6C34878D82A}">
                    <a16:rowId xmlns:a16="http://schemas.microsoft.com/office/drawing/2014/main" val="10002"/>
                  </a:ext>
                </a:extLst>
              </a:tr>
              <a:tr h="1545175">
                <a:tc>
                  <a:txBody>
                    <a:bodyPr/>
                    <a:lstStyle/>
                    <a:p>
                      <a:pPr marL="0" marR="0" lvl="0" indent="0" algn="l" rtl="0">
                        <a:lnSpc>
                          <a:spcPct val="100000"/>
                        </a:lnSpc>
                        <a:spcBef>
                          <a:spcPts val="0"/>
                        </a:spcBef>
                        <a:spcAft>
                          <a:spcPts val="0"/>
                        </a:spcAft>
                        <a:buClr>
                          <a:schemeClr val="dk1"/>
                        </a:buClr>
                        <a:buSzPts val="1400"/>
                        <a:buFont typeface="Times New Roman"/>
                        <a:buNone/>
                      </a:pPr>
                      <a:r>
                        <a:rPr lang="en-IN" sz="1400">
                          <a:latin typeface="Times New Roman"/>
                          <a:ea typeface="Times New Roman"/>
                          <a:cs typeface="Times New Roman"/>
                          <a:sym typeface="Times New Roman"/>
                        </a:rPr>
                        <a:t>ACL Conference</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ctrTitle"/>
          </p:nvPr>
        </p:nvSpPr>
        <p:spPr>
          <a:xfrm>
            <a:off x="3371635" y="443240"/>
            <a:ext cx="5448730" cy="55128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LITERATURE SURVEY</a:t>
            </a:r>
            <a:endParaRPr/>
          </a:p>
        </p:txBody>
      </p:sp>
      <p:sp>
        <p:nvSpPr>
          <p:cNvPr id="162" name="Google Shape;1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25-01-2022</a:t>
            </a:r>
            <a:endParaRPr/>
          </a:p>
        </p:txBody>
      </p:sp>
      <p:sp>
        <p:nvSpPr>
          <p:cNvPr id="163" name="Google Shape;1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graphicFrame>
        <p:nvGraphicFramePr>
          <p:cNvPr id="165" name="Google Shape;165;p10"/>
          <p:cNvGraphicFramePr/>
          <p:nvPr/>
        </p:nvGraphicFramePr>
        <p:xfrm>
          <a:off x="1794627" y="1105798"/>
          <a:ext cx="10131300" cy="4968270"/>
        </p:xfrm>
        <a:graphic>
          <a:graphicData uri="http://schemas.openxmlformats.org/drawingml/2006/table">
            <a:tbl>
              <a:tblPr firstRow="1" bandRow="1">
                <a:noFill/>
                <a:tableStyleId>{591D6BC4-F290-4F14-B8D1-CF2E11029855}</a:tableStyleId>
              </a:tblPr>
              <a:tblGrid>
                <a:gridCol w="3377100">
                  <a:extLst>
                    <a:ext uri="{9D8B030D-6E8A-4147-A177-3AD203B41FA5}">
                      <a16:colId xmlns:a16="http://schemas.microsoft.com/office/drawing/2014/main" val="20000"/>
                    </a:ext>
                  </a:extLst>
                </a:gridCol>
                <a:gridCol w="3377100">
                  <a:extLst>
                    <a:ext uri="{9D8B030D-6E8A-4147-A177-3AD203B41FA5}">
                      <a16:colId xmlns:a16="http://schemas.microsoft.com/office/drawing/2014/main" val="20001"/>
                    </a:ext>
                  </a:extLst>
                </a:gridCol>
                <a:gridCol w="3377100">
                  <a:extLst>
                    <a:ext uri="{9D8B030D-6E8A-4147-A177-3AD203B41FA5}">
                      <a16:colId xmlns:a16="http://schemas.microsoft.com/office/drawing/2014/main" val="20002"/>
                    </a:ext>
                  </a:extLst>
                </a:gridCol>
              </a:tblGrid>
              <a:tr h="559125">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IN" sz="1800">
                          <a:latin typeface="Times New Roman"/>
                          <a:ea typeface="Times New Roman"/>
                          <a:cs typeface="Times New Roman"/>
                          <a:sym typeface="Times New Roman"/>
                        </a:rPr>
                        <a:t>            TITLE</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IN" sz="1800">
                          <a:latin typeface="Times New Roman"/>
                          <a:ea typeface="Times New Roman"/>
                          <a:cs typeface="Times New Roman"/>
                          <a:sym typeface="Times New Roman"/>
                        </a:rPr>
                        <a:t>        METHODOLOGY</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IN" sz="1800">
                          <a:latin typeface="Times New Roman"/>
                          <a:ea typeface="Times New Roman"/>
                          <a:cs typeface="Times New Roman"/>
                          <a:sym typeface="Times New Roman"/>
                        </a:rPr>
                        <a:t>              FINDINGS</a:t>
                      </a:r>
                      <a:endParaRPr/>
                    </a:p>
                  </a:txBody>
                  <a:tcPr marL="91450" marR="91450" marT="45725" marB="45725"/>
                </a:tc>
                <a:extLst>
                  <a:ext uri="{0D108BD9-81ED-4DB2-BD59-A6C34878D82A}">
                    <a16:rowId xmlns:a16="http://schemas.microsoft.com/office/drawing/2014/main" val="10000"/>
                  </a:ext>
                </a:extLst>
              </a:tr>
              <a:tr h="1996850">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Question Answering tool for</a:t>
                      </a:r>
                      <a:endParaRPr/>
                    </a:p>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 COVID-19</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Sentence-BERT model(filters out a subset of most semantically-related papers to an input query),BM25(for comparison). BioBERT ,SciBERT, DistilBERT (Tested for alternatives for question answering task) </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DistilBERT was the best alternative ,although models trained on domain-specific corpora can better represent</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specific terms, the amount of training data is not enough to achieve comparable performances with respect to DistilBERT, which is pre-trained on a bigger general-domain corpus.</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757225">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Continual BERT: Continual Learning for Adaptive Extractive Summarization of COVID-19 Literature</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IN" sz="1600">
                          <a:latin typeface="Times New Roman"/>
                          <a:ea typeface="Times New Roman"/>
                          <a:cs typeface="Times New Roman"/>
                          <a:sym typeface="Times New Roman"/>
                        </a:rPr>
                        <a:t>Novel BERT architecture built on existing techniques to learn and extract summaries from a continual stream of new tasks while retaining</a:t>
                      </a:r>
                      <a:endParaRPr/>
                    </a:p>
                    <a:p>
                      <a:pPr marL="0" marR="0" lvl="0" indent="0" algn="just" rtl="0">
                        <a:spcBef>
                          <a:spcPts val="0"/>
                        </a:spcBef>
                        <a:spcAft>
                          <a:spcPts val="0"/>
                        </a:spcAft>
                        <a:buNone/>
                      </a:pPr>
                      <a:r>
                        <a:rPr lang="en-IN" sz="1600">
                          <a:latin typeface="Times New Roman"/>
                          <a:ea typeface="Times New Roman"/>
                          <a:cs typeface="Times New Roman"/>
                          <a:sym typeface="Times New Roman"/>
                        </a:rPr>
                        <a:t>previously learned information.</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600">
                          <a:latin typeface="Times New Roman"/>
                          <a:ea typeface="Times New Roman"/>
                          <a:cs typeface="Times New Roman"/>
                          <a:sym typeface="Times New Roman"/>
                        </a:rPr>
                        <a:t>The online training ability of Continual BERT enables adaptive learning on new data flowing in a</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time-sequential manner, especially fitting to the overwhelming amount of COVID-19 literature published on a daily basis. </a:t>
                      </a:r>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66" name="Google Shape;166;p10"/>
          <p:cNvGraphicFramePr/>
          <p:nvPr/>
        </p:nvGraphicFramePr>
        <p:xfrm>
          <a:off x="510615" y="1113251"/>
          <a:ext cx="1284000" cy="4970700"/>
        </p:xfrm>
        <a:graphic>
          <a:graphicData uri="http://schemas.openxmlformats.org/drawingml/2006/table">
            <a:tbl>
              <a:tblPr firstRow="1" bandRow="1">
                <a:noFill/>
                <a:tableStyleId>{591D6BC4-F290-4F14-B8D1-CF2E11029855}</a:tableStyleId>
              </a:tblPr>
              <a:tblGrid>
                <a:gridCol w="1284000">
                  <a:extLst>
                    <a:ext uri="{9D8B030D-6E8A-4147-A177-3AD203B41FA5}">
                      <a16:colId xmlns:a16="http://schemas.microsoft.com/office/drawing/2014/main" val="20000"/>
                    </a:ext>
                  </a:extLst>
                </a:gridCol>
              </a:tblGrid>
              <a:tr h="664875">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Journal/</a:t>
                      </a:r>
                      <a:endParaRPr/>
                    </a:p>
                    <a:p>
                      <a:pPr marL="0" marR="0" lvl="0" indent="0" algn="l" rtl="0">
                        <a:spcBef>
                          <a:spcPts val="0"/>
                        </a:spcBef>
                        <a:spcAft>
                          <a:spcPts val="0"/>
                        </a:spcAft>
                        <a:buNone/>
                      </a:pPr>
                      <a:r>
                        <a:rPr lang="en-IN" sz="1600">
                          <a:latin typeface="Times New Roman"/>
                          <a:ea typeface="Times New Roman"/>
                          <a:cs typeface="Times New Roman"/>
                          <a:sym typeface="Times New Roman"/>
                        </a:rPr>
                        <a:t>Conference</a:t>
                      </a:r>
                      <a:endParaRPr/>
                    </a:p>
                  </a:txBody>
                  <a:tcPr marL="91450" marR="91450" marT="45725" marB="45725"/>
                </a:tc>
                <a:extLst>
                  <a:ext uri="{0D108BD9-81ED-4DB2-BD59-A6C34878D82A}">
                    <a16:rowId xmlns:a16="http://schemas.microsoft.com/office/drawing/2014/main" val="10000"/>
                  </a:ext>
                </a:extLst>
              </a:tr>
              <a:tr h="2251525">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ACL Conference</a:t>
                      </a:r>
                      <a:endParaRPr/>
                    </a:p>
                  </a:txBody>
                  <a:tcPr marL="91450" marR="91450" marT="45725" marB="45725"/>
                </a:tc>
                <a:extLst>
                  <a:ext uri="{0D108BD9-81ED-4DB2-BD59-A6C34878D82A}">
                    <a16:rowId xmlns:a16="http://schemas.microsoft.com/office/drawing/2014/main" val="10001"/>
                  </a:ext>
                </a:extLst>
              </a:tr>
              <a:tr h="2054300">
                <a:tc>
                  <a:txBody>
                    <a:bodyPr/>
                    <a:lstStyle/>
                    <a:p>
                      <a:pPr marL="0" marR="0" lvl="0" indent="0" algn="l" rtl="0">
                        <a:spcBef>
                          <a:spcPts val="0"/>
                        </a:spcBef>
                        <a:spcAft>
                          <a:spcPts val="0"/>
                        </a:spcAft>
                        <a:buNone/>
                      </a:pPr>
                      <a:r>
                        <a:rPr lang="en-IN" sz="1400">
                          <a:latin typeface="Times New Roman"/>
                          <a:ea typeface="Times New Roman"/>
                          <a:cs typeface="Times New Roman"/>
                          <a:sym typeface="Times New Roman"/>
                        </a:rPr>
                        <a:t>In Asian conference on information retrieval.</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1881</Words>
  <Application>Microsoft Office PowerPoint</Application>
  <PresentationFormat>Widescreen</PresentationFormat>
  <Paragraphs>356</Paragraphs>
  <Slides>29</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Times New Roman</vt:lpstr>
      <vt:lpstr>Inter</vt:lpstr>
      <vt:lpstr>Calibri</vt:lpstr>
      <vt:lpstr>Arial</vt:lpstr>
      <vt:lpstr>Office Theme</vt:lpstr>
      <vt:lpstr>Microsoft Excel Worksheet</vt:lpstr>
      <vt:lpstr>    ANALYSING THE COVID-19 RISK FACTORS RELATED TO PREGNANT WOMEN AND NEONATES </vt:lpstr>
      <vt:lpstr>PowerPoint Presentation</vt:lpstr>
      <vt:lpstr>Introduction </vt:lpstr>
      <vt:lpstr>         PROBLEM STATEMENT</vt:lpstr>
      <vt:lpstr>PowerPoint Presentation</vt:lpstr>
      <vt:lpstr>Dataset- (CORD-19 DATASET)</vt:lpstr>
      <vt:lpstr>PowerPoint Presentation</vt:lpstr>
      <vt:lpstr>LITERATURE SURVEY</vt:lpstr>
      <vt:lpstr>LITERATURE SURVEY</vt:lpstr>
      <vt:lpstr>LITERATURE SURVEY</vt:lpstr>
      <vt:lpstr>LITERATURE SURVEY</vt:lpstr>
      <vt:lpstr>           TITLE        METHODOLOGY               RESULTS          FUTURE WORK </vt:lpstr>
      <vt:lpstr>           TITLE        METHODOLOGY               RESULTS          FUTURE WORK </vt:lpstr>
      <vt:lpstr>Proposed Architecture</vt:lpstr>
      <vt:lpstr>Low Level Design</vt:lpstr>
      <vt:lpstr>Question Answering Pipeline</vt:lpstr>
      <vt:lpstr>LDA  vs  LDA+BERT</vt:lpstr>
      <vt:lpstr>BioBERT Question Answering System</vt:lpstr>
      <vt:lpstr>FARM-Haystack Question Answering System</vt:lpstr>
      <vt:lpstr>FARM-Haystack</vt:lpstr>
      <vt:lpstr>FARM-Haystack </vt:lpstr>
      <vt:lpstr>           TITLE        METHODOLOGY               RESULTS          FUTURE WORK </vt:lpstr>
      <vt:lpstr>Conclusion</vt:lpstr>
      <vt:lpstr>BioBERT vs FARM Haystack</vt:lpstr>
      <vt:lpstr>BioBERT vs FARM Haystack</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ANALYSING THE COVID-19 RISK FACTORS RELATED TO PREGNANT WOMEN AND NEONATES </dc:title>
  <dc:creator>Revathi Nambiar</dc:creator>
  <cp:lastModifiedBy>Revathi Sujayan Nambiar</cp:lastModifiedBy>
  <cp:revision>1</cp:revision>
  <dcterms:created xsi:type="dcterms:W3CDTF">2020-11-05T14:13:28Z</dcterms:created>
  <dcterms:modified xsi:type="dcterms:W3CDTF">2023-12-12T04:48:03Z</dcterms:modified>
</cp:coreProperties>
</file>