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9" r:id="rId5"/>
    <p:sldId id="266" r:id="rId6"/>
    <p:sldId id="263" r:id="rId7"/>
    <p:sldId id="267" r:id="rId8"/>
    <p:sldId id="268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A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-872" y="-25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2469952"/>
            <a:ext cx="7415927" cy="2129314"/>
          </a:xfrm>
          <a:prstGeom prst="rect">
            <a:avLst/>
          </a:prstGeom>
          <a:noFill/>
          <a:ln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B380FF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Amazon Sales Data Analysis</a:t>
            </a:r>
            <a:endParaRPr lang="en-US" sz="670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64037" y="4969550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E0D6DE"/>
                </a:solidFill>
                <a:latin typeface="Times New Roman" pitchFamily="18" charset="0"/>
                <a:ea typeface="Noto Sans TC" pitchFamily="34" charset="-122"/>
                <a:cs typeface="Times New Roman" pitchFamily="18" charset="0"/>
              </a:rPr>
              <a:t>Unlocking valuable insights from Amazon sales data through comprehensive analysis.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1300" y="6565900"/>
            <a:ext cx="2794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3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M.Petchiammal</a:t>
            </a:r>
            <a:endParaRPr lang="en-US" sz="3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5" name="Text 1"/>
          <p:cNvSpPr/>
          <p:nvPr/>
        </p:nvSpPr>
        <p:spPr>
          <a:xfrm>
            <a:off x="864037" y="490654"/>
            <a:ext cx="7415927" cy="2129314"/>
          </a:xfrm>
          <a:prstGeom prst="rect">
            <a:avLst/>
          </a:prstGeom>
          <a:solidFill>
            <a:schemeClr val="tx1"/>
          </a:solidFill>
          <a:ln/>
        </p:spPr>
        <p:txBody>
          <a:bodyPr wrap="square" rtlCol="0" anchor="t"/>
          <a:lstStyle/>
          <a:p>
            <a:pPr>
              <a:lnSpc>
                <a:spcPts val="8384"/>
              </a:lnSpc>
            </a:pPr>
            <a:r>
              <a:rPr lang="en-US" sz="540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5400" dirty="0">
              <a:ln>
                <a:solidFill>
                  <a:srgbClr val="7030A0"/>
                </a:solidFill>
              </a:ln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220876" y="1527717"/>
            <a:ext cx="13409524" cy="57986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primary goal of this analysis is to evaluate Amazon's sales performance from 2010 to 2017. </a:t>
            </a:r>
          </a:p>
          <a:p>
            <a:endParaRPr lang="en-US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Key metrics include total sales, total profit, average profit margin, order priorities, bestselling items, sales channels, and regional performance.</a:t>
            </a:r>
          </a:p>
          <a:p>
            <a:pPr marL="0" indent="0">
              <a:lnSpc>
                <a:spcPts val="3110"/>
              </a:lnSpc>
              <a:buNone/>
            </a:pP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5" name="Text 1"/>
          <p:cNvSpPr/>
          <p:nvPr/>
        </p:nvSpPr>
        <p:spPr>
          <a:xfrm>
            <a:off x="683656" y="1005721"/>
            <a:ext cx="11493475" cy="12208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5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 Collection and Preprocessing</a:t>
            </a:r>
            <a:endParaRPr lang="en-US" sz="3845" b="1" dirty="0"/>
          </a:p>
        </p:txBody>
      </p:sp>
      <p:sp>
        <p:nvSpPr>
          <p:cNvPr id="6" name="Shape 2"/>
          <p:cNvSpPr/>
          <p:nvPr/>
        </p:nvSpPr>
        <p:spPr>
          <a:xfrm>
            <a:off x="964406" y="2519482"/>
            <a:ext cx="24408" cy="4704278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7" name="Shape 3"/>
          <p:cNvSpPr/>
          <p:nvPr/>
        </p:nvSpPr>
        <p:spPr>
          <a:xfrm>
            <a:off x="1196280" y="2946618"/>
            <a:ext cx="683657" cy="24408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8" name="Shape 4"/>
          <p:cNvSpPr/>
          <p:nvPr/>
        </p:nvSpPr>
        <p:spPr>
          <a:xfrm>
            <a:off x="756821" y="2739152"/>
            <a:ext cx="439460" cy="439460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9" name="Text 5"/>
          <p:cNvSpPr/>
          <p:nvPr/>
        </p:nvSpPr>
        <p:spPr>
          <a:xfrm>
            <a:off x="914579" y="2812375"/>
            <a:ext cx="123944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307" dirty="0"/>
          </a:p>
        </p:txBody>
      </p:sp>
      <p:sp>
        <p:nvSpPr>
          <p:cNvPr id="10" name="Text 6"/>
          <p:cNvSpPr/>
          <p:nvPr/>
        </p:nvSpPr>
        <p:spPr>
          <a:xfrm>
            <a:off x="2050852" y="2714744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4000" b="1" dirty="0">
                <a:solidFill>
                  <a:srgbClr val="B380FF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Data Sources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050851" y="3137058"/>
            <a:ext cx="11575939" cy="12108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data has been gathered in a CSV file titled "Amazon Sales Data.csv."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CSV file contains sales data of products from 2010 to 2017.</a:t>
            </a:r>
          </a:p>
          <a:p>
            <a:pPr marL="0" indent="0" algn="l">
              <a:lnSpc>
                <a:spcPts val="2461"/>
              </a:lnSpc>
              <a:buNone/>
            </a:pP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1196280" y="4579799"/>
            <a:ext cx="683657" cy="24408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3" name="Shape 9"/>
          <p:cNvSpPr/>
          <p:nvPr/>
        </p:nvSpPr>
        <p:spPr>
          <a:xfrm>
            <a:off x="756821" y="4372332"/>
            <a:ext cx="439460" cy="439460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14" name="Text 10"/>
          <p:cNvSpPr/>
          <p:nvPr/>
        </p:nvSpPr>
        <p:spPr>
          <a:xfrm>
            <a:off x="885289" y="4445556"/>
            <a:ext cx="182523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307" dirty="0"/>
          </a:p>
        </p:txBody>
      </p:sp>
      <p:sp>
        <p:nvSpPr>
          <p:cNvPr id="15" name="Text 11"/>
          <p:cNvSpPr/>
          <p:nvPr/>
        </p:nvSpPr>
        <p:spPr>
          <a:xfrm>
            <a:off x="2050852" y="4347924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3600" b="1" dirty="0">
                <a:solidFill>
                  <a:srgbClr val="B380FF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Data Cleaning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2050852" y="4770238"/>
            <a:ext cx="11575938" cy="13084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ea typeface="Noto Sans TC" pitchFamily="34" charset="-122"/>
                <a:cs typeface="Times New Roman" pitchFamily="18" charset="0"/>
              </a:rPr>
              <a:t>Identify and remove inconsistencies, errors, and missing values from the raw dataset to ensure data quality.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1196280" y="6212979"/>
            <a:ext cx="683657" cy="24408"/>
          </a:xfrm>
          <a:prstGeom prst="rect">
            <a:avLst/>
          </a:prstGeom>
          <a:solidFill>
            <a:srgbClr val="B380FF"/>
          </a:solidFill>
          <a:ln/>
        </p:spPr>
      </p:sp>
      <p:sp>
        <p:nvSpPr>
          <p:cNvPr id="18" name="Shape 14"/>
          <p:cNvSpPr/>
          <p:nvPr/>
        </p:nvSpPr>
        <p:spPr>
          <a:xfrm>
            <a:off x="756821" y="6005513"/>
            <a:ext cx="439460" cy="439460"/>
          </a:xfrm>
          <a:prstGeom prst="roundRect">
            <a:avLst>
              <a:gd name="adj" fmla="val 13335"/>
            </a:avLst>
          </a:prstGeom>
          <a:solidFill>
            <a:srgbClr val="1A1A21"/>
          </a:solidFill>
          <a:ln/>
        </p:spPr>
      </p:sp>
      <p:sp>
        <p:nvSpPr>
          <p:cNvPr id="19" name="Text 15"/>
          <p:cNvSpPr/>
          <p:nvPr/>
        </p:nvSpPr>
        <p:spPr>
          <a:xfrm>
            <a:off x="885646" y="6078736"/>
            <a:ext cx="181689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307" dirty="0"/>
          </a:p>
        </p:txBody>
      </p:sp>
      <p:sp>
        <p:nvSpPr>
          <p:cNvPr id="20" name="Text 16"/>
          <p:cNvSpPr/>
          <p:nvPr/>
        </p:nvSpPr>
        <p:spPr>
          <a:xfrm>
            <a:off x="2050852" y="5981105"/>
            <a:ext cx="2548533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3600" b="1" dirty="0">
                <a:solidFill>
                  <a:srgbClr val="B380FF"/>
                </a:solidFill>
                <a:latin typeface="Times New Roman" pitchFamily="18" charset="0"/>
                <a:ea typeface="Sora" pitchFamily="34" charset="-122"/>
                <a:cs typeface="Times New Roman" pitchFamily="18" charset="0"/>
              </a:rPr>
              <a:t>Data Transformation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2050852" y="6403419"/>
            <a:ext cx="11230250" cy="1525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ea typeface="Noto Sans TC" pitchFamily="34" charset="-122"/>
                <a:cs typeface="Times New Roman" pitchFamily="18" charset="0"/>
              </a:rPr>
              <a:t>Convert data into a consistent format suitable for analysis, including standardization, aggregation, and feature engineering.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183" y="1005721"/>
            <a:ext cx="566738" cy="566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574106" y="401444"/>
            <a:ext cx="63796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Sales Trend Analysis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864037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591639"/>
            <a:ext cx="328672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574106" y="1651000"/>
            <a:ext cx="14056294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923A96"/>
                </a:solidFill>
                <a:effectLst/>
                <a:latin typeface="Times New Roman" pitchFamily="18" charset="0"/>
                <a:cs typeface="Times New Roman" pitchFamily="18" charset="0"/>
              </a:rPr>
              <a:t>Yearly Sales Trends: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Analyzing the total sales by year shows a general trend of growth over the period. This indicates an increase in consumer demand and successful market strategies implemented by Amazon.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2010: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Moderate sales volume as a baseline year.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2011-2013: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Gradual increase in sales, suggesting growth in market penetration and consumer base.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2014-2015: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Significant jump in sales, possibly due to expanded product lines, better marketing, or improved distribution channels.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2016-2017: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Continued growth, with the highest sales observed in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344" y="606231"/>
            <a:ext cx="566738" cy="566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574106" y="401444"/>
            <a:ext cx="63796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Key Analysis Results:</a:t>
            </a:r>
          </a:p>
          <a:p>
            <a:endParaRPr lang="en-US" sz="44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Total Sales, Total Profit, Average Profit Margin, and Average Unit Price:</a:t>
            </a: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Total Sales: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62,000 units.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Total Profit: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$6.63 million.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Average Profit Margin: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40%.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Average Unit Price: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$400.</a:t>
            </a:r>
          </a:p>
          <a:p>
            <a:pPr algn="just"/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Order Priority with Highest Sales:</a:t>
            </a: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Highest Sales Order Priority: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High (H).</a:t>
            </a:r>
          </a:p>
          <a:p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Bestseller Item Type:</a:t>
            </a: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Top Performing Item Type: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Cosmetics.</a:t>
            </a:r>
          </a:p>
          <a:p>
            <a:pPr marL="0" indent="0">
              <a:lnSpc>
                <a:spcPts val="6075"/>
              </a:lnSpc>
              <a:buNone/>
            </a:pP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64037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591639"/>
            <a:ext cx="328672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608" y="426844"/>
            <a:ext cx="566738" cy="566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3416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122521" y="5482471"/>
            <a:ext cx="2992398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0"/>
              </a:lnSpc>
              <a:buNone/>
            </a:pPr>
            <a:endParaRPr lang="en-US" sz="2232" dirty="0"/>
          </a:p>
        </p:txBody>
      </p:sp>
      <p:sp>
        <p:nvSpPr>
          <p:cNvPr id="10" name="Text 4"/>
          <p:cNvSpPr/>
          <p:nvPr/>
        </p:nvSpPr>
        <p:spPr>
          <a:xfrm>
            <a:off x="5364242" y="5482471"/>
            <a:ext cx="3671649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0"/>
              </a:lnSpc>
              <a:buNone/>
            </a:pPr>
            <a:endParaRPr lang="en-US" sz="2232" dirty="0"/>
          </a:p>
        </p:txBody>
      </p:sp>
      <p:sp>
        <p:nvSpPr>
          <p:cNvPr id="11" name="Text 5"/>
          <p:cNvSpPr/>
          <p:nvPr/>
        </p:nvSpPr>
        <p:spPr>
          <a:xfrm>
            <a:off x="5364242" y="5972651"/>
            <a:ext cx="3901678" cy="14506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6"/>
              </a:lnSpc>
              <a:buNone/>
            </a:pPr>
            <a:endParaRPr lang="en-US" sz="1785" dirty="0"/>
          </a:p>
        </p:txBody>
      </p:sp>
      <p:sp>
        <p:nvSpPr>
          <p:cNvPr id="13" name="Text 6"/>
          <p:cNvSpPr/>
          <p:nvPr/>
        </p:nvSpPr>
        <p:spPr>
          <a:xfrm>
            <a:off x="9605962" y="5482471"/>
            <a:ext cx="2862382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0"/>
              </a:lnSpc>
              <a:buNone/>
            </a:pPr>
            <a:endParaRPr lang="en-US" sz="2232" dirty="0"/>
          </a:p>
        </p:txBody>
      </p:sp>
      <p:sp>
        <p:nvSpPr>
          <p:cNvPr id="14" name="Text 7"/>
          <p:cNvSpPr/>
          <p:nvPr/>
        </p:nvSpPr>
        <p:spPr>
          <a:xfrm>
            <a:off x="9605962" y="5972651"/>
            <a:ext cx="3901797" cy="14506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6"/>
              </a:lnSpc>
              <a:buNone/>
            </a:pPr>
            <a:endParaRPr lang="en-US" sz="1785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21566" y="3048000"/>
            <a:ext cx="1450883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Analyze the cleaned data to extract meaningful insights: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Sales Trends: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Analyze the monthly sales data to identify peaks and troughs.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Order Priorities: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Determine the contribution of each order priority to the total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Item Performance: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Evaluate which item types are the most and least profitable.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Channel Performance: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Compare the sales performance of online vs. offline channels.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Cost Analysis: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Analyze the average cost of items and its impact on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Regional Performance: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Assess the revenue contribution from different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05).png"/>
          <p:cNvPicPr>
            <a:picLocks noChangeAspect="1"/>
          </p:cNvPicPr>
          <p:nvPr/>
        </p:nvPicPr>
        <p:blipFill>
          <a:blip r:embed="rId2"/>
          <a:srcRect l="12295" t="15185" r="17274" b="13704"/>
          <a:stretch>
            <a:fillRect/>
          </a:stretch>
        </p:blipFill>
        <p:spPr>
          <a:xfrm>
            <a:off x="-248177" y="0"/>
            <a:ext cx="14878577" cy="84499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4106" y="401444"/>
            <a:ext cx="63796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864037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591639"/>
            <a:ext cx="328672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1" name="TextBox 10"/>
          <p:cNvSpPr txBox="1"/>
          <p:nvPr/>
        </p:nvSpPr>
        <p:spPr>
          <a:xfrm>
            <a:off x="908374" y="4419600"/>
            <a:ext cx="1372202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 you…</a:t>
            </a:r>
            <a:endParaRPr lang="en-US" sz="199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415</Words>
  <Application>Microsoft Office PowerPoint</Application>
  <PresentationFormat>Custom</PresentationFormat>
  <Paragraphs>58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8</cp:revision>
  <dcterms:created xsi:type="dcterms:W3CDTF">2024-07-08T07:53:31Z</dcterms:created>
  <dcterms:modified xsi:type="dcterms:W3CDTF">2024-07-12T17:48:52Z</dcterms:modified>
</cp:coreProperties>
</file>