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7" r:id="rId4"/>
    <p:sldId id="278" r:id="rId5"/>
    <p:sldId id="279" r:id="rId6"/>
    <p:sldId id="262" r:id="rId7"/>
    <p:sldId id="259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28B669A-E2AC-4A25-B4F2-3A1F6C9BDC8D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DE05-6318-408A-8949-3D65C575E7B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79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669A-E2AC-4A25-B4F2-3A1F6C9BDC8D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DE05-6318-408A-8949-3D65C575E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0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669A-E2AC-4A25-B4F2-3A1F6C9BDC8D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DE05-6318-408A-8949-3D65C575E7B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22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669A-E2AC-4A25-B4F2-3A1F6C9BDC8D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DE05-6318-408A-8949-3D65C575E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669A-E2AC-4A25-B4F2-3A1F6C9BDC8D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DE05-6318-408A-8949-3D65C575E7B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81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669A-E2AC-4A25-B4F2-3A1F6C9BDC8D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DE05-6318-408A-8949-3D65C575E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669A-E2AC-4A25-B4F2-3A1F6C9BDC8D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DE05-6318-408A-8949-3D65C575E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5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669A-E2AC-4A25-B4F2-3A1F6C9BDC8D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DE05-6318-408A-8949-3D65C575E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9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669A-E2AC-4A25-B4F2-3A1F6C9BDC8D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DE05-6318-408A-8949-3D65C575E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5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669A-E2AC-4A25-B4F2-3A1F6C9BDC8D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DE05-6318-408A-8949-3D65C575E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0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669A-E2AC-4A25-B4F2-3A1F6C9BDC8D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DE05-6318-408A-8949-3D65C575E7B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17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28B669A-E2AC-4A25-B4F2-3A1F6C9BDC8D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647DE05-6318-408A-8949-3D65C575E7B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09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028D-9688-4AAF-9F8E-3C8078220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 into high/low income categories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33E23-90D7-4EED-AAC2-5BFF2CEE24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INSOFE Batch 39 </a:t>
            </a:r>
            <a:r>
              <a:rPr lang="en-US" b="1" dirty="0" err="1"/>
              <a:t>CUTe</a:t>
            </a:r>
            <a:r>
              <a:rPr lang="en-US" b="1" dirty="0"/>
              <a:t> No. 2</a:t>
            </a:r>
          </a:p>
          <a:p>
            <a:endParaRPr lang="en-US" dirty="0"/>
          </a:p>
          <a:p>
            <a:r>
              <a:rPr lang="en-US" b="1" dirty="0"/>
              <a:t>Group 5:</a:t>
            </a:r>
          </a:p>
          <a:p>
            <a:r>
              <a:rPr lang="en-US" dirty="0"/>
              <a:t>Revathi Gunasekaran</a:t>
            </a:r>
          </a:p>
          <a:p>
            <a:r>
              <a:rPr lang="en-US" dirty="0" err="1"/>
              <a:t>Yateesh</a:t>
            </a:r>
            <a:r>
              <a:rPr lang="en-US" dirty="0"/>
              <a:t> </a:t>
            </a:r>
            <a:r>
              <a:rPr lang="en-US" dirty="0" err="1"/>
              <a:t>Sugur</a:t>
            </a:r>
            <a:endParaRPr lang="en-US" dirty="0"/>
          </a:p>
          <a:p>
            <a:r>
              <a:rPr lang="en-US" dirty="0"/>
              <a:t>Kunal Ray</a:t>
            </a:r>
          </a:p>
        </p:txBody>
      </p:sp>
    </p:spTree>
    <p:extLst>
      <p:ext uri="{BB962C8B-B14F-4D97-AF65-F5344CB8AC3E}">
        <p14:creationId xmlns:p14="http://schemas.microsoft.com/office/powerpoint/2010/main" val="418564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6ECAD622-7CFC-46F2-96FA-F32955AFA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2" y="2286000"/>
            <a:ext cx="4526278" cy="23531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75EE1F-EADC-4A79-81EF-4087A136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Grouping levels – marital status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89474000-8967-49C7-BB92-A2A81395C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754880" cy="4023360"/>
          </a:xfrm>
        </p:spPr>
        <p:txBody>
          <a:bodyPr>
            <a:normAutofit/>
          </a:bodyPr>
          <a:lstStyle/>
          <a:p>
            <a:r>
              <a:rPr lang="en-US" b="1" dirty="0"/>
              <a:t>7 levels to be reduced to 5</a:t>
            </a:r>
          </a:p>
          <a:p>
            <a:r>
              <a:rPr lang="en-US" dirty="0"/>
              <a:t>Levels with similar proportion of target variable may be clubbed together.</a:t>
            </a:r>
          </a:p>
          <a:p>
            <a:r>
              <a:rPr lang="en-US" dirty="0"/>
              <a:t>Married – Resident : Married-civilian, Married-</a:t>
            </a:r>
            <a:r>
              <a:rPr lang="en-US" dirty="0" err="1"/>
              <a:t>defence</a:t>
            </a:r>
            <a:r>
              <a:rPr lang="en-US" dirty="0"/>
              <a:t>.</a:t>
            </a:r>
          </a:p>
          <a:p>
            <a:r>
              <a:rPr lang="en-US" dirty="0"/>
              <a:t>‘Widowed’ may be combined with ‘Separated’.</a:t>
            </a:r>
          </a:p>
        </p:txBody>
      </p:sp>
    </p:spTree>
    <p:extLst>
      <p:ext uri="{BB962C8B-B14F-4D97-AF65-F5344CB8AC3E}">
        <p14:creationId xmlns:p14="http://schemas.microsoft.com/office/powerpoint/2010/main" val="1394221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4ECA4F6-1931-4F88-93DE-654B7BA48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267" y="891805"/>
            <a:ext cx="3999654" cy="50743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C8A976-F713-45C0-B20A-1968A0BC3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>
            <a:normAutofit/>
          </a:bodyPr>
          <a:lstStyle/>
          <a:p>
            <a:r>
              <a:rPr lang="en-US" dirty="0"/>
              <a:t>Grouping levels – occupation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C3034AE-DAA2-46E4-9598-085DC22ED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902061" cy="393192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14 levels to be reduced to 6</a:t>
            </a:r>
          </a:p>
          <a:p>
            <a:r>
              <a:rPr lang="en-US" dirty="0"/>
              <a:t>Levels with similar proportion of target variable may be clubbed together.</a:t>
            </a:r>
          </a:p>
          <a:p>
            <a:r>
              <a:rPr lang="en-US" dirty="0"/>
              <a:t>Lowest – cleaner, house-servant, other</a:t>
            </a:r>
          </a:p>
          <a:p>
            <a:r>
              <a:rPr lang="en-US" dirty="0"/>
              <a:t>Low – clerical, </a:t>
            </a:r>
            <a:r>
              <a:rPr lang="en-US" dirty="0" err="1"/>
              <a:t>defence</a:t>
            </a:r>
            <a:r>
              <a:rPr lang="en-US" dirty="0"/>
              <a:t>, farming, inspector</a:t>
            </a:r>
          </a:p>
          <a:p>
            <a:r>
              <a:rPr lang="en-US" dirty="0"/>
              <a:t>Lower mid – sales</a:t>
            </a:r>
          </a:p>
          <a:p>
            <a:r>
              <a:rPr lang="en-US" dirty="0"/>
              <a:t>Mid – repair, transport</a:t>
            </a:r>
          </a:p>
          <a:p>
            <a:r>
              <a:rPr lang="en-US" dirty="0"/>
              <a:t>Upper mid – guard, support</a:t>
            </a:r>
          </a:p>
          <a:p>
            <a:r>
              <a:rPr lang="en-US" dirty="0"/>
              <a:t>Upper – managerial, specialty</a:t>
            </a:r>
          </a:p>
        </p:txBody>
      </p:sp>
    </p:spTree>
    <p:extLst>
      <p:ext uri="{BB962C8B-B14F-4D97-AF65-F5344CB8AC3E}">
        <p14:creationId xmlns:p14="http://schemas.microsoft.com/office/powerpoint/2010/main" val="2727638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E17B719-785A-451C-A259-DD6F046B9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2" y="2286000"/>
            <a:ext cx="4526278" cy="25370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4FD0C7-89E9-47BD-B4EB-B08FEB15B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Grouping levels – relationship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1F2178-ED74-4059-9CDF-01DDCE08C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754880" cy="4023360"/>
          </a:xfrm>
        </p:spPr>
        <p:txBody>
          <a:bodyPr>
            <a:normAutofit/>
          </a:bodyPr>
          <a:lstStyle/>
          <a:p>
            <a:r>
              <a:rPr lang="en-US" b="1" dirty="0"/>
              <a:t>6 levels to be reduced to 2</a:t>
            </a:r>
          </a:p>
          <a:p>
            <a:r>
              <a:rPr lang="en-US" dirty="0"/>
              <a:t>Levels with similar proportion of target variable may be clubbed together.</a:t>
            </a:r>
          </a:p>
          <a:p>
            <a:r>
              <a:rPr lang="en-US" dirty="0"/>
              <a:t>Spouse – Husband, Wife</a:t>
            </a:r>
          </a:p>
          <a:p>
            <a:r>
              <a:rPr lang="en-US" dirty="0"/>
              <a:t>Other – Not-in-family, Other-relative, Own-child, Unmarried</a:t>
            </a:r>
          </a:p>
        </p:txBody>
      </p:sp>
    </p:spTree>
    <p:extLst>
      <p:ext uri="{BB962C8B-B14F-4D97-AF65-F5344CB8AC3E}">
        <p14:creationId xmlns:p14="http://schemas.microsoft.com/office/powerpoint/2010/main" val="604133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3">
            <a:extLst>
              <a:ext uri="{FF2B5EF4-FFF2-40B4-BE49-F238E27FC236}">
                <a16:creationId xmlns:a16="http://schemas.microsoft.com/office/drawing/2014/main" id="{5DC44BA1-6CD4-447F-A78B-311F72FB1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2" y="2286000"/>
            <a:ext cx="4526278" cy="18247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09A25F-4EB5-4380-A87F-78D397FB1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Grouping levels – ethnicity</a:t>
            </a:r>
            <a:endParaRPr lang="en-US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858EA327-8D12-44A1-92EC-92D773D31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754880" cy="4023360"/>
          </a:xfrm>
        </p:spPr>
        <p:txBody>
          <a:bodyPr>
            <a:normAutofit/>
          </a:bodyPr>
          <a:lstStyle/>
          <a:p>
            <a:r>
              <a:rPr lang="en-US" b="1" dirty="0"/>
              <a:t>5 levels to be reduced to 2</a:t>
            </a:r>
          </a:p>
          <a:p>
            <a:r>
              <a:rPr lang="en-US" dirty="0"/>
              <a:t>Levels with similar proportion of target variable may be clubbed together.</a:t>
            </a:r>
          </a:p>
          <a:p>
            <a:r>
              <a:rPr lang="en-US" dirty="0"/>
              <a:t>Bk – </a:t>
            </a:r>
            <a:r>
              <a:rPr lang="en-US" dirty="0" err="1"/>
              <a:t>Amer</a:t>
            </a:r>
            <a:r>
              <a:rPr lang="en-US" dirty="0"/>
              <a:t>-Indian-Eskimo, Black, Other</a:t>
            </a:r>
          </a:p>
          <a:p>
            <a:r>
              <a:rPr lang="en-US" dirty="0" err="1"/>
              <a:t>Wh</a:t>
            </a:r>
            <a:r>
              <a:rPr lang="en-US" dirty="0"/>
              <a:t> – Asian-Pac-Islander, White</a:t>
            </a:r>
          </a:p>
        </p:txBody>
      </p:sp>
    </p:spTree>
    <p:extLst>
      <p:ext uri="{BB962C8B-B14F-4D97-AF65-F5344CB8AC3E}">
        <p14:creationId xmlns:p14="http://schemas.microsoft.com/office/powerpoint/2010/main" val="3427607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E8012DD-DC21-4488-911A-26D359353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302" y="640080"/>
            <a:ext cx="2621584" cy="5577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5583E7-C2F7-48B3-A13B-42DD927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>
            <a:normAutofit/>
          </a:bodyPr>
          <a:lstStyle/>
          <a:p>
            <a:r>
              <a:rPr lang="en-US"/>
              <a:t>Grouping levels – country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F18824B-2EC5-4C0A-9E51-D5550FEB4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902061" cy="393192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41 levels to be reduced to 5</a:t>
            </a:r>
          </a:p>
          <a:p>
            <a:r>
              <a:rPr lang="en-US" dirty="0"/>
              <a:t>Levels with similar proportion of target variables may be clubbed together.</a:t>
            </a:r>
          </a:p>
          <a:p>
            <a:r>
              <a:rPr lang="en-US" dirty="0"/>
              <a:t>Very low – Columbia, Dominican-Republic, El-Salvador, Guatemala, Haiti, </a:t>
            </a:r>
            <a:r>
              <a:rPr lang="en-US" dirty="0" err="1"/>
              <a:t>Holand</a:t>
            </a:r>
            <a:r>
              <a:rPr lang="en-US" dirty="0"/>
              <a:t>-Netherlands, Honduras, Jamaica, Laos, Mexico, Nicaragua, Outlying-US-(Guam-USVI-</a:t>
            </a:r>
            <a:r>
              <a:rPr lang="en-US" dirty="0" err="1"/>
              <a:t>etc</a:t>
            </a:r>
            <a:r>
              <a:rPr lang="en-US" dirty="0"/>
              <a:t>), Peru, Portugal, Puerto-Rico, </a:t>
            </a:r>
            <a:r>
              <a:rPr lang="en-US" dirty="0" err="1"/>
              <a:t>Trinidad&amp;Tobago</a:t>
            </a:r>
            <a:r>
              <a:rPr lang="en-US" dirty="0"/>
              <a:t>, Vietnam</a:t>
            </a:r>
          </a:p>
          <a:p>
            <a:r>
              <a:rPr lang="en-US" dirty="0"/>
              <a:t>Low – Ecuador, Hungary, Ireland, Poland, Scotland, South, Thailand</a:t>
            </a:r>
          </a:p>
          <a:p>
            <a:r>
              <a:rPr lang="en-US" dirty="0"/>
              <a:t>Medium – China, Cuba, Greece, United-States</a:t>
            </a:r>
          </a:p>
          <a:p>
            <a:r>
              <a:rPr lang="en-US" dirty="0"/>
              <a:t>High – Cambodia, Canada, England, Germany, Hong, Italy, Japan, Philippines</a:t>
            </a:r>
          </a:p>
          <a:p>
            <a:r>
              <a:rPr lang="en-US" dirty="0"/>
              <a:t>Very High – France, India, Iran, Taiwan, Yugoslavia</a:t>
            </a:r>
          </a:p>
        </p:txBody>
      </p:sp>
    </p:spTree>
    <p:extLst>
      <p:ext uri="{BB962C8B-B14F-4D97-AF65-F5344CB8AC3E}">
        <p14:creationId xmlns:p14="http://schemas.microsoft.com/office/powerpoint/2010/main" val="1160978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202B-02B8-4AD9-8D01-15074BF4D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Missing value imputation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A4764-900E-4765-A0F6-7F4B4BB62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en-US" dirty="0"/>
              <a:t>The Function </a:t>
            </a:r>
            <a:r>
              <a:rPr lang="en-US" dirty="0" err="1"/>
              <a:t>ManyNAs</a:t>
            </a:r>
            <a:r>
              <a:rPr lang="en-US" dirty="0"/>
              <a:t> returns 2 rows with high number of NA values across columns. These two rows may be removed.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Doing KNN imputation to remove missing values in </a:t>
            </a:r>
            <a:r>
              <a:rPr lang="en-US" dirty="0" err="1"/>
              <a:t>working_sector</a:t>
            </a:r>
            <a:r>
              <a:rPr lang="en-US" dirty="0"/>
              <a:t>, occupation &amp; country.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20C083-EE36-4456-8E5C-8AC513D0A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9" y="3283267"/>
            <a:ext cx="9720072" cy="20288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18766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BF44-A19D-4BFA-BB15-96EA42BF2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3723" y="4960137"/>
            <a:ext cx="3798276" cy="146304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388683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2775-6CB6-42DD-876C-63BCF29A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Validation SPLIT &amp; Model Building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6D0F0-2D45-45C1-8623-639CB02D4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964" y="1938460"/>
            <a:ext cx="8534400" cy="45910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4004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095EE-E97F-417F-B9D5-48A0CBB0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Collinearity &amp; model iterations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14D81F-7D73-4336-8ED6-777A208B2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714" y="2472958"/>
            <a:ext cx="5572125" cy="3695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72342F-2D63-4296-9845-844293317A4F}"/>
              </a:ext>
            </a:extLst>
          </p:cNvPr>
          <p:cNvSpPr/>
          <p:nvPr/>
        </p:nvSpPr>
        <p:spPr>
          <a:xfrm>
            <a:off x="612714" y="3610708"/>
            <a:ext cx="5572125" cy="2188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047D98-BE94-4469-B1B0-C8AFCC8670F1}"/>
              </a:ext>
            </a:extLst>
          </p:cNvPr>
          <p:cNvSpPr/>
          <p:nvPr/>
        </p:nvSpPr>
        <p:spPr>
          <a:xfrm>
            <a:off x="612713" y="4521201"/>
            <a:ext cx="5572125" cy="2188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8EA9B4-FF89-464E-82C4-1ACD6C40A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64" y="2472958"/>
            <a:ext cx="5324475" cy="3448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4B7C707-B033-44AC-A555-6165CF67D049}"/>
              </a:ext>
            </a:extLst>
          </p:cNvPr>
          <p:cNvSpPr/>
          <p:nvPr/>
        </p:nvSpPr>
        <p:spPr>
          <a:xfrm>
            <a:off x="6531464" y="4286741"/>
            <a:ext cx="5324475" cy="2188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21E86BD-1491-45DD-BC5B-0BBE6DBA248C}"/>
              </a:ext>
            </a:extLst>
          </p:cNvPr>
          <p:cNvSpPr/>
          <p:nvPr/>
        </p:nvSpPr>
        <p:spPr>
          <a:xfrm>
            <a:off x="453292" y="1836390"/>
            <a:ext cx="883138" cy="836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04FAE1-D315-43E6-A104-7DA12EE5245E}"/>
              </a:ext>
            </a:extLst>
          </p:cNvPr>
          <p:cNvSpPr/>
          <p:nvPr/>
        </p:nvSpPr>
        <p:spPr>
          <a:xfrm>
            <a:off x="6344261" y="1806970"/>
            <a:ext cx="883138" cy="836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83300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E13C1-3282-4766-9AC1-2605CE17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Final model &amp; Performance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E59FE2-AEDA-45EE-8CD2-BF205BE22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618758"/>
            <a:ext cx="4212180" cy="25516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F93CF5-CDFF-45ED-9396-F2E5B81A3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214" y="2240817"/>
            <a:ext cx="6278387" cy="33075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E9F71C-FC78-4D5D-911D-7EF11E9FCFA1}"/>
              </a:ext>
            </a:extLst>
          </p:cNvPr>
          <p:cNvSpPr txBox="1"/>
          <p:nvPr/>
        </p:nvSpPr>
        <p:spPr>
          <a:xfrm>
            <a:off x="1477108" y="6049108"/>
            <a:ext cx="9667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All adjusted GVIFs look good. AUC is calculated at 0.902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9F888D4-198D-4405-8BB1-D833D005797E}"/>
              </a:ext>
            </a:extLst>
          </p:cNvPr>
          <p:cNvSpPr/>
          <p:nvPr/>
        </p:nvSpPr>
        <p:spPr>
          <a:xfrm>
            <a:off x="826599" y="1933672"/>
            <a:ext cx="883138" cy="836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038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D431EF2-5A31-4C05-AA3E-4580F55342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3275" y="0"/>
            <a:ext cx="610545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678399-6817-4845-9B59-E82951B0B0E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009" y="321731"/>
            <a:ext cx="3932506" cy="36622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0DD6248-001A-49A9-B3E4-4066C09E7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749" y="484068"/>
            <a:ext cx="3179026" cy="333756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044E73A-9DB7-46CD-9B4D-9DE9FB5E6E1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09128" y="321732"/>
            <a:ext cx="1352695" cy="3668542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4469D8-5936-48B8-AF0C-37FF2AEE29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0625" y="4157447"/>
            <a:ext cx="3206709" cy="23122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057F48-2FD4-4DD3-B887-FEE2B447591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008" y="4157447"/>
            <a:ext cx="2104750" cy="2312282"/>
          </a:xfrm>
          <a:prstGeom prst="rect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6DA3CCBD-82A1-4B0E-9B1A-DE43CFE0C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799" y="4618701"/>
            <a:ext cx="2880360" cy="13897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37A4B7-9A4B-482C-83F3-35754FEA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732244" cy="1499616"/>
          </a:xfrm>
        </p:spPr>
        <p:txBody>
          <a:bodyPr>
            <a:normAutofit/>
          </a:bodyPr>
          <a:lstStyle/>
          <a:p>
            <a:r>
              <a:rPr lang="en-US" dirty="0"/>
              <a:t>Data description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EECE52-57C5-4AE6-A16F-A713E62F3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66488" y="5384800"/>
            <a:ext cx="5035434" cy="10849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4646797-AF38-434D-B0F6-28FB00C2E27E}"/>
              </a:ext>
            </a:extLst>
          </p:cNvPr>
          <p:cNvSpPr txBox="1">
            <a:spLocks/>
          </p:cNvSpPr>
          <p:nvPr/>
        </p:nvSpPr>
        <p:spPr>
          <a:xfrm>
            <a:off x="1320683" y="1784838"/>
            <a:ext cx="3527043" cy="3288323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Data Provided</a:t>
            </a:r>
          </a:p>
          <a:p>
            <a:r>
              <a:rPr lang="en-US" sz="2400" dirty="0"/>
              <a:t>File No. 1 – train_data.csv: Model Training Data with 31587 Rows x 18 Columns</a:t>
            </a:r>
          </a:p>
          <a:p>
            <a:r>
              <a:rPr lang="en-US" sz="2400" dirty="0"/>
              <a:t>File No. 2 – test_data.csv: Holdout data with 976 Rows x 17 Columns (minus target variable)</a:t>
            </a:r>
          </a:p>
        </p:txBody>
      </p:sp>
    </p:spTree>
    <p:extLst>
      <p:ext uri="{BB962C8B-B14F-4D97-AF65-F5344CB8AC3E}">
        <p14:creationId xmlns:p14="http://schemas.microsoft.com/office/powerpoint/2010/main" val="4119705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66FC-CD53-4964-94B2-2E5AA16F4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on validation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A01CB2-AB07-4D7A-9C5E-DA280336D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7475" y="2084832"/>
            <a:ext cx="4276725" cy="1209675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AFE411-B988-4391-B173-F0C614526185}"/>
              </a:ext>
            </a:extLst>
          </p:cNvPr>
          <p:cNvSpPr txBox="1"/>
          <p:nvPr/>
        </p:nvSpPr>
        <p:spPr>
          <a:xfrm>
            <a:off x="961292" y="3782646"/>
            <a:ext cx="97829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Choosing threshold value </a:t>
            </a:r>
            <a:r>
              <a:rPr lang="en-US" b="1" dirty="0"/>
              <a:t>0.5</a:t>
            </a:r>
            <a:r>
              <a:rPr lang="en-US" dirty="0"/>
              <a:t> gives maximum accuracy on validation</a:t>
            </a:r>
          </a:p>
          <a:p>
            <a:endParaRPr lang="en-US" dirty="0"/>
          </a:p>
          <a:p>
            <a:r>
              <a:rPr lang="en-US" dirty="0"/>
              <a:t>Sensitivity = TP/AP = 0.59</a:t>
            </a:r>
          </a:p>
          <a:p>
            <a:endParaRPr lang="en-US" dirty="0"/>
          </a:p>
          <a:p>
            <a:r>
              <a:rPr lang="en-US" dirty="0"/>
              <a:t>Specificity = TN/AN = 0.93</a:t>
            </a:r>
          </a:p>
          <a:p>
            <a:endParaRPr lang="en-US" dirty="0"/>
          </a:p>
          <a:p>
            <a:r>
              <a:rPr lang="en-US" dirty="0"/>
              <a:t>Accuracy = 0.8523 on Validation</a:t>
            </a:r>
          </a:p>
        </p:txBody>
      </p:sp>
    </p:spTree>
    <p:extLst>
      <p:ext uri="{BB962C8B-B14F-4D97-AF65-F5344CB8AC3E}">
        <p14:creationId xmlns:p14="http://schemas.microsoft.com/office/powerpoint/2010/main" val="3581867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BF44-A19D-4BFA-BB15-96EA42BF2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3723" y="4960137"/>
            <a:ext cx="3798276" cy="146304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Final testing</a:t>
            </a:r>
          </a:p>
        </p:txBody>
      </p:sp>
    </p:spTree>
    <p:extLst>
      <p:ext uri="{BB962C8B-B14F-4D97-AF65-F5344CB8AC3E}">
        <p14:creationId xmlns:p14="http://schemas.microsoft.com/office/powerpoint/2010/main" val="1164224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5DF3-0DCF-4A8B-815F-FC3D207D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on holdout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93F1-2EC1-4F3C-AF21-2F547FC20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all pre – processing steps on test data as performed on train &amp; validation.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Final reported accuracy on test is 84.53%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DC0FA-63C8-4530-BE92-452917B46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076" y="3017593"/>
            <a:ext cx="8258175" cy="2276475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72599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D431EF2-5A31-4C05-AA3E-4580F55342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3275" y="0"/>
            <a:ext cx="610545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7678399-6817-4845-9B59-E82951B0B0E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009" y="321731"/>
            <a:ext cx="3932506" cy="36622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Content Placeholder 4">
            <a:extLst>
              <a:ext uri="{FF2B5EF4-FFF2-40B4-BE49-F238E27FC236}">
                <a16:creationId xmlns:a16="http://schemas.microsoft.com/office/drawing/2014/main" id="{9E0E54F9-75E2-4536-9A9B-DE4A89693B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76"/>
          <a:stretch/>
        </p:blipFill>
        <p:spPr>
          <a:xfrm>
            <a:off x="6569894" y="1103356"/>
            <a:ext cx="3602736" cy="2098984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B044E73A-9DB7-46CD-9B4D-9DE9FB5E6E1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09128" y="321732"/>
            <a:ext cx="1352695" cy="3668542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A4469D8-5936-48B8-AF0C-37FF2AEE29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0625" y="4157447"/>
            <a:ext cx="3206709" cy="23122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8057F48-2FD4-4DD3-B887-FEE2B447591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008" y="4157447"/>
            <a:ext cx="2104750" cy="2312282"/>
          </a:xfrm>
          <a:prstGeom prst="rect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1AC111-EE34-453A-82D0-9EE22B2CFC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06" b="9"/>
          <a:stretch/>
        </p:blipFill>
        <p:spPr>
          <a:xfrm>
            <a:off x="8833799" y="4359247"/>
            <a:ext cx="2880360" cy="19086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AB1496-DEFA-4E89-9CB6-82A874286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732244" cy="1499616"/>
          </a:xfrm>
        </p:spPr>
        <p:txBody>
          <a:bodyPr>
            <a:normAutofit/>
          </a:bodyPr>
          <a:lstStyle/>
          <a:p>
            <a:r>
              <a:rPr lang="en-US" dirty="0"/>
              <a:t>Data observations</a:t>
            </a:r>
          </a:p>
        </p:txBody>
      </p:sp>
      <p:sp>
        <p:nvSpPr>
          <p:cNvPr id="44" name="Content Placeholder 11">
            <a:extLst>
              <a:ext uri="{FF2B5EF4-FFF2-40B4-BE49-F238E27FC236}">
                <a16:creationId xmlns:a16="http://schemas.microsoft.com/office/drawing/2014/main" id="{8BB50C2C-5F52-4902-ABF2-F43DAF0D5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656236" cy="4023360"/>
          </a:xfrm>
        </p:spPr>
        <p:txBody>
          <a:bodyPr>
            <a:normAutofit/>
          </a:bodyPr>
          <a:lstStyle/>
          <a:p>
            <a:r>
              <a:rPr lang="en-US" dirty="0"/>
              <a:t>Several cuts of base data were visualized.</a:t>
            </a:r>
          </a:p>
          <a:p>
            <a:r>
              <a:rPr lang="en-US" dirty="0"/>
              <a:t>It was attempted that learnings from these visualizations were incorporated during model building.</a:t>
            </a:r>
          </a:p>
        </p:txBody>
      </p:sp>
    </p:spTree>
    <p:extLst>
      <p:ext uri="{BB962C8B-B14F-4D97-AF65-F5344CB8AC3E}">
        <p14:creationId xmlns:p14="http://schemas.microsoft.com/office/powerpoint/2010/main" val="212111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E37E-0AD3-4EA6-8756-59A6506E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observations contd.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AE0338-3DBB-4114-B1B8-175C445C97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379987"/>
              </p:ext>
            </p:extLst>
          </p:nvPr>
        </p:nvGraphicFramePr>
        <p:xfrm>
          <a:off x="1023938" y="2285999"/>
          <a:ext cx="9720262" cy="415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val="2947673831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3636449005"/>
                    </a:ext>
                  </a:extLst>
                </a:gridCol>
              </a:tblGrid>
              <a:tr h="2076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307701"/>
                  </a:ext>
                </a:extLst>
              </a:tr>
              <a:tr h="2076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0001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BB9FDC7-7F4B-451F-A58F-F25FC15A6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8" y="2285999"/>
            <a:ext cx="4860131" cy="2076938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375C6A-807B-49F8-9D7F-2833D72A0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068" y="2286000"/>
            <a:ext cx="4860131" cy="2076938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734E6B-0DDE-47B1-AA25-9E5D914A3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937" y="4362937"/>
            <a:ext cx="4860130" cy="2076938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50C413-3E36-4604-91CF-49280FCF7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4067" y="4362938"/>
            <a:ext cx="4860132" cy="2076938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61969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E37E-0AD3-4EA6-8756-59A6506E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observations contd.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AE0338-3DBB-4114-B1B8-175C445C97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2285999"/>
          <a:ext cx="9720262" cy="415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val="2947673831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3636449005"/>
                    </a:ext>
                  </a:extLst>
                </a:gridCol>
              </a:tblGrid>
              <a:tr h="2076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307701"/>
                  </a:ext>
                </a:extLst>
              </a:tr>
              <a:tr h="2076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0001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FFC272B-9B30-4095-BF9E-3D363314A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8" y="2286000"/>
            <a:ext cx="4853231" cy="2074986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4093A3-A47F-462A-BE6F-D1B54671B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169" y="2285998"/>
            <a:ext cx="4867031" cy="2074988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0E1764-0D66-41E4-A9A7-8B1947765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938" y="4360986"/>
            <a:ext cx="4853231" cy="2078889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D474B3-B997-42F3-BC54-313BB254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4068" y="4360985"/>
            <a:ext cx="4846331" cy="2078889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220530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BF44-A19D-4BFA-BB15-96EA42BF2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3723" y="4960137"/>
            <a:ext cx="3798276" cy="146304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Pre – processing</a:t>
            </a:r>
          </a:p>
        </p:txBody>
      </p:sp>
    </p:spTree>
    <p:extLst>
      <p:ext uri="{BB962C8B-B14F-4D97-AF65-F5344CB8AC3E}">
        <p14:creationId xmlns:p14="http://schemas.microsoft.com/office/powerpoint/2010/main" val="1114913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7CBC-CF3D-4A8A-8122-1ACEF343F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observations &amp;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B9238-064E-48D4-B379-672A27DA2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Attribute ‘</a:t>
            </a:r>
            <a:r>
              <a:rPr lang="en-US" dirty="0" err="1"/>
              <a:t>loan_taken</a:t>
            </a:r>
            <a:r>
              <a:rPr lang="en-US" dirty="0"/>
              <a:t>’ is considered an integer. Should be transformed into factor.</a:t>
            </a:r>
          </a:p>
          <a:p>
            <a:r>
              <a:rPr lang="en-US" dirty="0"/>
              <a:t>2. Attribute ‘</a:t>
            </a:r>
            <a:r>
              <a:rPr lang="en-US" dirty="0" err="1"/>
              <a:t>tax_paid</a:t>
            </a:r>
            <a:r>
              <a:rPr lang="en-US" dirty="0"/>
              <a:t>’ has 92.4% NA values. Can be removed.</a:t>
            </a:r>
          </a:p>
          <a:p>
            <a:r>
              <a:rPr lang="en-US" dirty="0"/>
              <a:t>3. Attribute ‘index’ is unique. Can be moved to ‘</a:t>
            </a:r>
            <a:r>
              <a:rPr lang="en-US" dirty="0" err="1"/>
              <a:t>rownames</a:t>
            </a:r>
            <a:r>
              <a:rPr lang="en-US" dirty="0"/>
              <a:t>’.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C0C39C-47B5-41BD-B4EA-E150783F0EA9}"/>
              </a:ext>
            </a:extLst>
          </p:cNvPr>
          <p:cNvSpPr txBox="1"/>
          <p:nvPr/>
        </p:nvSpPr>
        <p:spPr>
          <a:xfrm>
            <a:off x="2336800" y="4454769"/>
            <a:ext cx="7440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Remaining data on train has 31587 rows x 16 columns</a:t>
            </a:r>
          </a:p>
        </p:txBody>
      </p:sp>
    </p:spTree>
    <p:extLst>
      <p:ext uri="{BB962C8B-B14F-4D97-AF65-F5344CB8AC3E}">
        <p14:creationId xmlns:p14="http://schemas.microsoft.com/office/powerpoint/2010/main" val="2011377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F23B77-DC16-4BC5-8DCA-E21F1876D5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54" b="-2"/>
          <a:stretch/>
        </p:blipFill>
        <p:spPr>
          <a:xfrm>
            <a:off x="6937133" y="640080"/>
            <a:ext cx="3773655" cy="5577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E8EE98-665B-4973-90A1-68B4E2BE0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/>
              <a:t>grouping levels – qualification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37E657-3C49-4546-A32F-DE8244E28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r>
              <a:rPr lang="en-US" sz="1900" b="1" dirty="0"/>
              <a:t>16 levels to be reduced to 8</a:t>
            </a:r>
          </a:p>
          <a:p>
            <a:r>
              <a:rPr lang="en-US" sz="1900" dirty="0"/>
              <a:t>Order of education level - Preschool &lt; 1st-4th &lt; 5th-6th &lt; 7th-8th &lt; 9th &lt; 10th &lt; 11th &lt; 12th &lt; HS-grad &lt; Prof-school &lt; </a:t>
            </a:r>
            <a:r>
              <a:rPr lang="en-US" sz="1900" dirty="0" err="1"/>
              <a:t>Assoc-acdm</a:t>
            </a:r>
            <a:r>
              <a:rPr lang="en-US" sz="1900" dirty="0"/>
              <a:t> &lt; </a:t>
            </a:r>
            <a:r>
              <a:rPr lang="en-US" sz="1900" dirty="0" err="1"/>
              <a:t>Assoc-voc</a:t>
            </a:r>
            <a:r>
              <a:rPr lang="en-US" sz="1900" dirty="0"/>
              <a:t> &lt; Some-college &lt; Bachelors &lt; Masters &lt; Doctorate</a:t>
            </a:r>
          </a:p>
          <a:p>
            <a:r>
              <a:rPr lang="en-US" sz="1900" dirty="0"/>
              <a:t>Levels with similar proportion of target variable may be clubbed together.</a:t>
            </a:r>
          </a:p>
          <a:p>
            <a:r>
              <a:rPr lang="en-US" sz="1900" dirty="0" err="1"/>
              <a:t>LeftStudy</a:t>
            </a:r>
            <a:r>
              <a:rPr lang="en-US" sz="1900" dirty="0"/>
              <a:t> – Preschool, 1</a:t>
            </a:r>
            <a:r>
              <a:rPr lang="en-US" sz="1900" baseline="30000" dirty="0"/>
              <a:t>st</a:t>
            </a:r>
            <a:r>
              <a:rPr lang="en-US" sz="1900" dirty="0"/>
              <a:t> – 4</a:t>
            </a:r>
            <a:r>
              <a:rPr lang="en-US" sz="1900" baseline="30000" dirty="0"/>
              <a:t>th</a:t>
            </a:r>
            <a:r>
              <a:rPr lang="en-US" sz="1900" dirty="0"/>
              <a:t>, 5</a:t>
            </a:r>
            <a:r>
              <a:rPr lang="en-US" sz="1900" baseline="30000" dirty="0"/>
              <a:t>th</a:t>
            </a:r>
            <a:r>
              <a:rPr lang="en-US" sz="1900" dirty="0"/>
              <a:t> – 6</a:t>
            </a:r>
            <a:r>
              <a:rPr lang="en-US" sz="1900" baseline="30000" dirty="0"/>
              <a:t>th</a:t>
            </a:r>
            <a:r>
              <a:rPr lang="en-US" sz="1900" dirty="0"/>
              <a:t>, 7</a:t>
            </a:r>
            <a:r>
              <a:rPr lang="en-US" sz="1900" baseline="30000" dirty="0"/>
              <a:t>th</a:t>
            </a:r>
            <a:r>
              <a:rPr lang="en-US" sz="1900" dirty="0"/>
              <a:t> – 8</a:t>
            </a:r>
            <a:r>
              <a:rPr lang="en-US" sz="1900" baseline="30000" dirty="0"/>
              <a:t>th</a:t>
            </a:r>
            <a:r>
              <a:rPr lang="en-US" sz="1900" dirty="0"/>
              <a:t>, 9</a:t>
            </a:r>
            <a:r>
              <a:rPr lang="en-US" sz="1900" baseline="30000" dirty="0"/>
              <a:t>th</a:t>
            </a:r>
            <a:r>
              <a:rPr lang="en-US" sz="1900" dirty="0"/>
              <a:t>, 10</a:t>
            </a:r>
            <a:r>
              <a:rPr lang="en-US" sz="1900" baseline="30000" dirty="0"/>
              <a:t>th</a:t>
            </a:r>
            <a:r>
              <a:rPr lang="en-US" sz="1900" dirty="0"/>
              <a:t>, 11</a:t>
            </a:r>
            <a:r>
              <a:rPr lang="en-US" sz="1900" baseline="30000" dirty="0"/>
              <a:t>th</a:t>
            </a:r>
            <a:r>
              <a:rPr lang="en-US" sz="1900" dirty="0"/>
              <a:t>, 12</a:t>
            </a:r>
            <a:r>
              <a:rPr lang="en-US" sz="1900" baseline="30000" dirty="0"/>
              <a:t>th</a:t>
            </a:r>
            <a:r>
              <a:rPr lang="en-US" sz="1900" dirty="0"/>
              <a:t>.</a:t>
            </a:r>
          </a:p>
          <a:p>
            <a:r>
              <a:rPr lang="en-US" sz="1900" dirty="0"/>
              <a:t>Associate – </a:t>
            </a:r>
            <a:r>
              <a:rPr lang="en-US" sz="1900" dirty="0" err="1"/>
              <a:t>Assoc-acdm</a:t>
            </a:r>
            <a:r>
              <a:rPr lang="en-US" sz="1900" dirty="0"/>
              <a:t>, </a:t>
            </a:r>
            <a:r>
              <a:rPr lang="en-US" sz="1900" dirty="0" err="1"/>
              <a:t>Assoc</a:t>
            </a:r>
            <a:r>
              <a:rPr lang="en-US" sz="1900" dirty="0"/>
              <a:t>-voc.</a:t>
            </a:r>
          </a:p>
        </p:txBody>
      </p:sp>
    </p:spTree>
    <p:extLst>
      <p:ext uri="{BB962C8B-B14F-4D97-AF65-F5344CB8AC3E}">
        <p14:creationId xmlns:p14="http://schemas.microsoft.com/office/powerpoint/2010/main" val="202283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7D1BED1-D881-4328-BFC3-978080A3B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2" y="2286000"/>
            <a:ext cx="4526278" cy="29470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7FC909-F1EC-4FBA-9F4F-36729284C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grouping levels – working sector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930828-5835-4D51-8925-B68ED7086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754880" cy="4023360"/>
          </a:xfrm>
        </p:spPr>
        <p:txBody>
          <a:bodyPr>
            <a:normAutofit/>
          </a:bodyPr>
          <a:lstStyle/>
          <a:p>
            <a:r>
              <a:rPr lang="en-US" b="1" dirty="0"/>
              <a:t>7 levels to be reduced to 6</a:t>
            </a:r>
          </a:p>
          <a:p>
            <a:r>
              <a:rPr lang="en-US" dirty="0"/>
              <a:t>Levels with similar proportion of target variable may be clubbed together.</a:t>
            </a:r>
          </a:p>
          <a:p>
            <a:r>
              <a:rPr lang="en-US" dirty="0"/>
              <a:t>‘</a:t>
            </a:r>
            <a:r>
              <a:rPr lang="en-US" dirty="0" err="1"/>
              <a:t>without_pay</a:t>
            </a:r>
            <a:r>
              <a:rPr lang="en-US" dirty="0"/>
              <a:t>’ can be merged into ‘</a:t>
            </a:r>
            <a:r>
              <a:rPr lang="en-US" dirty="0" err="1"/>
              <a:t>not_worked</a:t>
            </a:r>
            <a:r>
              <a:rPr lang="en-US" dirty="0"/>
              <a:t>’ since they show similar behavior.</a:t>
            </a:r>
          </a:p>
        </p:txBody>
      </p:sp>
    </p:spTree>
    <p:extLst>
      <p:ext uri="{BB962C8B-B14F-4D97-AF65-F5344CB8AC3E}">
        <p14:creationId xmlns:p14="http://schemas.microsoft.com/office/powerpoint/2010/main" val="1428334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395</TotalTime>
  <Words>729</Words>
  <Application>Microsoft Office PowerPoint</Application>
  <PresentationFormat>Widescreen</PresentationFormat>
  <Paragraphs>98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Tw Cen MT</vt:lpstr>
      <vt:lpstr>Tw Cen MT Condensed</vt:lpstr>
      <vt:lpstr>Wingdings 3</vt:lpstr>
      <vt:lpstr>Integral</vt:lpstr>
      <vt:lpstr>Classification into high/low income categories</vt:lpstr>
      <vt:lpstr>Data description</vt:lpstr>
      <vt:lpstr>Data observations</vt:lpstr>
      <vt:lpstr>Data observations contd.</vt:lpstr>
      <vt:lpstr>Data observations contd.</vt:lpstr>
      <vt:lpstr>Pre – processing</vt:lpstr>
      <vt:lpstr>Preliminary observations &amp; changes</vt:lpstr>
      <vt:lpstr>grouping levels – qualification</vt:lpstr>
      <vt:lpstr>grouping levels – working sector</vt:lpstr>
      <vt:lpstr>Grouping levels – marital status</vt:lpstr>
      <vt:lpstr>Grouping levels – occupation</vt:lpstr>
      <vt:lpstr>Grouping levels – relationship</vt:lpstr>
      <vt:lpstr>Grouping levels – ethnicity</vt:lpstr>
      <vt:lpstr>Grouping levels – country</vt:lpstr>
      <vt:lpstr>Missing value imputation</vt:lpstr>
      <vt:lpstr>Model Building</vt:lpstr>
      <vt:lpstr>TRAIN Validation SPLIT &amp; Model Building</vt:lpstr>
      <vt:lpstr>Collinearity &amp; model iterations</vt:lpstr>
      <vt:lpstr>Final model &amp; Performance</vt:lpstr>
      <vt:lpstr>Model performance on validation</vt:lpstr>
      <vt:lpstr>Final testing</vt:lpstr>
      <vt:lpstr>Model performance on holdout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into high/low income categories</dc:title>
  <dc:creator>Kunal Ray</dc:creator>
  <cp:lastModifiedBy>Kunal Ray</cp:lastModifiedBy>
  <cp:revision>115</cp:revision>
  <dcterms:created xsi:type="dcterms:W3CDTF">2018-04-08T00:21:08Z</dcterms:created>
  <dcterms:modified xsi:type="dcterms:W3CDTF">2018-04-08T06:56:33Z</dcterms:modified>
</cp:coreProperties>
</file>