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66" r:id="rId6"/>
    <p:sldId id="267" r:id="rId7"/>
    <p:sldId id="263" r:id="rId8"/>
    <p:sldId id="261" r:id="rId9"/>
    <p:sldId id="269" r:id="rId10"/>
    <p:sldId id="281" r:id="rId11"/>
    <p:sldId id="282" r:id="rId12"/>
    <p:sldId id="283" r:id="rId13"/>
    <p:sldId id="284" r:id="rId14"/>
    <p:sldId id="271" r:id="rId15"/>
    <p:sldId id="265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8c2315082c865685251db63358d1b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66040"/>
            <a:ext cx="12036425" cy="668782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MiTH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009015"/>
          </a:xfrm>
        </p:spPr>
        <p:txBody>
          <a:bodyPr/>
          <a:p>
            <a:r>
              <a:rPr lang="en-IN" altLang="en-US"/>
              <a:t>Predict on the Water Resource Status</a:t>
            </a:r>
            <a:endParaRPr lang="en-IN" altLang="en-US"/>
          </a:p>
          <a:p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097520" y="5370195"/>
            <a:ext cx="2726690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</a:t>
            </a:r>
            <a:endParaRPr lang="en-I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IN" altLang="en-US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Revathi</a:t>
            </a:r>
            <a:endParaRPr lang="en-I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IN" altLang="en-US" sz="2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1229360" y="1691005"/>
            <a:ext cx="6452870" cy="3230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1">
                <a:latin typeface="Consolas" panose="020B0609020204030204" charset="0"/>
                <a:cs typeface="Consolas" panose="020B0609020204030204" charset="0"/>
              </a:rPr>
              <a:t> Wardname     District_code      Population        Public_meeting </a:t>
            </a:r>
            <a:r>
              <a:rPr sz="1200" b="0">
                <a:latin typeface="Consolas" panose="020B0609020204030204" charset="0"/>
                <a:cs typeface="Consolas" panose="020B0609020204030204" charset="0"/>
              </a:rPr>
              <a:t>ward1290:  240   Min.   : 0.000   Min.   :    0.0   Mode :logical  </a:t>
            </a:r>
            <a:endParaRPr sz="12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200" b="0">
                <a:latin typeface="Consolas" panose="020B0609020204030204" charset="0"/>
                <a:cs typeface="Consolas" panose="020B0609020204030204" charset="0"/>
              </a:rPr>
              <a:t>ward1346:  209   1st Qu.: 2.000   1st Qu.:    0.0   FALSE:3743       ward823 :  184   Median : 3.000   Median :   25.0   TRUE :37800    ward550 :  167   Mean   : 5.664   Mean   :  179.8   NA's :2525       ward2063:  166   3rd Qu.: 5.000   3rd Qu.:  211.0                   ward1131:  160   Max.   :80.000   Max.   :30500.0                    (Other) :42942  </a:t>
            </a:r>
            <a:endParaRPr sz="12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200" b="0">
                <a:latin typeface="Consolas" panose="020B0609020204030204" charset="0"/>
                <a:cs typeface="Consolas" panose="020B0609020204030204" charset="0"/>
              </a:rPr>
              <a:t>                                                       </a:t>
            </a:r>
            <a:r>
              <a:rPr sz="1200" b="1">
                <a:latin typeface="Consolas" panose="020B0609020204030204" charset="0"/>
                <a:cs typeface="Consolas" panose="020B0609020204030204" charset="0"/>
              </a:rPr>
              <a:t>Organization_funding    </a:t>
            </a:r>
            <a:r>
              <a:rPr sz="1200" b="1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12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Organization_surveyed</a:t>
            </a:r>
            <a:r>
              <a:rPr sz="1200" b="1">
                <a:latin typeface="Consolas" panose="020B0609020204030204" charset="0"/>
                <a:cs typeface="Consolas" panose="020B0609020204030204" charset="0"/>
              </a:rPr>
              <a:t>       Scheme_management  </a:t>
            </a:r>
            <a:r>
              <a:rPr sz="1200" b="0">
                <a:latin typeface="Consolas" panose="020B0609020204030204" charset="0"/>
                <a:cs typeface="Consolas" panose="020B0609020204030204" charset="0"/>
              </a:rPr>
              <a:t>Iorg1388: 5246          </a:t>
            </a:r>
            <a:r>
              <a:rPr sz="12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DataConsultantLtd:44068</a:t>
            </a:r>
            <a:r>
              <a:rPr sz="1200" b="0">
                <a:latin typeface="Consolas" panose="020B0609020204030204" charset="0"/>
                <a:cs typeface="Consolas" panose="020B0609020204030204" charset="0"/>
              </a:rPr>
              <a:t>     VWC            :27563    Org_1409: 4636                                      WUG            : 3591  </a:t>
            </a:r>
            <a:endParaRPr sz="12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200" b="0">
                <a:latin typeface="Consolas" panose="020B0609020204030204" charset="0"/>
                <a:cs typeface="Consolas" panose="020B0609020204030204" charset="0"/>
              </a:rPr>
              <a:t>          : 2600                                                  : 2930    Org_1233: 1411                                     Water authority: 2160    Org_1460: 1049                                     WUA            : 2143    Org_970 :  687                                     Water Board    : 2113    (Other) :28439                                    (Other)        : 3568  </a:t>
            </a:r>
            <a:endParaRPr lang="en-US" sz="1200" b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713740" y="1045845"/>
            <a:ext cx="9182100" cy="5477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SchemeName      Permit           Company_installed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      :20951    Mode :logical    Iorg1388:12659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SCM425 :  485   FALSE:12871             : 2603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SCM1550:  451   TRUE :28970     Iorg1510: 1275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SCM115 :  421   NA's :2227      Iorg504 :  855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SCM1202:  325                   Iorg1256:  832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SCM1262:  298                   Iorg1310:  786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(Other):21137                   (Other) :25058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Management                Management_group  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Extraction_type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vwc             :30173   commercial: 2807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gravity    :19302 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wug             : 4659   other     :  708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nira/tanira: 5963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water board     : 2140   parastatal: 1267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other      : 4954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wua             : 1893   unknown   :  421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submersible: 3646 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private operator: 1555   user-group:38865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swn 80     : 2823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parastatal      : 1267                   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mono       : 2165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(Other)         : 2381                      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(Other)    : 5215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Extraction_type_group  Extraction_type_class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gravity    :19302     gravity     :19302    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lang="en-IN"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ira/tanira: 5963     handpump    :12381    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other      : 4954     motorpump   : 2250    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submersible: 4742     other       : 4954    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swn 80     : 2823     rope pump   :  352    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mono       : 2165     submersible : 4742    </a:t>
            </a:r>
            <a:endParaRPr sz="14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(Other)    : 4119     wind-powered:   87  </a:t>
            </a:r>
            <a:r>
              <a:rPr sz="1100" b="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endParaRPr lang="en-US" sz="1100" b="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2724785" y="675005"/>
            <a:ext cx="605980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1100" b="1">
                <a:latin typeface="Consolas" panose="020B0609020204030204" charset="0"/>
                <a:cs typeface="Consolas" panose="020B0609020204030204" charset="0"/>
              </a:rPr>
              <a:t> Payment                   Payment_type           </a:t>
            </a:r>
            <a:r>
              <a:rPr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Water_quality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1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never pay            :18752   annually  : 2740 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soft           :37551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other                :  747   monthly   : 5950 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salty          : 3700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 pay annually         : 2740   never pay :18752 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unknown        : 1445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 pay monthly          : 5950   on failure: 2929 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milky          :  633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1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pay per bucket       : 6826   other     :  747 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coloured       :  358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 pay when scheme fails: 2929   per bucket: 6826 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salty abandoned:  211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 unknown              : 6124   unknown   : 6124  </a:t>
            </a:r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(Other)        :  170</a:t>
            </a:r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sz="1100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Quality_group           Quantity          Quantity_group</a:t>
            </a:r>
            <a:endParaRPr sz="11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endParaRPr sz="1100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colored :  358   dry         : 4943   dry         : 4943 </a:t>
            </a:r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fluoride:  170   enough      :24610   enough      :24610  </a:t>
            </a:r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good    :37551   insufficient:10982   insufficient:10982  </a:t>
            </a:r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milky   :  633   seasonal    : 2930   seasonal    : 2930  </a:t>
            </a:r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salty   : 3911   unknown     :  603   unknown     :  603  </a:t>
            </a:r>
            <a:endParaRPr sz="1100" b="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 unknown : 1445                                          </a:t>
            </a:r>
            <a:endParaRPr sz="11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1100" b="1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Source                    Source_type  </a:t>
            </a:r>
            <a:endParaRPr sz="1100" b="1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IN"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s</a:t>
            </a:r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hallow well        :12617   borehole            : 9156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spring              :12611   dam                 :  522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machine dbh         : 8456   other               :  219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river               : 6732   rainwater harvesting: 1602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rainwater harvesting: 1602   river/lake          : 7341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 hand dtw            :  700   shallow well        :12617    (Other)             : 1350   spring              :12611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Source_class          Waterpoint_type_group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groundwater:34384       cattle trough     :   99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surface    : 9465      communal standpipe:25401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unknown    :  219        dam               :    7  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lang="en-IN"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h</a:t>
            </a:r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and pump         :13197    </a:t>
            </a:r>
            <a:endParaRPr sz="1100" b="0">
              <a:solidFill>
                <a:srgbClr val="92D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100" b="0">
                <a:solidFill>
                  <a:srgbClr val="92D050"/>
                </a:solidFill>
                <a:latin typeface="Consolas" panose="020B0609020204030204" charset="0"/>
                <a:cs typeface="Consolas" panose="020B0609020204030204" charset="0"/>
              </a:rPr>
              <a:t>improved spring   :  555 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                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97965"/>
            <a:ext cx="9144000" cy="2743835"/>
          </a:xfrm>
        </p:spPr>
        <p:txBody>
          <a:bodyPr>
            <a:normAutofit/>
          </a:bodyPr>
          <a:p>
            <a:r>
              <a:rPr lang="en-IN" altLang="en-US"/>
              <a:t>Visuvalizations</a:t>
            </a:r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"/>
          <p:cNvPicPr>
            <a:picLocks noChangeAspect="1" noChangeArrowheads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980565" y="923925"/>
            <a:ext cx="7172960" cy="493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Data Preprocessing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IN" altLang="en-US"/>
              <a:t>Remove the non unique  Id and Organization survayed</a:t>
            </a:r>
            <a:endParaRPr lang="en-IN" altLang="en-US"/>
          </a:p>
          <a:p>
            <a:r>
              <a:rPr lang="en-IN" altLang="en-US"/>
              <a:t>extarction, extarction_type,extraction_class have the same value we can have only one.</a:t>
            </a:r>
            <a:endParaRPr lang="en-IN" altLang="en-US"/>
          </a:p>
          <a:p>
            <a:r>
              <a:rPr lang="en-IN" altLang="en-US"/>
              <a:t>Water quality, water_quality_group also has the similar values we can remove one of them</a:t>
            </a:r>
            <a:endParaRPr lang="en-IN" altLang="en-US"/>
          </a:p>
          <a:p>
            <a:r>
              <a:rPr lang="en-IN" altLang="en-US"/>
              <a:t>Quatity and quatity_group also has the same values we can remove one of them</a:t>
            </a:r>
            <a:endParaRPr lang="en-IN" altLang="en-US"/>
          </a:p>
          <a:p>
            <a:r>
              <a:rPr lang="en-IN" altLang="en-US"/>
              <a:t>Payment and payment_type also has the same value we can remove one of them</a:t>
            </a:r>
            <a:endParaRPr lang="en-IN" altLang="en-US"/>
          </a:p>
          <a:p>
            <a:r>
              <a:rPr lang="en-IN" altLang="en-US"/>
              <a:t>source, source_type we can have one of them</a:t>
            </a:r>
            <a:endParaRPr lang="en-IN" altLang="en-US"/>
          </a:p>
          <a:p>
            <a:r>
              <a:rPr lang="en-IN" altLang="en-US"/>
              <a:t>Region name and region code also mean the same we can remove one</a:t>
            </a:r>
            <a:endParaRPr lang="en-IN" altLang="en-US"/>
          </a:p>
          <a:p>
            <a:r>
              <a:rPr lang="en-IN" altLang="en-US"/>
              <a:t>remove waterpoint name and village even though they have been marked as category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they are not category and non unique.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>
            <a:normAutofit lnSpcReduction="20000"/>
          </a:bodyPr>
          <a:p>
            <a:pPr marL="914400" lvl="2" indent="0">
              <a:buNone/>
            </a:pPr>
            <a:endParaRPr lang="en-IN" altLang="en-US" sz="2800"/>
          </a:p>
          <a:p>
            <a:r>
              <a:rPr lang="en-IN" altLang="en-US">
                <a:sym typeface="+mn-ea"/>
              </a:rPr>
              <a:t>Convert the logical attribute to categorical attributes</a:t>
            </a:r>
            <a:endParaRPr lang="en-IN" altLang="en-US"/>
          </a:p>
          <a:p>
            <a:r>
              <a:rPr lang="en-IN" altLang="en-US"/>
              <a:t>Reduce the levels of the categorical variables.</a:t>
            </a:r>
            <a:endParaRPr lang="en-IN" altLang="en-US"/>
          </a:p>
          <a:p>
            <a:r>
              <a:rPr lang="en-IN" altLang="en-US"/>
              <a:t>Organization_funding</a:t>
            </a:r>
            <a:endParaRPr lang="en-IN" altLang="en-US"/>
          </a:p>
          <a:p>
            <a:pPr lvl="1"/>
            <a:r>
              <a:rPr lang="en-IN" altLang="en-US" sz="2400"/>
              <a:t>From 2034 levels to 3 levels</a:t>
            </a:r>
            <a:endParaRPr lang="en-IN" altLang="en-US" sz="2400"/>
          </a:p>
          <a:p>
            <a:pPr marL="457200" lvl="1" indent="0">
              <a:buNone/>
            </a:pPr>
            <a:r>
              <a:rPr lang="en-IN" altLang="en-US" sz="2400"/>
              <a:t>  		</a:t>
            </a:r>
            <a:r>
              <a:rPr lang="en-IN" altLang="en-US" sz="1800"/>
              <a:t>functional non functional</a:t>
            </a:r>
            <a:endParaRPr lang="en-IN" altLang="en-US" sz="1800"/>
          </a:p>
          <a:p>
            <a:pPr marL="457200" lvl="1" indent="0">
              <a:buNone/>
            </a:pPr>
            <a:r>
              <a:rPr lang="en-IN" altLang="en-US" sz="2400"/>
              <a:t>       </a:t>
            </a:r>
            <a:r>
              <a:rPr lang="en-IN" altLang="en-US" sz="2000"/>
              <a:t>  other       1983           1241</a:t>
            </a:r>
            <a:endParaRPr lang="en-IN" altLang="en-US" sz="2000"/>
          </a:p>
          <a:p>
            <a:pPr marL="914400" lvl="2" indent="0">
              <a:buNone/>
            </a:pPr>
            <a:r>
              <a:rPr lang="en-IN" altLang="en-US" sz="2000"/>
              <a:t>  Iorg       17998           2476</a:t>
            </a:r>
            <a:endParaRPr lang="en-IN" altLang="en-US" sz="2000"/>
          </a:p>
          <a:p>
            <a:pPr marL="914400" lvl="2" indent="0">
              <a:buNone/>
            </a:pPr>
            <a:r>
              <a:rPr lang="en-IN" altLang="en-US" sz="2000"/>
              <a:t>  org         5827          14543	</a:t>
            </a:r>
            <a:endParaRPr lang="en-IN" altLang="en-US" sz="2000"/>
          </a:p>
          <a:p>
            <a:r>
              <a:rPr lang="en-IN" altLang="en-US"/>
              <a:t>Company_installed</a:t>
            </a:r>
            <a:endParaRPr lang="en-IN" altLang="en-US"/>
          </a:p>
          <a:p>
            <a:pPr lvl="1"/>
            <a:r>
              <a:rPr lang="en-IN" altLang="en-US" sz="2400"/>
              <a:t>From 1800 to 4 levels</a:t>
            </a:r>
            <a:endParaRPr lang="en-IN" altLang="en-US" sz="2400"/>
          </a:p>
          <a:p>
            <a:pPr marL="914400" lvl="2" indent="0">
              <a:buNone/>
            </a:pPr>
            <a:r>
              <a:rPr lang="en-IN" altLang="en-US"/>
              <a:t>	 functional non functional</a:t>
            </a:r>
            <a:endParaRPr lang="en-IN" altLang="en-US"/>
          </a:p>
          <a:p>
            <a:pPr marL="914400" lvl="2" indent="0">
              <a:buNone/>
            </a:pPr>
            <a:r>
              <a:rPr lang="en-IN" altLang="en-US"/>
              <a:t>  other           1987           1241</a:t>
            </a:r>
            <a:endParaRPr lang="en-IN" altLang="en-US"/>
          </a:p>
          <a:p>
            <a:pPr marL="914400" lvl="2" indent="0">
              <a:buNone/>
            </a:pPr>
            <a:r>
              <a:rPr lang="en-IN" altLang="en-US"/>
              <a:t>  Iorg1          17502          13050</a:t>
            </a:r>
            <a:endParaRPr lang="en-IN" altLang="en-US"/>
          </a:p>
          <a:p>
            <a:pPr marL="914400" lvl="2" indent="0">
              <a:buNone/>
            </a:pPr>
            <a:r>
              <a:rPr lang="en-IN" altLang="en-US"/>
              <a:t>  Iorg2            861            643</a:t>
            </a:r>
            <a:endParaRPr lang="en-IN" altLang="en-US"/>
          </a:p>
          <a:p>
            <a:pPr marL="914400" lvl="2" indent="0">
              <a:buNone/>
            </a:pPr>
            <a:r>
              <a:rPr lang="en-IN" altLang="en-US"/>
              <a:t>  Iorgother       5458           3326</a:t>
            </a:r>
            <a:endParaRPr lang="en-IN" altLang="en-US"/>
          </a:p>
          <a:p>
            <a:pPr marL="914400" lvl="2" indent="0">
              <a:buNone/>
            </a:pPr>
            <a:endParaRPr lang="en-IN" altLang="en-US">
              <a:sym typeface="+mn-ea"/>
            </a:endParaRPr>
          </a:p>
          <a:p>
            <a:pPr marL="914400" lvl="2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68580"/>
            <a:ext cx="5181600" cy="775970"/>
          </a:xfrm>
        </p:spPr>
        <p:txBody>
          <a:bodyPr>
            <a:normAutofit fontScale="6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Missing values imputation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3" name="Picture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77415" y="843915"/>
            <a:ext cx="7460615" cy="5960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IN" altLang="en-US"/>
              <a:t>Spliting into train, validation and test</a:t>
            </a:r>
            <a:endParaRPr lang="en-IN" altLang="en-US"/>
          </a:p>
          <a:p>
            <a:r>
              <a:rPr lang="en-IN" altLang="en-US"/>
              <a:t>Standardization of the data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Problem Satement</a:t>
            </a:r>
            <a:endParaRPr lang="en-IN" altLang="en-US"/>
          </a:p>
          <a:p>
            <a:r>
              <a:rPr lang="en-IN" altLang="en-US"/>
              <a:t>Data Analysing</a:t>
            </a:r>
            <a:endParaRPr lang="en-IN" altLang="en-US"/>
          </a:p>
          <a:p>
            <a:r>
              <a:rPr lang="en-IN" altLang="en-US"/>
              <a:t>Data Preprocessing</a:t>
            </a:r>
            <a:endParaRPr lang="en-IN" altLang="en-US"/>
          </a:p>
          <a:p>
            <a:r>
              <a:rPr lang="en-IN" altLang="en-US"/>
              <a:t>Model Building</a:t>
            </a:r>
            <a:endParaRPr lang="en-IN" altLang="en-US"/>
          </a:p>
          <a:p>
            <a:r>
              <a:rPr lang="en-IN" altLang="en-US"/>
              <a:t>Model Output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 Building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endParaRPr lang="en-IN" altLang="en-US"/>
          </a:p>
          <a:p>
            <a:r>
              <a:rPr lang="en-IN" altLang="en-US"/>
              <a:t>logistic regression</a:t>
            </a:r>
            <a:endParaRPr lang="en-IN" altLang="en-US"/>
          </a:p>
          <a:p>
            <a:r>
              <a:rPr lang="en-IN" altLang="en-US"/>
              <a:t>Ada Boost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 Output</a:t>
            </a:r>
            <a:endParaRPr lang="en-I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7920" y="727075"/>
            <a:ext cx="9590405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## </a:t>
            </a:r>
            <a:r>
              <a:rPr lang="en-US" sz="1400"/>
              <a:t>Confusion Matrix and Statistics</a:t>
            </a:r>
            <a:endParaRPr lang="en-US" sz="1400"/>
          </a:p>
          <a:p>
            <a:r>
              <a:rPr lang="en-US" sz="1400"/>
              <a:t>## </a:t>
            </a:r>
            <a:endParaRPr lang="en-US" sz="1400"/>
          </a:p>
          <a:p>
            <a:r>
              <a:rPr lang="en-US" sz="1400"/>
              <a:t>##                 Reference</a:t>
            </a:r>
            <a:endParaRPr lang="en-US" sz="1400"/>
          </a:p>
          <a:p>
            <a:r>
              <a:rPr lang="en-US" sz="1400"/>
              <a:t>## Prediction       functional non functional</a:t>
            </a:r>
            <a:endParaRPr lang="en-US" sz="1400"/>
          </a:p>
          <a:p>
            <a:r>
              <a:rPr lang="en-US" sz="1400"/>
              <a:t>##   functional           3613            555</a:t>
            </a:r>
            <a:endParaRPr lang="en-US" sz="1400"/>
          </a:p>
          <a:p>
            <a:r>
              <a:rPr lang="en-US" sz="1400"/>
              <a:t>##   non functional        516           2366</a:t>
            </a:r>
            <a:endParaRPr lang="en-US" sz="1400"/>
          </a:p>
          <a:p>
            <a:r>
              <a:rPr lang="en-US" sz="1400"/>
              <a:t>##                                           </a:t>
            </a:r>
            <a:endParaRPr lang="en-US" sz="1400"/>
          </a:p>
          <a:p>
            <a:r>
              <a:rPr lang="en-US" sz="1400"/>
              <a:t>##                Accuracy : 0.8481          </a:t>
            </a:r>
            <a:endParaRPr lang="en-US" sz="1400"/>
          </a:p>
          <a:p>
            <a:r>
              <a:rPr lang="en-US" sz="1400"/>
              <a:t>##                  95% CI : (0.8395, 0.8564)</a:t>
            </a:r>
            <a:endParaRPr lang="en-US" sz="1400"/>
          </a:p>
          <a:p>
            <a:r>
              <a:rPr lang="en-US" sz="1400"/>
              <a:t>##     No Information Rate : 0.5857          </a:t>
            </a:r>
            <a:endParaRPr lang="en-US" sz="1400"/>
          </a:p>
          <a:p>
            <a:r>
              <a:rPr lang="en-US" sz="1400"/>
              <a:t>##     P-Value [Acc &gt; NIR] : &lt;2e-16          </a:t>
            </a:r>
            <a:endParaRPr lang="en-US" sz="1400"/>
          </a:p>
          <a:p>
            <a:r>
              <a:rPr lang="en-US" sz="1400"/>
              <a:t>##                                           </a:t>
            </a:r>
            <a:endParaRPr lang="en-US" sz="1400"/>
          </a:p>
          <a:p>
            <a:r>
              <a:rPr lang="en-US" sz="1400"/>
              <a:t>##                   Kappa : 0.6864          </a:t>
            </a:r>
            <a:endParaRPr lang="en-US" sz="1400"/>
          </a:p>
          <a:p>
            <a:r>
              <a:rPr lang="en-US" sz="1400"/>
              <a:t>##  Mcnemar's Test P-Value : 0.2456          </a:t>
            </a:r>
            <a:endParaRPr lang="en-US" sz="1400"/>
          </a:p>
          <a:p>
            <a:r>
              <a:rPr lang="en-US" sz="1400"/>
              <a:t>##                                           </a:t>
            </a:r>
            <a:endParaRPr lang="en-US" sz="1400"/>
          </a:p>
          <a:p>
            <a:r>
              <a:rPr lang="en-US" sz="1400"/>
              <a:t>##             Sensitivity : 0.8750          </a:t>
            </a:r>
            <a:endParaRPr lang="en-US" sz="1400"/>
          </a:p>
          <a:p>
            <a:r>
              <a:rPr lang="en-US" sz="1400"/>
              <a:t>##             Specificity : 0.8100          </a:t>
            </a:r>
            <a:endParaRPr lang="en-US" sz="1400"/>
          </a:p>
          <a:p>
            <a:r>
              <a:rPr lang="en-US" sz="1400"/>
              <a:t>##          Pos Pred Value : 0.8668          </a:t>
            </a:r>
            <a:endParaRPr lang="en-US" sz="1400"/>
          </a:p>
          <a:p>
            <a:r>
              <a:rPr lang="en-US" sz="1400"/>
              <a:t>##          Neg Pred Value : 0.8210          </a:t>
            </a:r>
            <a:endParaRPr lang="en-US" sz="1400"/>
          </a:p>
          <a:p>
            <a:r>
              <a:rPr lang="en-US" sz="1400"/>
              <a:t>##              Prevalence : 0.5857          </a:t>
            </a:r>
            <a:endParaRPr lang="en-US" sz="1400"/>
          </a:p>
          <a:p>
            <a:r>
              <a:rPr lang="en-US" sz="1400"/>
              <a:t>##          Detection Rate : 0.5125          </a:t>
            </a:r>
            <a:endParaRPr lang="en-US" sz="1400"/>
          </a:p>
          <a:p>
            <a:r>
              <a:rPr lang="en-US" sz="1400"/>
              <a:t>##    Detection Prevalence : 0.5912          </a:t>
            </a:r>
            <a:endParaRPr lang="en-US" sz="1400"/>
          </a:p>
          <a:p>
            <a:r>
              <a:rPr lang="en-US" sz="1400"/>
              <a:t>##       Balanced Accuracy : 0.8425          </a:t>
            </a:r>
            <a:endParaRPr lang="en-US" sz="1400"/>
          </a:p>
          <a:p>
            <a:r>
              <a:rPr lang="en-US" sz="1400"/>
              <a:t>##                                           </a:t>
            </a:r>
            <a:endParaRPr lang="en-US" sz="1400"/>
          </a:p>
          <a:p>
            <a:r>
              <a:rPr lang="en-US" sz="1400"/>
              <a:t>##        'Positive' Class : functional      </a:t>
            </a:r>
            <a:endParaRPr lang="en-US" sz="1400"/>
          </a:p>
          <a:p>
            <a:r>
              <a:rPr lang="en-US"/>
              <a:t>##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 Statement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Data presented is collected </a:t>
            </a:r>
            <a:r>
              <a:rPr lang="en-IN" altLang="en-US"/>
              <a:t>from few regions where water is scarce </a:t>
            </a:r>
            <a:r>
              <a:rPr lang="en-US"/>
              <a:t>and it represents theinformation related to construction, geography, physical characteristics and other aspects of the water-point.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target column is the working condition </a:t>
            </a:r>
            <a:r>
              <a:rPr lang="en-IN" altLang="en-US"/>
              <a:t>of the water resourcw </a:t>
            </a:r>
            <a:r>
              <a:rPr lang="en-US"/>
              <a:t>which could be either functional/non-functional.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51915"/>
          </a:xfrm>
        </p:spPr>
        <p:txBody>
          <a:bodyPr/>
          <a:p>
            <a:r>
              <a:rPr lang="en-IN" altLang="en-US"/>
              <a:t>Data Analysis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80995"/>
            <a:ext cx="9144000" cy="2376805"/>
          </a:xfrm>
        </p:spPr>
        <p:txBody>
          <a:bodyPr/>
          <a:p>
            <a:pPr algn="l"/>
            <a:r>
              <a:rPr lang="en-IN" altLang="en-US"/>
              <a:t>Structure</a:t>
            </a:r>
            <a:endParaRPr lang="en-IN" altLang="en-US"/>
          </a:p>
          <a:p>
            <a:pPr algn="l"/>
            <a:r>
              <a:rPr lang="en-IN" altLang="en-US"/>
              <a:t>Summary</a:t>
            </a:r>
            <a:endParaRPr lang="en-IN" altLang="en-US"/>
          </a:p>
          <a:p>
            <a:pPr algn="l"/>
            <a:r>
              <a:rPr lang="en-IN" altLang="en-US"/>
              <a:t>Visuvalizations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97965"/>
            <a:ext cx="9144000" cy="2743835"/>
          </a:xfrm>
        </p:spPr>
        <p:txBody>
          <a:bodyPr>
            <a:normAutofit/>
          </a:bodyPr>
          <a:p>
            <a:r>
              <a:rPr lang="en-IN" altLang="en-US"/>
              <a:t>Structure</a:t>
            </a:r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980"/>
            <a:ext cx="10515600" cy="59156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 b="1">
                <a:solidFill>
                  <a:schemeClr val="tx1"/>
                </a:solidFill>
                <a:uFillTx/>
                <a:sym typeface="+mn-ea"/>
              </a:rPr>
              <a:t>d</a:t>
            </a:r>
            <a:r>
              <a:rPr lang="en-IN" altLang="en-US" sz="1400" b="1">
                <a:solidFill>
                  <a:schemeClr val="tx1"/>
                </a:solidFill>
                <a:uFillTx/>
                <a:sym typeface="+mn-ea"/>
              </a:rPr>
              <a:t>a</a:t>
            </a:r>
            <a:r>
              <a:rPr lang="en-US" sz="1400" b="1">
                <a:solidFill>
                  <a:schemeClr val="tx1"/>
                </a:solidFill>
                <a:uFillTx/>
                <a:sym typeface="+mn-ea"/>
              </a:rPr>
              <a:t>ta.frame':	44068 obs. of  34 variables:</a:t>
            </a:r>
            <a:endParaRPr lang="en-US" sz="1400" b="1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Id                   : int  56421 21324 74 74038 29929 42776 40605 27119 26863 21239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Amount_of_water      : num  0 500 0 0 0 0 20 0 0 0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Gps_height           : int  1555 857 0 0 0 1728 1729 415 405 1143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Waterpointname       : Factor w/ 28693 levels "24","waterpoint100",..: 26759 17593 13200 19937 23891 24907 22208 12442 20233 11302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Waterpoint_type      : Factor w/ 7 levels "cattle trough",..: 5 3 2 7 5 2 2 2 7 5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Basin_name           : Factor w/ 9 levels "basin1","basin2",..: 3 7 1 5 4 2 1 9 8 5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Village              : Factor w/ 16471 levels "village1","village10",..: 15082 13965 15959 3669 11926 2305 9651 4657 8277 7401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Regionname           : Factor w/ 21 levels "region1","region10",..: 16 17 18 5 18 4 9 12 8 10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Region_code          : int  15 10 17 18 14 11 21 5 8 20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Wardname             : Factor w/ 2087 levels "ward1","ward10",..: 1537 890 1959 564 2025 921 273 1204 634 1594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District_code        : int  3 5 3 7 4 5 3 6 3 4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Population           : int  650 600 0 0 0 108 192 50 60 200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Public_meeting       : logi  FALSE FALSE TRUE TRUE TRUE TRUE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Organization_funding : Factor w/ 2381 levels "","-","0","Iorg1001",..: 2049 1326 1462 1497 1012 632 1049 1872 1418 1497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Organization_surveyed: Factor w/ 1 level "DataConsultantLtd": 1 1 1 1 1 1 1 1 1 1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Scheme_management    : Factor w/ 13 levels "","Company","None",..: 9 9 9 9 9 9 9 9 9 13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uFillTx/>
                <a:sym typeface="+mn-ea"/>
              </a:rPr>
              <a:t> $ SchemeName           : Factor w/ 2506 levels "","SCM10","SCM100",..: 1 979 1 1 1 2377 39 1727 1 1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pPr marL="0" indent="0">
              <a:buNone/>
            </a:pPr>
            <a:endParaRPr lang="en-US" sz="14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85"/>
            <a:ext cx="10515600" cy="5560695"/>
          </a:xfrm>
        </p:spPr>
        <p:txBody>
          <a:bodyPr>
            <a:normAutofit lnSpcReduction="10000"/>
          </a:bodyPr>
          <a:p>
            <a:r>
              <a:rPr lang="en-US" sz="1400">
                <a:uFillTx/>
                <a:sym typeface="+mn-ea"/>
              </a:rPr>
              <a:t> $ Permit               : logi  FALSE TRUE TRUE TRUE TRUE FALSE ...</a:t>
            </a:r>
            <a:endParaRPr lang="en-US" sz="14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sz="1400">
                <a:uFillTx/>
                <a:sym typeface="+mn-ea"/>
              </a:rPr>
              <a:t> $ Company_installed    : Factor w/ 1874 levels "","-","0","Iorg100",..: 383 309 505 383 1661 1029 1712 1384 443 383 ...</a:t>
            </a:r>
            <a:endParaRPr lang="en-IN" altLang="en-US" sz="1400"/>
          </a:p>
          <a:p>
            <a:r>
              <a:rPr lang="en-US" sz="1400"/>
              <a:t>$ Management           : Factor w/ 12 levels "company","other",..: 4 4 8 8 8 8 8 8 8 12 ...</a:t>
            </a:r>
            <a:endParaRPr lang="en-US" sz="1400"/>
          </a:p>
          <a:p>
            <a:r>
              <a:rPr lang="en-US" sz="1400"/>
              <a:t> $ Management_group     : Factor w/ 5 levels "commercial","other",..: 3 3 5 5 5 5 5 5 5 5 ...</a:t>
            </a:r>
            <a:endParaRPr lang="en-US" sz="1400"/>
          </a:p>
          <a:p>
            <a:r>
              <a:rPr lang="en-US" sz="1400"/>
              <a:t> $ Extraction_type      : Factor w/ 18 levels "afridev","cemo",..: 9 4 18 10 1 4 15 4 10 10 ...</a:t>
            </a:r>
            <a:endParaRPr lang="en-US" sz="1400"/>
          </a:p>
          <a:p>
            <a:r>
              <a:rPr lang="en-US" sz="1400"/>
              <a:t> $ Extraction_type_group: Factor w/ 13 levels "afridev","gravity",..: 6 2 13 7 1 2 11 2 7 7 ...</a:t>
            </a:r>
            <a:endParaRPr lang="en-US" sz="1400"/>
          </a:p>
          <a:p>
            <a:r>
              <a:rPr lang="en-US" sz="1400"/>
              <a:t> $ Extraction_type_class: Factor w/ 7 levels "gravity","handpump",..: 2 1 7 4 2 1 6 1 4 4 ...</a:t>
            </a:r>
            <a:endParaRPr lang="en-US" sz="1400"/>
          </a:p>
          <a:p>
            <a:r>
              <a:rPr lang="en-US" sz="1400"/>
              <a:t> $ Payment              : Factor w/ 7 levels "never pay","other",..: 1 4 1 1 1 6 5 1 1 1 ...</a:t>
            </a:r>
            <a:endParaRPr lang="en-US" sz="1400"/>
          </a:p>
          <a:p>
            <a:r>
              <a:rPr lang="en-US" sz="1400"/>
              <a:t> $ Payment_type         : Factor w/ 7 levels "annually","monthly",..: 3 2 3 3 3 4 6 3 3 3 ...</a:t>
            </a:r>
            <a:endParaRPr lang="en-US" sz="1400"/>
          </a:p>
          <a:p>
            <a:r>
              <a:rPr lang="en-US" sz="1400"/>
              <a:t> $ Water_quality        : Factor w/ 8 levels "coloured","fluoride",..: 5 7 7 7 7 7 7 7 5 5 ...</a:t>
            </a:r>
            <a:endParaRPr lang="en-US" sz="1400"/>
          </a:p>
          <a:p>
            <a:r>
              <a:rPr lang="en-US" sz="1400"/>
              <a:t> $ Quality_group        : Factor w/ 6 levels "colored","fluoride",..: 5 3 3 3 3 3 3 3 5 5 ...</a:t>
            </a:r>
            <a:endParaRPr lang="en-US" sz="1400"/>
          </a:p>
          <a:p>
            <a:r>
              <a:rPr lang="en-US" sz="1400"/>
              <a:t> $ Quantity             : Factor w/ 5 levels "dry","enough",..: 3 3 3 3 2 2 2 2 1 1 ...</a:t>
            </a:r>
            <a:endParaRPr lang="en-US" sz="1400"/>
          </a:p>
          <a:p>
            <a:r>
              <a:rPr lang="en-US" sz="1400"/>
              <a:t> $ Quantity_group       : Factor w/ 5 levels "dry","enough",..: 3 3 3 3 2 2 2 2 1 1 ...</a:t>
            </a:r>
            <a:endParaRPr lang="en-US" sz="1400"/>
          </a:p>
          <a:p>
            <a:r>
              <a:rPr lang="en-US" sz="1400"/>
              <a:t> $ Source               : Factor w/ 10 levels "dam","hand dtw",..: 8 7 4 8 4 7 4 7 8 8 ...</a:t>
            </a:r>
            <a:endParaRPr lang="en-US" sz="1400"/>
          </a:p>
          <a:p>
            <a:r>
              <a:rPr lang="en-US" sz="1400"/>
              <a:t> $ Source_type          : Factor w/ 7 levels "borehole","dam",..: 6 5 1 6 1 5 1 5 6 6 ...</a:t>
            </a:r>
            <a:endParaRPr lang="en-US" sz="1400"/>
          </a:p>
          <a:p>
            <a:r>
              <a:rPr lang="en-US" sz="1400"/>
              <a:t> $ Source_class         : Factor w/ 3 levels "groundwater",..: 1 2 1 1 1 2 1 2 1 1 ...</a:t>
            </a:r>
            <a:endParaRPr lang="en-US" sz="1400"/>
          </a:p>
          <a:p>
            <a:r>
              <a:rPr lang="en-US" sz="1400"/>
              <a:t> $ Waterpoint_type_group: Factor w/ 6 levels "cattle trough",..: 4 2 2 6 4 2 2 2 6 4 ...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97965"/>
            <a:ext cx="9144000" cy="2743835"/>
          </a:xfrm>
        </p:spPr>
        <p:txBody>
          <a:bodyPr>
            <a:normAutofit/>
          </a:bodyPr>
          <a:p>
            <a:r>
              <a:rPr lang="en-IN" altLang="en-US"/>
              <a:t>Summary</a:t>
            </a:r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31670" y="889635"/>
            <a:ext cx="684339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IN" sz="1100" b="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sz="1400" b="1">
                <a:latin typeface="Consolas" panose="020B0609020204030204" charset="0"/>
                <a:cs typeface="Consolas" panose="020B0609020204030204" charset="0"/>
              </a:rPr>
              <a:t> Id         Amount_of_water      Gps_height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Min.   :    0   Min.   :     0.0   Min.   : -63.0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1st Qu.:18363   1st Qu.:     0.0   1st Qu.:   0.0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Median :37022   Median :     0.0   Median : 370.0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Mean   :37093   Mean   :   329.8   Mean   : 674.3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3rd Qu.:55685   3rd Qu.:    20.0   3rd Qu.:1327.0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Max.   :74242   Max.   :350000.0   Max.   :2628.0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sz="1400" b="1">
                <a:latin typeface="Consolas" panose="020B0609020204030204" charset="0"/>
                <a:cs typeface="Consolas" panose="020B0609020204030204" charset="0"/>
              </a:rPr>
              <a:t>Waterpointname                     Waterpoint_type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waterpoint5530 : 2831   cattle trough              :   99   waterpoint8315 : 1272   communal standpipe         :21085    waterpoint9815 :  622   communal standpipe multiple: 4316    waterpoint36768:  384   dam                        :    7    waterpoint14626:  226   hand pump                  :13197    waterpoint10958:  195   improved spring            :  555    (Other)        :38538   other                      : 4809  </a:t>
            </a:r>
            <a:endParaRPr sz="1400" b="0">
              <a:latin typeface="Consolas" panose="020B0609020204030204" charset="0"/>
              <a:cs typeface="Consolas" panose="020B0609020204030204" charset="0"/>
            </a:endParaRPr>
          </a:p>
          <a:p>
            <a:pPr indent="0"/>
            <a:r>
              <a:rPr sz="1400" b="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sz="1400" b="1">
                <a:latin typeface="Consolas" panose="020B0609020204030204" charset="0"/>
                <a:cs typeface="Consolas" panose="020B0609020204030204" charset="0"/>
              </a:rPr>
              <a:t>Basin_name           Village         Regionname     </a:t>
            </a:r>
            <a:r>
              <a:rPr lang="en-IN" sz="1400" b="1"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sz="1400" b="1">
                <a:latin typeface="Consolas" panose="020B0609020204030204" charset="0"/>
                <a:cs typeface="Consolas" panose="020B0609020204030204" charset="0"/>
              </a:rPr>
              <a:t>egion_code</a:t>
            </a:r>
            <a:r>
              <a:rPr sz="1400" b="0">
                <a:latin typeface="Consolas" panose="020B0609020204030204" charset="0"/>
                <a:cs typeface="Consolas" panose="020B0609020204030204" charset="0"/>
              </a:rPr>
              <a:t>     basin5 :7397   village18166:  382   region12: 4190   Min.   : 1.00   basin6 :6728   village8556 :  373   region6 : 3435   1st Qu.: 5.00    basin7 :6080   village17891:  361   region19: 3357   Median :12.00    basin1 :5770   village1    :  289   region15: 3218   Mean   :15.22    basin9 :4578   village14666:  257   region2 : 2982   3rd Qu.:17.00    basin4 :4526   village384  :  205   region1 : 2547   Max.   :99.00    (Other):8989   (Other)     :42201   (Other) :24339       </a:t>
            </a:r>
            <a:r>
              <a:rPr sz="1100" b="0">
                <a:latin typeface="Consolas" panose="020B0609020204030204" charset="0"/>
                <a:cs typeface="Consolas" panose="020B0609020204030204" charset="0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11494</Words>
  <Application>WPS Presentation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MiTH </vt:lpstr>
      <vt:lpstr>PowerPoint 演示文稿</vt:lpstr>
      <vt:lpstr>Problem Statement</vt:lpstr>
      <vt:lpstr>Data Analysis</vt:lpstr>
      <vt:lpstr>Structure </vt:lpstr>
      <vt:lpstr>PowerPoint 演示文稿</vt:lpstr>
      <vt:lpstr>PowerPoint 演示文稿</vt:lpstr>
      <vt:lpstr>Summary </vt:lpstr>
      <vt:lpstr>PowerPoint 演示文稿</vt:lpstr>
      <vt:lpstr>PowerPoint 演示文稿</vt:lpstr>
      <vt:lpstr>PowerPoint 演示文稿</vt:lpstr>
      <vt:lpstr>PowerPoint 演示文稿</vt:lpstr>
      <vt:lpstr>Visuvalizations </vt:lpstr>
      <vt:lpstr>PowerPoint 演示文稿</vt:lpstr>
      <vt:lpstr>Data Preprocessing </vt:lpstr>
      <vt:lpstr>PowerPoint 演示文稿</vt:lpstr>
      <vt:lpstr>PowerPoint 演示文稿</vt:lpstr>
      <vt:lpstr>PowerPoint 演示文稿</vt:lpstr>
      <vt:lpstr>PowerPoint 演示文稿</vt:lpstr>
      <vt:lpstr>Model Building</vt:lpstr>
      <vt:lpstr>PowerPoint 演示文稿</vt:lpstr>
      <vt:lpstr>Model 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 </dc:title>
  <dc:creator>revat</dc:creator>
  <cp:lastModifiedBy>revat</cp:lastModifiedBy>
  <cp:revision>8</cp:revision>
  <dcterms:created xsi:type="dcterms:W3CDTF">2018-05-19T17:48:00Z</dcterms:created>
  <dcterms:modified xsi:type="dcterms:W3CDTF">2018-05-20T04:32:19Z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