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arget="../media/image2.svg" Type="http://schemas.openxmlformats.org/officeDocument/2006/relationships/image"/><Relationship Id="rId7" Target="../media/image6.png" Type="http://schemas.openxmlformats.org/officeDocument/2006/relationships/image"/><Relationship Id="rId2" Target="../media/image1.png" Type="http://schemas.openxmlformats.org/officeDocument/2006/relationships/image"/><Relationship Id="rId1" Target="../slideLayouts/slideLayout7.xml" Type="http://schemas.openxmlformats.org/officeDocument/2006/relationships/slideLayout"/><Relationship Id="rId6" Target="../media/image5.jpeg" Type="http://schemas.openxmlformats.org/officeDocument/2006/relationships/image"/><Relationship Id="rId5" Target="../media/image4.svg" Type="http://schemas.openxmlformats.org/officeDocument/2006/relationships/image"/><Relationship Id="rId4" Target="../media/image3.png" Type="http://schemas.openxmlformats.org/officeDocument/2006/relationships/image"/></Relationships>
</file>

<file path=ppt/slides/_rels/slide10.xml.rels><?xml version="1.0" encoding="UTF-8" standalone="yes" ?><Relationships xmlns="http://schemas.openxmlformats.org/package/2006/relationships"><Relationship Id="rId2" Target="../media/image31.jpeg" Type="http://schemas.openxmlformats.org/officeDocument/2006/relationships/image"/><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2" Target="../media/image32.jpeg" Type="http://schemas.openxmlformats.org/officeDocument/2006/relationships/imag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arget="../media/image22.jpeg" Type="http://schemas.openxmlformats.org/officeDocument/2006/relationships/image"/><Relationship Id="rId3" Target="../media/image17.svg" Type="http://schemas.openxmlformats.org/officeDocument/2006/relationships/image"/><Relationship Id="rId7" Target="../media/image21.svg" Type="http://schemas.openxmlformats.org/officeDocument/2006/relationships/image"/><Relationship Id="rId2" Target="../media/image16.png" Type="http://schemas.openxmlformats.org/officeDocument/2006/relationships/image"/><Relationship Id="rId1" Target="../slideLayouts/slideLayout7.xml" Type="http://schemas.openxmlformats.org/officeDocument/2006/relationships/slideLayout"/><Relationship Id="rId6" Target="../media/image20.png" Type="http://schemas.openxmlformats.org/officeDocument/2006/relationships/image"/><Relationship Id="rId5" Target="../media/image19.svg" Type="http://schemas.openxmlformats.org/officeDocument/2006/relationships/image"/><Relationship Id="rId4" Target="../media/image18.png" Type="http://schemas.openxmlformats.org/officeDocument/2006/relationships/image"/></Relationships>
</file>

<file path=ppt/slides/_rels/slide6.xml.rels><?xml version="1.0" encoding="UTF-8" standalone="yes" ?><Relationships xmlns="http://schemas.openxmlformats.org/package/2006/relationships"><Relationship Id="rId3" Target="../media/image24.jpeg" Type="http://schemas.openxmlformats.org/officeDocument/2006/relationships/image"/><Relationship Id="rId2" Target="../media/image23.jpeg" Type="http://schemas.openxmlformats.org/officeDocument/2006/relationships/image"/><Relationship Id="rId1" Target="../slideLayouts/slideLayout7.xml" Type="http://schemas.openxmlformats.org/officeDocument/2006/relationships/slideLayout"/><Relationship Id="rId5" Target="../media/image26.png" Type="http://schemas.openxmlformats.org/officeDocument/2006/relationships/image"/><Relationship Id="rId4" Target="../media/image25.jpeg" Type="http://schemas.openxmlformats.org/officeDocument/2006/relationships/image"/></Relationships>
</file>

<file path=ppt/slides/_rels/slide7.xml.rels><?xml version="1.0" encoding="UTF-8" standalone="yes" ?><Relationships xmlns="http://schemas.openxmlformats.org/package/2006/relationships"><Relationship Id="rId3" Target="../media/image17.svg" Type="http://schemas.openxmlformats.org/officeDocument/2006/relationships/image"/><Relationship Id="rId2" Target="../media/image16.png" Type="http://schemas.openxmlformats.org/officeDocument/2006/relationships/image"/><Relationship Id="rId1" Target="../slideLayouts/slideLayout7.xml" Type="http://schemas.openxmlformats.org/officeDocument/2006/relationships/slideLayout"/><Relationship Id="rId6" Target="../media/image27.jpeg" Type="http://schemas.openxmlformats.org/officeDocument/2006/relationships/image"/><Relationship Id="rId5" Target="../media/image19.svg" Type="http://schemas.openxmlformats.org/officeDocument/2006/relationships/image"/><Relationship Id="rId4" Target="../media/image18.png" Type="http://schemas.openxmlformats.org/officeDocument/2006/relationships/image"/></Relationships>
</file>

<file path=ppt/slides/_rels/slide8.xml.rels><?xml version="1.0" encoding="UTF-8" standalone="yes" ?><Relationships xmlns="http://schemas.openxmlformats.org/package/2006/relationships"><Relationship Id="rId3" Target="../media/image29.jpeg" Type="http://schemas.openxmlformats.org/officeDocument/2006/relationships/image"/><Relationship Id="rId2" Target="../media/image28.jpeg" Type="http://schemas.openxmlformats.org/officeDocument/2006/relationships/imag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Freeform 2"/>
          <p:cNvSpPr/>
          <p:nvPr/>
        </p:nvSpPr>
        <p:spPr>
          <a:xfrm rot="-10800000">
            <a:off x="-923791" y="-783256"/>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708050" y="2014066"/>
            <a:ext cx="5746778" cy="6258867"/>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432955" y="7983989"/>
            <a:ext cx="1807712" cy="1807712"/>
          </a:xfrm>
          <a:custGeom>
            <a:avLst/>
            <a:gdLst/>
            <a:ahLst/>
            <a:cxnLst/>
            <a:rect l="l" t="t" r="r" b="b"/>
            <a:pathLst>
              <a:path w="1807712" h="1807712">
                <a:moveTo>
                  <a:pt x="0" y="0"/>
                </a:moveTo>
                <a:lnTo>
                  <a:pt x="1807712" y="0"/>
                </a:lnTo>
                <a:lnTo>
                  <a:pt x="1807712" y="1807712"/>
                </a:lnTo>
                <a:lnTo>
                  <a:pt x="0" y="1807712"/>
                </a:lnTo>
                <a:lnTo>
                  <a:pt x="0" y="0"/>
                </a:lnTo>
                <a:close/>
              </a:path>
            </a:pathLst>
          </a:custGeom>
          <a:blipFill>
            <a:blip r:embed="rId6"/>
            <a:stretch>
              <a:fillRect/>
            </a:stretch>
          </a:blipFill>
          <a:ln w="38100" cap="sq">
            <a:solidFill>
              <a:srgbClr val="000000"/>
            </a:solidFill>
            <a:prstDash val="solid"/>
            <a:miter/>
          </a:ln>
        </p:spPr>
      </p:sp>
      <p:sp>
        <p:nvSpPr>
          <p:cNvPr id="5" name="Freeform 5"/>
          <p:cNvSpPr/>
          <p:nvPr/>
        </p:nvSpPr>
        <p:spPr>
          <a:xfrm>
            <a:off x="6817090" y="4980219"/>
            <a:ext cx="699135" cy="699135"/>
          </a:xfrm>
          <a:custGeom>
            <a:avLst/>
            <a:gdLst/>
            <a:ahLst/>
            <a:cxnLst/>
            <a:rect l="l" t="t" r="r" b="b"/>
            <a:pathLst>
              <a:path w="699135" h="699135">
                <a:moveTo>
                  <a:pt x="0" y="0"/>
                </a:moveTo>
                <a:lnTo>
                  <a:pt x="699135" y="0"/>
                </a:lnTo>
                <a:lnTo>
                  <a:pt x="699135" y="699135"/>
                </a:lnTo>
                <a:lnTo>
                  <a:pt x="0" y="699135"/>
                </a:lnTo>
                <a:lnTo>
                  <a:pt x="0" y="0"/>
                </a:lnTo>
                <a:close/>
              </a:path>
            </a:pathLst>
          </a:custGeom>
          <a:blipFill>
            <a:blip r:embed="rId7"/>
            <a:stretch>
              <a:fillRect/>
            </a:stretch>
          </a:blipFill>
        </p:spPr>
      </p:sp>
      <p:sp>
        <p:nvSpPr>
          <p:cNvPr id="6" name="TextBox 6"/>
          <p:cNvSpPr txBox="1"/>
          <p:nvPr/>
        </p:nvSpPr>
        <p:spPr>
          <a:xfrm>
            <a:off x="1219200" y="2803350"/>
            <a:ext cx="8380612" cy="3400096"/>
          </a:xfrm>
          <a:prstGeom prst="rect">
            <a:avLst/>
          </a:prstGeom>
        </p:spPr>
        <p:txBody>
          <a:bodyPr lIns="0" tIns="0" rIns="0" bIns="0" rtlCol="0" anchor="t">
            <a:spAutoFit/>
          </a:bodyPr>
          <a:lstStyle/>
          <a:p>
            <a:pPr algn="l">
              <a:lnSpc>
                <a:spcPts val="8227"/>
              </a:lnSpc>
            </a:pPr>
            <a:r>
              <a:rPr lang="en-US" sz="9141" spc="-420">
                <a:solidFill>
                  <a:srgbClr val="00694C"/>
                </a:solidFill>
                <a:latin typeface="Times New Roman Medium"/>
                <a:ea typeface="Times New Roman Medium"/>
                <a:cs typeface="Times New Roman Medium"/>
                <a:sym typeface="Times New Roman Medium"/>
              </a:rPr>
              <a:t>IPL Data</a:t>
            </a:r>
          </a:p>
          <a:p>
            <a:pPr marL="0" lvl="1" indent="0" algn="l">
              <a:lnSpc>
                <a:spcPts val="8227"/>
              </a:lnSpc>
            </a:pPr>
            <a:r>
              <a:rPr lang="en-US" sz="9141" spc="-420">
                <a:solidFill>
                  <a:srgbClr val="00694C"/>
                </a:solidFill>
                <a:latin typeface="Times New Roman Medium"/>
                <a:ea typeface="Times New Roman Medium"/>
                <a:cs typeface="Times New Roman Medium"/>
                <a:sym typeface="Times New Roman Medium"/>
              </a:rPr>
              <a:t>Analysis Using POWERBI </a:t>
            </a:r>
          </a:p>
        </p:txBody>
      </p:sp>
      <p:sp>
        <p:nvSpPr>
          <p:cNvPr id="7" name="TextBox 7"/>
          <p:cNvSpPr txBox="1"/>
          <p:nvPr/>
        </p:nvSpPr>
        <p:spPr>
          <a:xfrm>
            <a:off x="1219200" y="8753474"/>
            <a:ext cx="9179504" cy="1038227"/>
          </a:xfrm>
          <a:prstGeom prst="rect">
            <a:avLst/>
          </a:prstGeom>
        </p:spPr>
        <p:txBody>
          <a:bodyPr lIns="0" tIns="0" rIns="0" bIns="0" rtlCol="0" anchor="t">
            <a:spAutoFit/>
          </a:bodyPr>
          <a:lstStyle/>
          <a:p>
            <a:pPr algn="l">
              <a:lnSpc>
                <a:spcPts val="3600"/>
              </a:lnSpc>
            </a:pPr>
            <a:r>
              <a:rPr lang="en-US" sz="4000" spc="-184">
                <a:solidFill>
                  <a:srgbClr val="00694C"/>
                </a:solidFill>
                <a:latin typeface="Times New Roman Medium"/>
                <a:ea typeface="Times New Roman Medium"/>
                <a:cs typeface="Times New Roman Medium"/>
                <a:sym typeface="Times New Roman Medium"/>
              </a:rPr>
              <a:t>Data Analyst Internship</a:t>
            </a:r>
          </a:p>
          <a:p>
            <a:pPr marL="0" lvl="1" indent="0" algn="l">
              <a:lnSpc>
                <a:spcPts val="3600"/>
              </a:lnSpc>
            </a:pPr>
            <a:r>
              <a:rPr lang="en-US" sz="4000" spc="-184">
                <a:solidFill>
                  <a:srgbClr val="00694C"/>
                </a:solidFill>
                <a:latin typeface="Times New Roman Medium"/>
                <a:ea typeface="Times New Roman Medium"/>
                <a:cs typeface="Times New Roman Medium"/>
                <a:sym typeface="Times New Roman Medium"/>
              </a:rPr>
              <a:t>By Mentorness</a:t>
            </a:r>
          </a:p>
        </p:txBody>
      </p:sp>
      <p:sp>
        <p:nvSpPr>
          <p:cNvPr id="8" name="TextBox 8"/>
          <p:cNvSpPr txBox="1"/>
          <p:nvPr/>
        </p:nvSpPr>
        <p:spPr>
          <a:xfrm>
            <a:off x="1219200" y="1037273"/>
            <a:ext cx="9179504" cy="468633"/>
          </a:xfrm>
          <a:prstGeom prst="rect">
            <a:avLst/>
          </a:prstGeom>
        </p:spPr>
        <p:txBody>
          <a:bodyPr lIns="0" tIns="0" rIns="0" bIns="0" rtlCol="0" anchor="t">
            <a:spAutoFit/>
          </a:bodyPr>
          <a:lstStyle/>
          <a:p>
            <a:pPr marL="0" lvl="1" indent="0" algn="l">
              <a:lnSpc>
                <a:spcPts val="2970"/>
              </a:lnSpc>
            </a:pPr>
            <a:r>
              <a:rPr lang="en-US" sz="3300" spc="-151">
                <a:solidFill>
                  <a:srgbClr val="00694C"/>
                </a:solidFill>
                <a:latin typeface="Times New Roman Medium"/>
                <a:ea typeface="Times New Roman Medium"/>
                <a:cs typeface="Times New Roman Medium"/>
                <a:sym typeface="Times New Roman Medium"/>
              </a:rPr>
              <a:t>Presented by Jani Revathi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3" name="TextBox 3"/>
          <p:cNvSpPr txBox="1"/>
          <p:nvPr/>
        </p:nvSpPr>
        <p:spPr>
          <a:xfrm>
            <a:off x="4617470" y="257307"/>
            <a:ext cx="9242494" cy="664221"/>
          </a:xfrm>
          <a:prstGeom prst="rect">
            <a:avLst/>
          </a:prstGeom>
        </p:spPr>
        <p:txBody>
          <a:bodyPr lIns="0" tIns="0" rIns="0" bIns="0" rtlCol="0" anchor="t">
            <a:spAutoFit/>
          </a:bodyPr>
          <a:lstStyle/>
          <a:p>
            <a:pPr marL="0" lvl="1" indent="0" algn="ctr">
              <a:lnSpc>
                <a:spcPts val="5097"/>
              </a:lnSpc>
            </a:pPr>
            <a:r>
              <a:rPr lang="en-US" sz="5663" b="1" spc="-260" dirty="0">
                <a:solidFill>
                  <a:srgbClr val="00694C"/>
                </a:solidFill>
                <a:latin typeface="Times New Roman" panose="02020603050405020304" pitchFamily="18" charset="0"/>
                <a:ea typeface="Raleway Bold"/>
                <a:cs typeface="Times New Roman" panose="02020603050405020304" pitchFamily="18" charset="0"/>
                <a:sym typeface="Raleway Bold"/>
              </a:rPr>
              <a:t>DASHBOARD</a:t>
            </a:r>
          </a:p>
        </p:txBody>
      </p:sp>
      <p:pic>
        <p:nvPicPr>
          <p:cNvPr id="4" name="Picture 3">
            <a:extLst>
              <a:ext uri="{FF2B5EF4-FFF2-40B4-BE49-F238E27FC236}">
                <a16:creationId xmlns:a16="http://schemas.microsoft.com/office/drawing/2014/main" id="{1620CC1E-DCD9-9121-45DD-AB5B8B628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17" y="913245"/>
            <a:ext cx="16687800" cy="9296055"/>
          </a:xfrm>
          <a:prstGeom prst="rect">
            <a:avLst/>
          </a:prstGeom>
        </p:spPr>
      </p:pic>
    </p:spTree>
    <p:extLst>
      <p:ext uri="{BB962C8B-B14F-4D97-AF65-F5344CB8AC3E}">
        <p14:creationId xmlns:p14="http://schemas.microsoft.com/office/powerpoint/2010/main" val="90577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3" name="TextBox 3"/>
          <p:cNvSpPr txBox="1"/>
          <p:nvPr/>
        </p:nvSpPr>
        <p:spPr>
          <a:xfrm>
            <a:off x="4617470" y="257307"/>
            <a:ext cx="9242494" cy="664221"/>
          </a:xfrm>
          <a:prstGeom prst="rect">
            <a:avLst/>
          </a:prstGeom>
        </p:spPr>
        <p:txBody>
          <a:bodyPr lIns="0" tIns="0" rIns="0" bIns="0" rtlCol="0" anchor="t">
            <a:spAutoFit/>
          </a:bodyPr>
          <a:lstStyle/>
          <a:p>
            <a:pPr marL="0" lvl="1" indent="0" algn="ctr">
              <a:lnSpc>
                <a:spcPts val="5097"/>
              </a:lnSpc>
            </a:pPr>
            <a:r>
              <a:rPr lang="en-US" sz="5663" b="1" spc="-260" dirty="0">
                <a:solidFill>
                  <a:srgbClr val="00694C"/>
                </a:solidFill>
                <a:latin typeface="Times New Roman" panose="02020603050405020304" pitchFamily="18" charset="0"/>
                <a:ea typeface="Raleway Bold"/>
                <a:cs typeface="Times New Roman" panose="02020603050405020304" pitchFamily="18" charset="0"/>
                <a:sym typeface="Raleway Bold"/>
              </a:rPr>
              <a:t>DASHBOARD</a:t>
            </a:r>
          </a:p>
        </p:txBody>
      </p:sp>
      <p:pic>
        <p:nvPicPr>
          <p:cNvPr id="2" name="Picture 1">
            <a:extLst>
              <a:ext uri="{FF2B5EF4-FFF2-40B4-BE49-F238E27FC236}">
                <a16:creationId xmlns:a16="http://schemas.microsoft.com/office/drawing/2014/main" id="{9FF14692-C3D3-868B-4D49-05E028061C8F}"/>
              </a:ext>
            </a:extLst>
          </p:cNvPr>
          <p:cNvPicPr>
            <a:picLocks noChangeAspect="1"/>
          </p:cNvPicPr>
          <p:nvPr/>
        </p:nvPicPr>
        <p:blipFill>
          <a:blip r:embed="rId2"/>
          <a:stretch>
            <a:fillRect/>
          </a:stretch>
        </p:blipFill>
        <p:spPr>
          <a:xfrm>
            <a:off x="1143000" y="953002"/>
            <a:ext cx="16383000" cy="9151200"/>
          </a:xfrm>
          <a:prstGeom prst="rect">
            <a:avLst/>
          </a:prstGeom>
        </p:spPr>
      </p:pic>
    </p:spTree>
    <p:extLst>
      <p:ext uri="{BB962C8B-B14F-4D97-AF65-F5344CB8AC3E}">
        <p14:creationId xmlns:p14="http://schemas.microsoft.com/office/powerpoint/2010/main" val="14999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B48C"/>
        </a:solidFill>
        <a:effectLst/>
      </p:bgPr>
    </p:bg>
    <p:spTree>
      <p:nvGrpSpPr>
        <p:cNvPr id="1" name=""/>
        <p:cNvGrpSpPr/>
        <p:nvPr/>
      </p:nvGrpSpPr>
      <p:grpSpPr>
        <a:xfrm>
          <a:off x="0" y="0"/>
          <a:ext cx="0" cy="0"/>
          <a:chOff x="0" y="0"/>
          <a:chExt cx="0" cy="0"/>
        </a:xfrm>
      </p:grpSpPr>
      <p:sp>
        <p:nvSpPr>
          <p:cNvPr id="2" name="TextBox 2"/>
          <p:cNvSpPr txBox="1"/>
          <p:nvPr/>
        </p:nvSpPr>
        <p:spPr>
          <a:xfrm>
            <a:off x="4566067" y="2866100"/>
            <a:ext cx="7667800" cy="4063980"/>
          </a:xfrm>
          <a:prstGeom prst="rect">
            <a:avLst/>
          </a:prstGeom>
        </p:spPr>
        <p:txBody>
          <a:bodyPr lIns="0" tIns="0" rIns="0" bIns="0" rtlCol="0" anchor="t">
            <a:spAutoFit/>
          </a:bodyPr>
          <a:lstStyle/>
          <a:p>
            <a:pPr algn="ctr">
              <a:lnSpc>
                <a:spcPts val="16241"/>
              </a:lnSpc>
            </a:pPr>
            <a:r>
              <a:rPr lang="en-US" sz="11600" spc="-406">
                <a:solidFill>
                  <a:srgbClr val="000000"/>
                </a:solidFill>
                <a:latin typeface="Cooper BT Bold Italics"/>
                <a:ea typeface="Cooper BT Bold Italics"/>
                <a:cs typeface="Cooper BT Bold Italics"/>
                <a:sym typeface="Cooper BT Bold Italics"/>
              </a:rPr>
              <a:t>Thank</a:t>
            </a:r>
          </a:p>
          <a:p>
            <a:pPr algn="ctr">
              <a:lnSpc>
                <a:spcPts val="16241"/>
              </a:lnSpc>
            </a:pPr>
            <a:r>
              <a:rPr lang="en-US" sz="11600" spc="-406">
                <a:solidFill>
                  <a:srgbClr val="000000"/>
                </a:solidFill>
                <a:latin typeface="Cooper BT Bold Italics"/>
                <a:ea typeface="Cooper BT Bold Italics"/>
                <a:cs typeface="Cooper BT Bold Italics"/>
                <a:sym typeface="Cooper BT Bold Italics"/>
              </a:rPr>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Freeform 2"/>
          <p:cNvSpPr/>
          <p:nvPr/>
        </p:nvSpPr>
        <p:spPr>
          <a:xfrm>
            <a:off x="10959926" y="1403533"/>
            <a:ext cx="1211890" cy="2019816"/>
          </a:xfrm>
          <a:custGeom>
            <a:avLst/>
            <a:gdLst/>
            <a:ahLst/>
            <a:cxnLst/>
            <a:rect l="l" t="t" r="r" b="b"/>
            <a:pathLst>
              <a:path w="1211890" h="2019816">
                <a:moveTo>
                  <a:pt x="0" y="0"/>
                </a:moveTo>
                <a:lnTo>
                  <a:pt x="1211890" y="0"/>
                </a:lnTo>
                <a:lnTo>
                  <a:pt x="1211890" y="2019816"/>
                </a:lnTo>
                <a:lnTo>
                  <a:pt x="0" y="2019816"/>
                </a:lnTo>
                <a:lnTo>
                  <a:pt x="0" y="0"/>
                </a:lnTo>
                <a:close/>
              </a:path>
            </a:pathLst>
          </a:custGeom>
          <a:blipFill>
            <a:blip r:embed="rId2"/>
            <a:stretch>
              <a:fillRect/>
            </a:stretch>
          </a:blipFill>
        </p:spPr>
      </p:sp>
      <p:sp>
        <p:nvSpPr>
          <p:cNvPr id="3" name="Freeform 3"/>
          <p:cNvSpPr/>
          <p:nvPr/>
        </p:nvSpPr>
        <p:spPr>
          <a:xfrm>
            <a:off x="12543291" y="1557644"/>
            <a:ext cx="2718164" cy="1711594"/>
          </a:xfrm>
          <a:custGeom>
            <a:avLst/>
            <a:gdLst/>
            <a:ahLst/>
            <a:cxnLst/>
            <a:rect l="l" t="t" r="r" b="b"/>
            <a:pathLst>
              <a:path w="2718164" h="1711594">
                <a:moveTo>
                  <a:pt x="0" y="0"/>
                </a:moveTo>
                <a:lnTo>
                  <a:pt x="2718164" y="0"/>
                </a:lnTo>
                <a:lnTo>
                  <a:pt x="2718164" y="1711593"/>
                </a:lnTo>
                <a:lnTo>
                  <a:pt x="0" y="1711593"/>
                </a:lnTo>
                <a:lnTo>
                  <a:pt x="0" y="0"/>
                </a:lnTo>
                <a:close/>
              </a:path>
            </a:pathLst>
          </a:custGeom>
          <a:blipFill>
            <a:blip r:embed="rId3"/>
            <a:stretch>
              <a:fillRect/>
            </a:stretch>
          </a:blipFill>
        </p:spPr>
      </p:sp>
      <p:sp>
        <p:nvSpPr>
          <p:cNvPr id="4" name="Freeform 4"/>
          <p:cNvSpPr/>
          <p:nvPr/>
        </p:nvSpPr>
        <p:spPr>
          <a:xfrm>
            <a:off x="10284826" y="3274526"/>
            <a:ext cx="2968513" cy="2968513"/>
          </a:xfrm>
          <a:custGeom>
            <a:avLst/>
            <a:gdLst/>
            <a:ahLst/>
            <a:cxnLst/>
            <a:rect l="l" t="t" r="r" b="b"/>
            <a:pathLst>
              <a:path w="2968513" h="2968513">
                <a:moveTo>
                  <a:pt x="0" y="0"/>
                </a:moveTo>
                <a:lnTo>
                  <a:pt x="2968512" y="0"/>
                </a:lnTo>
                <a:lnTo>
                  <a:pt x="2968512" y="2968513"/>
                </a:lnTo>
                <a:lnTo>
                  <a:pt x="0" y="2968513"/>
                </a:lnTo>
                <a:lnTo>
                  <a:pt x="0" y="0"/>
                </a:lnTo>
                <a:close/>
              </a:path>
            </a:pathLst>
          </a:custGeom>
          <a:blipFill>
            <a:blip r:embed="rId4"/>
            <a:stretch>
              <a:fillRect/>
            </a:stretch>
          </a:blipFill>
        </p:spPr>
      </p:sp>
      <p:sp>
        <p:nvSpPr>
          <p:cNvPr id="5" name="Freeform 5"/>
          <p:cNvSpPr/>
          <p:nvPr/>
        </p:nvSpPr>
        <p:spPr>
          <a:xfrm>
            <a:off x="13482206" y="3569074"/>
            <a:ext cx="2078858" cy="2078858"/>
          </a:xfrm>
          <a:custGeom>
            <a:avLst/>
            <a:gdLst/>
            <a:ahLst/>
            <a:cxnLst/>
            <a:rect l="l" t="t" r="r" b="b"/>
            <a:pathLst>
              <a:path w="2078858" h="2078858">
                <a:moveTo>
                  <a:pt x="0" y="0"/>
                </a:moveTo>
                <a:lnTo>
                  <a:pt x="2078858" y="0"/>
                </a:lnTo>
                <a:lnTo>
                  <a:pt x="2078858" y="2078858"/>
                </a:lnTo>
                <a:lnTo>
                  <a:pt x="0" y="2078858"/>
                </a:lnTo>
                <a:lnTo>
                  <a:pt x="0" y="0"/>
                </a:lnTo>
                <a:close/>
              </a:path>
            </a:pathLst>
          </a:custGeom>
          <a:blipFill>
            <a:blip r:embed="rId5"/>
            <a:stretch>
              <a:fillRect/>
            </a:stretch>
          </a:blipFill>
        </p:spPr>
      </p:sp>
      <p:sp>
        <p:nvSpPr>
          <p:cNvPr id="6" name="Freeform 6"/>
          <p:cNvSpPr/>
          <p:nvPr/>
        </p:nvSpPr>
        <p:spPr>
          <a:xfrm>
            <a:off x="10546079" y="6045962"/>
            <a:ext cx="2446007" cy="2016654"/>
          </a:xfrm>
          <a:custGeom>
            <a:avLst/>
            <a:gdLst/>
            <a:ahLst/>
            <a:cxnLst/>
            <a:rect l="l" t="t" r="r" b="b"/>
            <a:pathLst>
              <a:path w="2446007" h="2016654">
                <a:moveTo>
                  <a:pt x="0" y="0"/>
                </a:moveTo>
                <a:lnTo>
                  <a:pt x="2446006" y="0"/>
                </a:lnTo>
                <a:lnTo>
                  <a:pt x="2446006" y="2016654"/>
                </a:lnTo>
                <a:lnTo>
                  <a:pt x="0" y="2016654"/>
                </a:lnTo>
                <a:lnTo>
                  <a:pt x="0" y="0"/>
                </a:lnTo>
                <a:close/>
              </a:path>
            </a:pathLst>
          </a:custGeom>
          <a:blipFill>
            <a:blip r:embed="rId6"/>
            <a:stretch>
              <a:fillRect/>
            </a:stretch>
          </a:blipFill>
        </p:spPr>
      </p:sp>
      <p:sp>
        <p:nvSpPr>
          <p:cNvPr id="7" name="Freeform 7"/>
          <p:cNvSpPr/>
          <p:nvPr/>
        </p:nvSpPr>
        <p:spPr>
          <a:xfrm>
            <a:off x="13253338" y="6045962"/>
            <a:ext cx="1658691" cy="1913341"/>
          </a:xfrm>
          <a:custGeom>
            <a:avLst/>
            <a:gdLst/>
            <a:ahLst/>
            <a:cxnLst/>
            <a:rect l="l" t="t" r="r" b="b"/>
            <a:pathLst>
              <a:path w="1658691" h="1913341">
                <a:moveTo>
                  <a:pt x="0" y="0"/>
                </a:moveTo>
                <a:lnTo>
                  <a:pt x="1658691" y="0"/>
                </a:lnTo>
                <a:lnTo>
                  <a:pt x="1658691" y="1913340"/>
                </a:lnTo>
                <a:lnTo>
                  <a:pt x="0" y="1913340"/>
                </a:lnTo>
                <a:lnTo>
                  <a:pt x="0" y="0"/>
                </a:lnTo>
                <a:close/>
              </a:path>
            </a:pathLst>
          </a:custGeom>
          <a:blipFill>
            <a:blip r:embed="rId7"/>
            <a:stretch>
              <a:fillRect/>
            </a:stretch>
          </a:blipFill>
        </p:spPr>
      </p:sp>
      <p:sp>
        <p:nvSpPr>
          <p:cNvPr id="8" name="Freeform 8"/>
          <p:cNvSpPr/>
          <p:nvPr/>
        </p:nvSpPr>
        <p:spPr>
          <a:xfrm>
            <a:off x="15267007" y="5857482"/>
            <a:ext cx="2766425" cy="2031017"/>
          </a:xfrm>
          <a:custGeom>
            <a:avLst/>
            <a:gdLst/>
            <a:ahLst/>
            <a:cxnLst/>
            <a:rect l="l" t="t" r="r" b="b"/>
            <a:pathLst>
              <a:path w="2766425" h="2031017">
                <a:moveTo>
                  <a:pt x="0" y="0"/>
                </a:moveTo>
                <a:lnTo>
                  <a:pt x="2766424" y="0"/>
                </a:lnTo>
                <a:lnTo>
                  <a:pt x="2766424" y="2031017"/>
                </a:lnTo>
                <a:lnTo>
                  <a:pt x="0" y="2031017"/>
                </a:lnTo>
                <a:lnTo>
                  <a:pt x="0" y="0"/>
                </a:lnTo>
                <a:close/>
              </a:path>
            </a:pathLst>
          </a:custGeom>
          <a:blipFill>
            <a:blip r:embed="rId8"/>
            <a:stretch>
              <a:fillRect/>
            </a:stretch>
          </a:blipFill>
        </p:spPr>
      </p:sp>
      <p:sp>
        <p:nvSpPr>
          <p:cNvPr id="9" name="Freeform 9"/>
          <p:cNvSpPr/>
          <p:nvPr/>
        </p:nvSpPr>
        <p:spPr>
          <a:xfrm>
            <a:off x="15637264" y="3274526"/>
            <a:ext cx="2311639" cy="2771435"/>
          </a:xfrm>
          <a:custGeom>
            <a:avLst/>
            <a:gdLst/>
            <a:ahLst/>
            <a:cxnLst/>
            <a:rect l="l" t="t" r="r" b="b"/>
            <a:pathLst>
              <a:path w="2311639" h="2771435">
                <a:moveTo>
                  <a:pt x="0" y="0"/>
                </a:moveTo>
                <a:lnTo>
                  <a:pt x="2311639" y="0"/>
                </a:lnTo>
                <a:lnTo>
                  <a:pt x="2311639" y="2771436"/>
                </a:lnTo>
                <a:lnTo>
                  <a:pt x="0" y="2771436"/>
                </a:lnTo>
                <a:lnTo>
                  <a:pt x="0" y="0"/>
                </a:lnTo>
                <a:close/>
              </a:path>
            </a:pathLst>
          </a:custGeom>
          <a:blipFill>
            <a:blip r:embed="rId9"/>
            <a:stretch>
              <a:fillRect/>
            </a:stretch>
          </a:blipFill>
        </p:spPr>
      </p:sp>
      <p:sp>
        <p:nvSpPr>
          <p:cNvPr id="10" name="Freeform 10"/>
          <p:cNvSpPr/>
          <p:nvPr/>
        </p:nvSpPr>
        <p:spPr>
          <a:xfrm>
            <a:off x="15072613" y="1673503"/>
            <a:ext cx="2960818" cy="1686021"/>
          </a:xfrm>
          <a:custGeom>
            <a:avLst/>
            <a:gdLst/>
            <a:ahLst/>
            <a:cxnLst/>
            <a:rect l="l" t="t" r="r" b="b"/>
            <a:pathLst>
              <a:path w="2960818" h="1686021">
                <a:moveTo>
                  <a:pt x="0" y="0"/>
                </a:moveTo>
                <a:lnTo>
                  <a:pt x="2960818" y="0"/>
                </a:lnTo>
                <a:lnTo>
                  <a:pt x="2960818" y="1686021"/>
                </a:lnTo>
                <a:lnTo>
                  <a:pt x="0" y="1686021"/>
                </a:lnTo>
                <a:lnTo>
                  <a:pt x="0" y="0"/>
                </a:lnTo>
                <a:close/>
              </a:path>
            </a:pathLst>
          </a:custGeom>
          <a:blipFill>
            <a:blip r:embed="rId10"/>
            <a:stretch>
              <a:fillRect/>
            </a:stretch>
          </a:blipFill>
        </p:spPr>
      </p:sp>
      <p:sp>
        <p:nvSpPr>
          <p:cNvPr id="11" name="TextBox 11"/>
          <p:cNvSpPr txBox="1"/>
          <p:nvPr/>
        </p:nvSpPr>
        <p:spPr>
          <a:xfrm>
            <a:off x="1219200" y="1485448"/>
            <a:ext cx="7924800" cy="1447463"/>
          </a:xfrm>
          <a:prstGeom prst="rect">
            <a:avLst/>
          </a:prstGeom>
        </p:spPr>
        <p:txBody>
          <a:bodyPr lIns="0" tIns="0" rIns="0" bIns="0" rtlCol="0" anchor="t">
            <a:spAutoFit/>
          </a:bodyPr>
          <a:lstStyle/>
          <a:p>
            <a:pPr marL="0" lvl="1" indent="0" algn="l">
              <a:lnSpc>
                <a:spcPts val="9037"/>
              </a:lnSpc>
            </a:pPr>
            <a:r>
              <a:rPr lang="en-US" sz="10041" spc="-461">
                <a:solidFill>
                  <a:srgbClr val="00694C"/>
                </a:solidFill>
                <a:latin typeface="Times New Roman Medium"/>
                <a:ea typeface="Times New Roman Medium"/>
                <a:cs typeface="Times New Roman Medium"/>
                <a:sym typeface="Times New Roman Medium"/>
              </a:rPr>
              <a:t>Introduction </a:t>
            </a:r>
          </a:p>
        </p:txBody>
      </p:sp>
      <p:sp>
        <p:nvSpPr>
          <p:cNvPr id="12" name="TextBox 12"/>
          <p:cNvSpPr txBox="1"/>
          <p:nvPr/>
        </p:nvSpPr>
        <p:spPr>
          <a:xfrm>
            <a:off x="1028700" y="3623906"/>
            <a:ext cx="9517379" cy="3592470"/>
          </a:xfrm>
          <a:prstGeom prst="rect">
            <a:avLst/>
          </a:prstGeom>
        </p:spPr>
        <p:txBody>
          <a:bodyPr lIns="0" tIns="0" rIns="0" bIns="0" rtlCol="0" anchor="t">
            <a:spAutoFit/>
          </a:bodyPr>
          <a:lstStyle/>
          <a:p>
            <a:pPr algn="l">
              <a:lnSpc>
                <a:spcPts val="4035"/>
              </a:lnSpc>
            </a:pPr>
            <a:r>
              <a:rPr lang="en-US" sz="2882">
                <a:solidFill>
                  <a:srgbClr val="00694C"/>
                </a:solidFill>
                <a:latin typeface="Times New Roman Semi-Bold"/>
                <a:ea typeface="Times New Roman Semi-Bold"/>
                <a:cs typeface="Times New Roman Semi-Bold"/>
                <a:sym typeface="Times New Roman Semi-Bold"/>
              </a:rPr>
              <a:t>The goal of this Power BI project is to analyse IPL (Indian Premier League) cricket data to gain insights</a:t>
            </a:r>
          </a:p>
          <a:p>
            <a:pPr algn="l">
              <a:lnSpc>
                <a:spcPts val="4035"/>
              </a:lnSpc>
            </a:pPr>
            <a:r>
              <a:rPr lang="en-US" sz="2882">
                <a:solidFill>
                  <a:srgbClr val="00694C"/>
                </a:solidFill>
                <a:latin typeface="Times New Roman Semi-Bold"/>
                <a:ea typeface="Times New Roman Semi-Bold"/>
                <a:cs typeface="Times New Roman Semi-Bold"/>
                <a:sym typeface="Times New Roman Semi-Bold"/>
              </a:rPr>
              <a:t>into team and player performance, match outcomes, and various key metrics related to both batting</a:t>
            </a:r>
          </a:p>
          <a:p>
            <a:pPr algn="l">
              <a:lnSpc>
                <a:spcPts val="4035"/>
              </a:lnSpc>
            </a:pPr>
            <a:r>
              <a:rPr lang="en-US" sz="2882">
                <a:solidFill>
                  <a:srgbClr val="00694C"/>
                </a:solidFill>
                <a:latin typeface="Times New Roman Semi-Bold"/>
                <a:ea typeface="Times New Roman Semi-Bold"/>
                <a:cs typeface="Times New Roman Semi-Bold"/>
                <a:sym typeface="Times New Roman Semi-Bold"/>
              </a:rPr>
              <a:t>and bowling. The analysis will be carried out using data from multiple related tables, providing a</a:t>
            </a:r>
          </a:p>
          <a:p>
            <a:pPr algn="l">
              <a:lnSpc>
                <a:spcPts val="4194"/>
              </a:lnSpc>
              <a:spcBef>
                <a:spcPct val="0"/>
              </a:spcBef>
            </a:pPr>
            <a:r>
              <a:rPr lang="en-US" sz="2996">
                <a:solidFill>
                  <a:srgbClr val="00694C"/>
                </a:solidFill>
                <a:latin typeface="Times New Roman Semi-Bold"/>
                <a:ea typeface="Times New Roman Semi-Bold"/>
                <a:cs typeface="Times New Roman Semi-Bold"/>
                <a:sym typeface="Times New Roman Semi-Bold"/>
              </a:rPr>
              <a:t>comprehensive view of the tournament's dynamics.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grpSp>
        <p:nvGrpSpPr>
          <p:cNvPr id="2" name="Group 2"/>
          <p:cNvGrpSpPr/>
          <p:nvPr/>
        </p:nvGrpSpPr>
        <p:grpSpPr>
          <a:xfrm>
            <a:off x="478992" y="1625719"/>
            <a:ext cx="8021404" cy="8251449"/>
            <a:chOff x="0" y="0"/>
            <a:chExt cx="2112633" cy="2173221"/>
          </a:xfrm>
        </p:grpSpPr>
        <p:sp>
          <p:nvSpPr>
            <p:cNvPr id="3" name="Freeform 3"/>
            <p:cNvSpPr/>
            <p:nvPr/>
          </p:nvSpPr>
          <p:spPr>
            <a:xfrm>
              <a:off x="0" y="0"/>
              <a:ext cx="2112633" cy="2173221"/>
            </a:xfrm>
            <a:custGeom>
              <a:avLst/>
              <a:gdLst/>
              <a:ahLst/>
              <a:cxnLst/>
              <a:rect l="l" t="t" r="r" b="b"/>
              <a:pathLst>
                <a:path w="2112633" h="2173221">
                  <a:moveTo>
                    <a:pt x="7721" y="0"/>
                  </a:moveTo>
                  <a:lnTo>
                    <a:pt x="2104912" y="0"/>
                  </a:lnTo>
                  <a:cubicBezTo>
                    <a:pt x="2106960" y="0"/>
                    <a:pt x="2108924" y="813"/>
                    <a:pt x="2110372" y="2262"/>
                  </a:cubicBezTo>
                  <a:cubicBezTo>
                    <a:pt x="2111820" y="3710"/>
                    <a:pt x="2112633" y="5673"/>
                    <a:pt x="2112633" y="7721"/>
                  </a:cubicBezTo>
                  <a:lnTo>
                    <a:pt x="2112633" y="2165500"/>
                  </a:lnTo>
                  <a:cubicBezTo>
                    <a:pt x="2112633" y="2167548"/>
                    <a:pt x="2111820" y="2169512"/>
                    <a:pt x="2110372" y="2170960"/>
                  </a:cubicBezTo>
                  <a:cubicBezTo>
                    <a:pt x="2108924" y="2172408"/>
                    <a:pt x="2106960" y="2173221"/>
                    <a:pt x="2104912" y="2173221"/>
                  </a:cubicBezTo>
                  <a:lnTo>
                    <a:pt x="7721" y="2173221"/>
                  </a:lnTo>
                  <a:cubicBezTo>
                    <a:pt x="5673" y="2173221"/>
                    <a:pt x="3710" y="2172408"/>
                    <a:pt x="2262" y="2170960"/>
                  </a:cubicBezTo>
                  <a:cubicBezTo>
                    <a:pt x="813" y="2169512"/>
                    <a:pt x="0" y="2167548"/>
                    <a:pt x="0" y="2165500"/>
                  </a:cubicBezTo>
                  <a:lnTo>
                    <a:pt x="0" y="7721"/>
                  </a:lnTo>
                  <a:cubicBezTo>
                    <a:pt x="0" y="5673"/>
                    <a:pt x="813" y="3710"/>
                    <a:pt x="2262" y="2262"/>
                  </a:cubicBezTo>
                  <a:cubicBezTo>
                    <a:pt x="3710" y="813"/>
                    <a:pt x="5673" y="0"/>
                    <a:pt x="7721" y="0"/>
                  </a:cubicBezTo>
                  <a:close/>
                </a:path>
              </a:pathLst>
            </a:custGeom>
            <a:solidFill>
              <a:srgbClr val="A9DFD0"/>
            </a:solidFill>
            <a:ln w="38100" cap="sq">
              <a:solidFill>
                <a:srgbClr val="000000"/>
              </a:solidFill>
              <a:prstDash val="solid"/>
              <a:miter/>
            </a:ln>
          </p:spPr>
        </p:sp>
        <p:sp>
          <p:nvSpPr>
            <p:cNvPr id="4" name="TextBox 4"/>
            <p:cNvSpPr txBox="1"/>
            <p:nvPr/>
          </p:nvSpPr>
          <p:spPr>
            <a:xfrm>
              <a:off x="0" y="-38100"/>
              <a:ext cx="2112633" cy="221132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926964" y="548280"/>
            <a:ext cx="6959919" cy="842154"/>
          </a:xfrm>
          <a:prstGeom prst="rect">
            <a:avLst/>
          </a:prstGeom>
        </p:spPr>
        <p:txBody>
          <a:bodyPr lIns="0" tIns="0" rIns="0" bIns="0" rtlCol="0" anchor="t">
            <a:spAutoFit/>
          </a:bodyPr>
          <a:lstStyle/>
          <a:p>
            <a:pPr marL="0" lvl="1" indent="0" algn="l">
              <a:lnSpc>
                <a:spcPts val="6497"/>
              </a:lnSpc>
            </a:pPr>
            <a:r>
              <a:rPr lang="en-US" sz="7218" spc="-332" dirty="0">
                <a:solidFill>
                  <a:srgbClr val="00694C"/>
                </a:solidFill>
                <a:latin typeface="Times New Roman Bold"/>
                <a:ea typeface="Times New Roman Bold"/>
                <a:cs typeface="Times New Roman Bold"/>
                <a:sym typeface="Times New Roman Bold"/>
              </a:rPr>
              <a:t>Datasets</a:t>
            </a:r>
          </a:p>
        </p:txBody>
      </p:sp>
      <p:sp>
        <p:nvSpPr>
          <p:cNvPr id="6" name="TextBox 6"/>
          <p:cNvSpPr txBox="1"/>
          <p:nvPr/>
        </p:nvSpPr>
        <p:spPr>
          <a:xfrm>
            <a:off x="478992" y="1473319"/>
            <a:ext cx="8343537" cy="8193300"/>
          </a:xfrm>
          <a:prstGeom prst="rect">
            <a:avLst/>
          </a:prstGeom>
        </p:spPr>
        <p:txBody>
          <a:bodyPr lIns="0" tIns="0" rIns="0" bIns="0" rtlCol="0" anchor="t">
            <a:spAutoFit/>
          </a:bodyPr>
          <a:lstStyle/>
          <a:p>
            <a:pPr algn="l">
              <a:lnSpc>
                <a:spcPts val="5325"/>
              </a:lnSpc>
            </a:pPr>
            <a:r>
              <a:rPr lang="en-US" sz="3804">
                <a:solidFill>
                  <a:srgbClr val="00694C"/>
                </a:solidFill>
                <a:latin typeface="Times New Roman Bold"/>
                <a:ea typeface="Times New Roman Bold"/>
                <a:cs typeface="Times New Roman Bold"/>
                <a:sym typeface="Times New Roman Bold"/>
              </a:rPr>
              <a:t>Fact Bowling</a:t>
            </a:r>
          </a:p>
          <a:p>
            <a:pPr algn="l">
              <a:lnSpc>
                <a:spcPts val="4065"/>
              </a:lnSpc>
            </a:pPr>
            <a:endParaRPr lang="en-US" sz="3804">
              <a:solidFill>
                <a:srgbClr val="00694C"/>
              </a:solidFill>
              <a:latin typeface="Times New Roman Bold"/>
              <a:ea typeface="Times New Roman Bold"/>
              <a:cs typeface="Times New Roman Bold"/>
              <a:sym typeface="Times New Roman Bold"/>
            </a:endParaRPr>
          </a:p>
          <a:p>
            <a:pPr algn="l">
              <a:lnSpc>
                <a:spcPts val="3925"/>
              </a:lnSpc>
            </a:pPr>
            <a:r>
              <a:rPr lang="en-US" sz="2804">
                <a:solidFill>
                  <a:srgbClr val="00694C"/>
                </a:solidFill>
                <a:latin typeface="Times New Roman"/>
                <a:ea typeface="Times New Roman"/>
                <a:cs typeface="Times New Roman"/>
                <a:sym typeface="Times New Roman"/>
              </a:rPr>
              <a:t>▪ </a:t>
            </a:r>
            <a:r>
              <a:rPr lang="en-US" sz="2804">
                <a:solidFill>
                  <a:srgbClr val="00694C"/>
                </a:solidFill>
                <a:latin typeface="Times New Roman Bold"/>
                <a:ea typeface="Times New Roman Bold"/>
                <a:cs typeface="Times New Roman Bold"/>
                <a:sym typeface="Times New Roman Bold"/>
              </a:rPr>
              <a:t>match_id: Unique identifier for the match.</a:t>
            </a:r>
          </a:p>
          <a:p>
            <a:pPr algn="l">
              <a:lnSpc>
                <a:spcPts val="3925"/>
              </a:lnSpc>
            </a:pPr>
            <a:r>
              <a:rPr lang="en-US" sz="2804">
                <a:solidFill>
                  <a:srgbClr val="00694C"/>
                </a:solidFill>
                <a:latin typeface="Times New Roman Bold"/>
                <a:ea typeface="Times New Roman Bold"/>
                <a:cs typeface="Times New Roman Bold"/>
                <a:sym typeface="Times New Roman Bold"/>
              </a:rPr>
              <a:t>▪ match: Description or name of the match.</a:t>
            </a:r>
          </a:p>
          <a:p>
            <a:pPr algn="l">
              <a:lnSpc>
                <a:spcPts val="3925"/>
              </a:lnSpc>
            </a:pPr>
            <a:r>
              <a:rPr lang="en-US" sz="2804">
                <a:solidFill>
                  <a:srgbClr val="00694C"/>
                </a:solidFill>
                <a:latin typeface="Times New Roman Bold"/>
                <a:ea typeface="Times New Roman Bold"/>
                <a:cs typeface="Times New Roman Bold"/>
                <a:sym typeface="Times New Roman Bold"/>
              </a:rPr>
              <a:t>▪ bowlingTeam: Name of the team that is bowling.</a:t>
            </a:r>
          </a:p>
          <a:p>
            <a:pPr algn="l">
              <a:lnSpc>
                <a:spcPts val="3925"/>
              </a:lnSpc>
            </a:pPr>
            <a:r>
              <a:rPr lang="en-US" sz="2804">
                <a:solidFill>
                  <a:srgbClr val="00694C"/>
                </a:solidFill>
                <a:latin typeface="Times New Roman Bold"/>
                <a:ea typeface="Times New Roman Bold"/>
                <a:cs typeface="Times New Roman Bold"/>
                <a:sym typeface="Times New Roman Bold"/>
              </a:rPr>
              <a:t>▪ bowlerName: Name of the bowler.</a:t>
            </a:r>
          </a:p>
          <a:p>
            <a:pPr algn="l">
              <a:lnSpc>
                <a:spcPts val="3925"/>
              </a:lnSpc>
            </a:pPr>
            <a:r>
              <a:rPr lang="en-US" sz="2804">
                <a:solidFill>
                  <a:srgbClr val="00694C"/>
                </a:solidFill>
                <a:latin typeface="Times New Roman Bold"/>
                <a:ea typeface="Times New Roman Bold"/>
                <a:cs typeface="Times New Roman Bold"/>
                <a:sym typeface="Times New Roman Bold"/>
              </a:rPr>
              <a:t>▪ overs: Number of overs bowled by the bowler.</a:t>
            </a:r>
          </a:p>
          <a:p>
            <a:pPr algn="l">
              <a:lnSpc>
                <a:spcPts val="3925"/>
              </a:lnSpc>
            </a:pPr>
            <a:r>
              <a:rPr lang="en-US" sz="2804">
                <a:solidFill>
                  <a:srgbClr val="00694C"/>
                </a:solidFill>
                <a:latin typeface="Times New Roman Bold"/>
                <a:ea typeface="Times New Roman Bold"/>
                <a:cs typeface="Times New Roman Bold"/>
                <a:sym typeface="Times New Roman Bold"/>
              </a:rPr>
              <a:t>▪ maiden: Number of maiden overs bowled.</a:t>
            </a:r>
          </a:p>
          <a:p>
            <a:pPr algn="l">
              <a:lnSpc>
                <a:spcPts val="3925"/>
              </a:lnSpc>
            </a:pPr>
            <a:r>
              <a:rPr lang="en-US" sz="2804">
                <a:solidFill>
                  <a:srgbClr val="00694C"/>
                </a:solidFill>
                <a:latin typeface="Times New Roman Bold"/>
                <a:ea typeface="Times New Roman Bold"/>
                <a:cs typeface="Times New Roman Bold"/>
                <a:sym typeface="Times New Roman Bold"/>
              </a:rPr>
              <a:t>▪ runs: Runs conceded by the bowler.</a:t>
            </a:r>
          </a:p>
          <a:p>
            <a:pPr algn="l">
              <a:lnSpc>
                <a:spcPts val="3925"/>
              </a:lnSpc>
            </a:pPr>
            <a:r>
              <a:rPr lang="en-US" sz="2804">
                <a:solidFill>
                  <a:srgbClr val="00694C"/>
                </a:solidFill>
                <a:latin typeface="Times New Roman Bold"/>
                <a:ea typeface="Times New Roman Bold"/>
                <a:cs typeface="Times New Roman Bold"/>
                <a:sym typeface="Times New Roman Bold"/>
              </a:rPr>
              <a:t>▪ wickets: Wickets taken by the bowler.</a:t>
            </a:r>
          </a:p>
          <a:p>
            <a:pPr algn="l">
              <a:lnSpc>
                <a:spcPts val="3925"/>
              </a:lnSpc>
            </a:pPr>
            <a:r>
              <a:rPr lang="en-US" sz="2804">
                <a:solidFill>
                  <a:srgbClr val="00694C"/>
                </a:solidFill>
                <a:latin typeface="Times New Roman Bold"/>
                <a:ea typeface="Times New Roman Bold"/>
                <a:cs typeface="Times New Roman Bold"/>
                <a:sym typeface="Times New Roman Bold"/>
              </a:rPr>
              <a:t>▪ economy: Economy rate of the bowler.</a:t>
            </a:r>
          </a:p>
          <a:p>
            <a:pPr algn="l">
              <a:lnSpc>
                <a:spcPts val="3925"/>
              </a:lnSpc>
            </a:pPr>
            <a:r>
              <a:rPr lang="en-US" sz="2804">
                <a:solidFill>
                  <a:srgbClr val="00694C"/>
                </a:solidFill>
                <a:latin typeface="Times New Roman Bold"/>
                <a:ea typeface="Times New Roman Bold"/>
                <a:cs typeface="Times New Roman Bold"/>
                <a:sym typeface="Times New Roman Bold"/>
              </a:rPr>
              <a:t>▪ 0s: Number of dot balls bowled.</a:t>
            </a:r>
          </a:p>
          <a:p>
            <a:pPr algn="l">
              <a:lnSpc>
                <a:spcPts val="3925"/>
              </a:lnSpc>
            </a:pPr>
            <a:r>
              <a:rPr lang="en-US" sz="2804">
                <a:solidFill>
                  <a:srgbClr val="00694C"/>
                </a:solidFill>
                <a:latin typeface="Times New Roman Bold"/>
                <a:ea typeface="Times New Roman Bold"/>
                <a:cs typeface="Times New Roman Bold"/>
                <a:sym typeface="Times New Roman Bold"/>
              </a:rPr>
              <a:t>▪ 4s: Number of fours conceded.</a:t>
            </a:r>
          </a:p>
          <a:p>
            <a:pPr algn="l">
              <a:lnSpc>
                <a:spcPts val="3925"/>
              </a:lnSpc>
            </a:pPr>
            <a:r>
              <a:rPr lang="en-US" sz="2804">
                <a:solidFill>
                  <a:srgbClr val="00694C"/>
                </a:solidFill>
                <a:latin typeface="Times New Roman Bold"/>
                <a:ea typeface="Times New Roman Bold"/>
                <a:cs typeface="Times New Roman Bold"/>
                <a:sym typeface="Times New Roman Bold"/>
              </a:rPr>
              <a:t>▪ 6s: Number of sixes conceded.</a:t>
            </a:r>
          </a:p>
          <a:p>
            <a:pPr algn="l">
              <a:lnSpc>
                <a:spcPts val="3925"/>
              </a:lnSpc>
            </a:pPr>
            <a:r>
              <a:rPr lang="en-US" sz="2804">
                <a:solidFill>
                  <a:srgbClr val="00694C"/>
                </a:solidFill>
                <a:latin typeface="Times New Roman Bold"/>
                <a:ea typeface="Times New Roman Bold"/>
                <a:cs typeface="Times New Roman Bold"/>
                <a:sym typeface="Times New Roman Bold"/>
              </a:rPr>
              <a:t>▪ wides: Number of wide balls bowled.</a:t>
            </a:r>
          </a:p>
          <a:p>
            <a:pPr algn="l">
              <a:lnSpc>
                <a:spcPts val="3925"/>
              </a:lnSpc>
            </a:pPr>
            <a:r>
              <a:rPr lang="en-US" sz="2804">
                <a:solidFill>
                  <a:srgbClr val="00694C"/>
                </a:solidFill>
                <a:latin typeface="Times New Roman Bold"/>
                <a:ea typeface="Times New Roman Bold"/>
                <a:cs typeface="Times New Roman Bold"/>
                <a:sym typeface="Times New Roman Bold"/>
              </a:rPr>
              <a:t>▪ noBalls: Number of no balls bowled.</a:t>
            </a:r>
          </a:p>
        </p:txBody>
      </p:sp>
      <p:grpSp>
        <p:nvGrpSpPr>
          <p:cNvPr id="7" name="Group 7"/>
          <p:cNvGrpSpPr/>
          <p:nvPr/>
        </p:nvGrpSpPr>
        <p:grpSpPr>
          <a:xfrm>
            <a:off x="9350660" y="1625719"/>
            <a:ext cx="8342876" cy="8251449"/>
            <a:chOff x="0" y="0"/>
            <a:chExt cx="2197301" cy="2173221"/>
          </a:xfrm>
        </p:grpSpPr>
        <p:sp>
          <p:nvSpPr>
            <p:cNvPr id="8" name="Freeform 8"/>
            <p:cNvSpPr/>
            <p:nvPr/>
          </p:nvSpPr>
          <p:spPr>
            <a:xfrm>
              <a:off x="0" y="0"/>
              <a:ext cx="2197301" cy="2173221"/>
            </a:xfrm>
            <a:custGeom>
              <a:avLst/>
              <a:gdLst/>
              <a:ahLst/>
              <a:cxnLst/>
              <a:rect l="l" t="t" r="r" b="b"/>
              <a:pathLst>
                <a:path w="2197301" h="2173221">
                  <a:moveTo>
                    <a:pt x="7424" y="0"/>
                  </a:moveTo>
                  <a:lnTo>
                    <a:pt x="2189877" y="0"/>
                  </a:lnTo>
                  <a:cubicBezTo>
                    <a:pt x="2193977" y="0"/>
                    <a:pt x="2197301" y="3324"/>
                    <a:pt x="2197301" y="7424"/>
                  </a:cubicBezTo>
                  <a:lnTo>
                    <a:pt x="2197301" y="2165797"/>
                  </a:lnTo>
                  <a:cubicBezTo>
                    <a:pt x="2197301" y="2169898"/>
                    <a:pt x="2193977" y="2173221"/>
                    <a:pt x="2189877" y="2173221"/>
                  </a:cubicBezTo>
                  <a:lnTo>
                    <a:pt x="7424" y="2173221"/>
                  </a:lnTo>
                  <a:cubicBezTo>
                    <a:pt x="3324" y="2173221"/>
                    <a:pt x="0" y="2169898"/>
                    <a:pt x="0" y="2165797"/>
                  </a:cubicBezTo>
                  <a:lnTo>
                    <a:pt x="0" y="7424"/>
                  </a:lnTo>
                  <a:cubicBezTo>
                    <a:pt x="0" y="3324"/>
                    <a:pt x="3324" y="0"/>
                    <a:pt x="7424" y="0"/>
                  </a:cubicBezTo>
                  <a:close/>
                </a:path>
              </a:pathLst>
            </a:custGeom>
            <a:solidFill>
              <a:srgbClr val="A9DFD0"/>
            </a:solidFill>
            <a:ln w="38100" cap="sq">
              <a:solidFill>
                <a:srgbClr val="000000"/>
              </a:solidFill>
              <a:prstDash val="solid"/>
              <a:miter/>
            </a:ln>
          </p:spPr>
        </p:sp>
        <p:sp>
          <p:nvSpPr>
            <p:cNvPr id="9" name="TextBox 9"/>
            <p:cNvSpPr txBox="1"/>
            <p:nvPr/>
          </p:nvSpPr>
          <p:spPr>
            <a:xfrm>
              <a:off x="0" y="-38100"/>
              <a:ext cx="2197301" cy="2211321"/>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577342" y="1673985"/>
            <a:ext cx="8343537" cy="6614690"/>
          </a:xfrm>
          <a:prstGeom prst="rect">
            <a:avLst/>
          </a:prstGeom>
        </p:spPr>
        <p:txBody>
          <a:bodyPr lIns="0" tIns="0" rIns="0" bIns="0" rtlCol="0" anchor="t">
            <a:spAutoFit/>
          </a:bodyPr>
          <a:lstStyle/>
          <a:p>
            <a:pPr algn="l">
              <a:lnSpc>
                <a:spcPts val="5185"/>
              </a:lnSpc>
            </a:pPr>
            <a:r>
              <a:rPr lang="en-US" sz="3704">
                <a:solidFill>
                  <a:srgbClr val="00694C"/>
                </a:solidFill>
                <a:latin typeface="Times New Roman Bold"/>
                <a:ea typeface="Times New Roman Bold"/>
                <a:cs typeface="Times New Roman Bold"/>
                <a:sym typeface="Times New Roman Bold"/>
              </a:rPr>
              <a:t>Fact Batting Summary</a:t>
            </a:r>
          </a:p>
          <a:p>
            <a:pPr algn="l">
              <a:lnSpc>
                <a:spcPts val="5185"/>
              </a:lnSpc>
            </a:pPr>
            <a:r>
              <a:rPr lang="en-US" sz="3704">
                <a:solidFill>
                  <a:srgbClr val="00694C"/>
                </a:solidFill>
                <a:latin typeface="Times New Roman Semi-Bold"/>
                <a:ea typeface="Times New Roman Semi-Bold"/>
                <a:cs typeface="Times New Roman Semi-Bold"/>
                <a:sym typeface="Times New Roman Semi-Bold"/>
              </a:rPr>
              <a:t> </a:t>
            </a:r>
          </a:p>
          <a:p>
            <a:pPr algn="l">
              <a:lnSpc>
                <a:spcPts val="3785"/>
              </a:lnSpc>
            </a:pPr>
            <a:r>
              <a:rPr lang="en-US" sz="2704">
                <a:solidFill>
                  <a:srgbClr val="00694C"/>
                </a:solidFill>
                <a:latin typeface="Times New Roman"/>
                <a:ea typeface="Times New Roman"/>
                <a:cs typeface="Times New Roman"/>
                <a:sym typeface="Times New Roman"/>
              </a:rPr>
              <a:t>▪</a:t>
            </a:r>
            <a:r>
              <a:rPr lang="en-US" sz="2704">
                <a:solidFill>
                  <a:srgbClr val="00694C"/>
                </a:solidFill>
                <a:latin typeface="Times New Roman Semi-Bold"/>
                <a:ea typeface="Times New Roman Semi-Bold"/>
                <a:cs typeface="Times New Roman Semi-Bold"/>
                <a:sym typeface="Times New Roman Semi-Bold"/>
              </a:rPr>
              <a:t> </a:t>
            </a:r>
            <a:r>
              <a:rPr lang="en-US" sz="2704">
                <a:solidFill>
                  <a:srgbClr val="00694C"/>
                </a:solidFill>
                <a:latin typeface="Times New Roman Bold"/>
                <a:ea typeface="Times New Roman Bold"/>
                <a:cs typeface="Times New Roman Bold"/>
                <a:sym typeface="Times New Roman Bold"/>
              </a:rPr>
              <a:t>match_id: Unique identifier for the match.</a:t>
            </a:r>
          </a:p>
          <a:p>
            <a:pPr algn="l">
              <a:lnSpc>
                <a:spcPts val="3785"/>
              </a:lnSpc>
            </a:pPr>
            <a:r>
              <a:rPr lang="en-US" sz="2704">
                <a:solidFill>
                  <a:srgbClr val="00694C"/>
                </a:solidFill>
                <a:latin typeface="Times New Roman Bold"/>
                <a:ea typeface="Times New Roman Bold"/>
                <a:cs typeface="Times New Roman Bold"/>
                <a:sym typeface="Times New Roman Bold"/>
              </a:rPr>
              <a:t>▪ match: Description or name of the match.</a:t>
            </a:r>
          </a:p>
          <a:p>
            <a:pPr algn="l">
              <a:lnSpc>
                <a:spcPts val="3785"/>
              </a:lnSpc>
            </a:pPr>
            <a:r>
              <a:rPr lang="en-US" sz="2704">
                <a:solidFill>
                  <a:srgbClr val="00694C"/>
                </a:solidFill>
                <a:latin typeface="Times New Roman Bold"/>
                <a:ea typeface="Times New Roman Bold"/>
                <a:cs typeface="Times New Roman Bold"/>
                <a:sym typeface="Times New Roman Bold"/>
              </a:rPr>
              <a:t>▪ teamInnings: The team batting in the innings.</a:t>
            </a:r>
          </a:p>
          <a:p>
            <a:pPr algn="l">
              <a:lnSpc>
                <a:spcPts val="3785"/>
              </a:lnSpc>
            </a:pPr>
            <a:r>
              <a:rPr lang="en-US" sz="2704">
                <a:solidFill>
                  <a:srgbClr val="00694C"/>
                </a:solidFill>
                <a:latin typeface="Times New Roman Bold"/>
                <a:ea typeface="Times New Roman Bold"/>
                <a:cs typeface="Times New Roman Bold"/>
                <a:sym typeface="Times New Roman Bold"/>
              </a:rPr>
              <a:t>▪ battingPos: Batting position of the player.</a:t>
            </a:r>
          </a:p>
          <a:p>
            <a:pPr algn="l">
              <a:lnSpc>
                <a:spcPts val="3785"/>
              </a:lnSpc>
            </a:pPr>
            <a:r>
              <a:rPr lang="en-US" sz="2704">
                <a:solidFill>
                  <a:srgbClr val="00694C"/>
                </a:solidFill>
                <a:latin typeface="Times New Roman Bold"/>
                <a:ea typeface="Times New Roman Bold"/>
                <a:cs typeface="Times New Roman Bold"/>
                <a:sym typeface="Times New Roman Bold"/>
              </a:rPr>
              <a:t>▪ batsmanName: Name of the batsman.</a:t>
            </a:r>
          </a:p>
          <a:p>
            <a:pPr algn="l">
              <a:lnSpc>
                <a:spcPts val="3785"/>
              </a:lnSpc>
            </a:pPr>
            <a:r>
              <a:rPr lang="en-US" sz="2704">
                <a:solidFill>
                  <a:srgbClr val="00694C"/>
                </a:solidFill>
                <a:latin typeface="Times New Roman Bold"/>
                <a:ea typeface="Times New Roman Bold"/>
                <a:cs typeface="Times New Roman Bold"/>
                <a:sym typeface="Times New Roman Bold"/>
              </a:rPr>
              <a:t>▪ out/not_out: Whether the batsman was out or not out.</a:t>
            </a:r>
          </a:p>
          <a:p>
            <a:pPr algn="l">
              <a:lnSpc>
                <a:spcPts val="3785"/>
              </a:lnSpc>
            </a:pPr>
            <a:r>
              <a:rPr lang="en-US" sz="2704">
                <a:solidFill>
                  <a:srgbClr val="00694C"/>
                </a:solidFill>
                <a:latin typeface="Times New Roman Bold"/>
                <a:ea typeface="Times New Roman Bold"/>
                <a:cs typeface="Times New Roman Bold"/>
                <a:sym typeface="Times New Roman Bold"/>
              </a:rPr>
              <a:t>▪ runs: Runs scored by the batsman.</a:t>
            </a:r>
          </a:p>
          <a:p>
            <a:pPr algn="l">
              <a:lnSpc>
                <a:spcPts val="3785"/>
              </a:lnSpc>
            </a:pPr>
            <a:r>
              <a:rPr lang="en-US" sz="2704">
                <a:solidFill>
                  <a:srgbClr val="00694C"/>
                </a:solidFill>
                <a:latin typeface="Times New Roman Bold"/>
                <a:ea typeface="Times New Roman Bold"/>
                <a:cs typeface="Times New Roman Bold"/>
                <a:sym typeface="Times New Roman Bold"/>
              </a:rPr>
              <a:t>▪ balls: Balls faced by the batsman.</a:t>
            </a:r>
          </a:p>
          <a:p>
            <a:pPr algn="l">
              <a:lnSpc>
                <a:spcPts val="3785"/>
              </a:lnSpc>
            </a:pPr>
            <a:r>
              <a:rPr lang="en-US" sz="2704">
                <a:solidFill>
                  <a:srgbClr val="00694C"/>
                </a:solidFill>
                <a:latin typeface="Times New Roman Bold"/>
                <a:ea typeface="Times New Roman Bold"/>
                <a:cs typeface="Times New Roman Bold"/>
                <a:sym typeface="Times New Roman Bold"/>
              </a:rPr>
              <a:t>▪ 4s: Number of fours hit.</a:t>
            </a:r>
          </a:p>
          <a:p>
            <a:pPr algn="l">
              <a:lnSpc>
                <a:spcPts val="3785"/>
              </a:lnSpc>
            </a:pPr>
            <a:r>
              <a:rPr lang="en-US" sz="2704">
                <a:solidFill>
                  <a:srgbClr val="00694C"/>
                </a:solidFill>
                <a:latin typeface="Times New Roman Bold"/>
                <a:ea typeface="Times New Roman Bold"/>
                <a:cs typeface="Times New Roman Bold"/>
                <a:sym typeface="Times New Roman Bold"/>
              </a:rPr>
              <a:t>▪ 6s: Number of sixes hit.</a:t>
            </a:r>
          </a:p>
          <a:p>
            <a:pPr algn="l">
              <a:lnSpc>
                <a:spcPts val="3785"/>
              </a:lnSpc>
              <a:spcBef>
                <a:spcPct val="0"/>
              </a:spcBef>
            </a:pPr>
            <a:r>
              <a:rPr lang="en-US" sz="2704">
                <a:solidFill>
                  <a:srgbClr val="00694C"/>
                </a:solidFill>
                <a:latin typeface="Times New Roman Bold"/>
                <a:ea typeface="Times New Roman Bold"/>
                <a:cs typeface="Times New Roman Bold"/>
                <a:sym typeface="Times New Roman Bold"/>
              </a:rPr>
              <a:t>▪ SR: Strike rate of the batsman.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6995851" y="548280"/>
            <a:ext cx="6959919" cy="842154"/>
          </a:xfrm>
          <a:prstGeom prst="rect">
            <a:avLst/>
          </a:prstGeom>
        </p:spPr>
        <p:txBody>
          <a:bodyPr lIns="0" tIns="0" rIns="0" bIns="0" rtlCol="0" anchor="t">
            <a:spAutoFit/>
          </a:bodyPr>
          <a:lstStyle/>
          <a:p>
            <a:pPr marL="0" lvl="1" indent="0" algn="l">
              <a:lnSpc>
                <a:spcPts val="6497"/>
              </a:lnSpc>
            </a:pPr>
            <a:r>
              <a:rPr lang="en-US" sz="7218" spc="-332" dirty="0">
                <a:solidFill>
                  <a:srgbClr val="00694C"/>
                </a:solidFill>
                <a:latin typeface="Times New Roman Bold"/>
                <a:ea typeface="Times New Roman Bold"/>
                <a:cs typeface="Times New Roman Bold"/>
                <a:sym typeface="Times New Roman Bold"/>
              </a:rPr>
              <a:t>Datasets</a:t>
            </a:r>
          </a:p>
        </p:txBody>
      </p:sp>
      <p:grpSp>
        <p:nvGrpSpPr>
          <p:cNvPr id="3" name="Group 3"/>
          <p:cNvGrpSpPr/>
          <p:nvPr/>
        </p:nvGrpSpPr>
        <p:grpSpPr>
          <a:xfrm>
            <a:off x="616668" y="1816860"/>
            <a:ext cx="7654008" cy="7080375"/>
            <a:chOff x="0" y="0"/>
            <a:chExt cx="2015871" cy="1864790"/>
          </a:xfrm>
        </p:grpSpPr>
        <p:sp>
          <p:nvSpPr>
            <p:cNvPr id="4" name="Freeform 4"/>
            <p:cNvSpPr/>
            <p:nvPr/>
          </p:nvSpPr>
          <p:spPr>
            <a:xfrm>
              <a:off x="0" y="0"/>
              <a:ext cx="2015871" cy="1864790"/>
            </a:xfrm>
            <a:custGeom>
              <a:avLst/>
              <a:gdLst/>
              <a:ahLst/>
              <a:cxnLst/>
              <a:rect l="l" t="t" r="r" b="b"/>
              <a:pathLst>
                <a:path w="2015871" h="1864790">
                  <a:moveTo>
                    <a:pt x="8092" y="0"/>
                  </a:moveTo>
                  <a:lnTo>
                    <a:pt x="2007779" y="0"/>
                  </a:lnTo>
                  <a:cubicBezTo>
                    <a:pt x="2012248" y="0"/>
                    <a:pt x="2015871" y="3623"/>
                    <a:pt x="2015871" y="8092"/>
                  </a:cubicBezTo>
                  <a:lnTo>
                    <a:pt x="2015871" y="1856698"/>
                  </a:lnTo>
                  <a:cubicBezTo>
                    <a:pt x="2015871" y="1861167"/>
                    <a:pt x="2012248" y="1864790"/>
                    <a:pt x="2007779" y="1864790"/>
                  </a:cubicBezTo>
                  <a:lnTo>
                    <a:pt x="8092" y="1864790"/>
                  </a:lnTo>
                  <a:cubicBezTo>
                    <a:pt x="3623" y="1864790"/>
                    <a:pt x="0" y="1861167"/>
                    <a:pt x="0" y="1856698"/>
                  </a:cubicBezTo>
                  <a:lnTo>
                    <a:pt x="0" y="8092"/>
                  </a:lnTo>
                  <a:cubicBezTo>
                    <a:pt x="0" y="3623"/>
                    <a:pt x="3623" y="0"/>
                    <a:pt x="8092" y="0"/>
                  </a:cubicBezTo>
                  <a:close/>
                </a:path>
              </a:pathLst>
            </a:custGeom>
            <a:solidFill>
              <a:srgbClr val="A9DFD0"/>
            </a:solidFill>
            <a:ln w="38100" cap="sq">
              <a:solidFill>
                <a:srgbClr val="000000"/>
              </a:solidFill>
              <a:prstDash val="solid"/>
              <a:miter/>
            </a:ln>
          </p:spPr>
        </p:sp>
        <p:sp>
          <p:nvSpPr>
            <p:cNvPr id="5" name="TextBox 5"/>
            <p:cNvSpPr txBox="1"/>
            <p:nvPr/>
          </p:nvSpPr>
          <p:spPr>
            <a:xfrm>
              <a:off x="0" y="-38100"/>
              <a:ext cx="2015871" cy="19028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800463" y="2211149"/>
            <a:ext cx="8343537" cy="5221500"/>
          </a:xfrm>
          <a:prstGeom prst="rect">
            <a:avLst/>
          </a:prstGeom>
        </p:spPr>
        <p:txBody>
          <a:bodyPr lIns="0" tIns="0" rIns="0" bIns="0" rtlCol="0" anchor="t">
            <a:spAutoFit/>
          </a:bodyPr>
          <a:lstStyle/>
          <a:p>
            <a:pPr algn="l">
              <a:lnSpc>
                <a:spcPts val="5325"/>
              </a:lnSpc>
            </a:pPr>
            <a:r>
              <a:rPr lang="en-US" sz="3804">
                <a:solidFill>
                  <a:srgbClr val="00694C"/>
                </a:solidFill>
                <a:latin typeface="Times New Roman Bold"/>
                <a:ea typeface="Times New Roman Bold"/>
                <a:cs typeface="Times New Roman Bold"/>
                <a:sym typeface="Times New Roman Bold"/>
              </a:rPr>
              <a:t>Dim Player</a:t>
            </a:r>
          </a:p>
          <a:p>
            <a:pPr algn="l">
              <a:lnSpc>
                <a:spcPts val="4065"/>
              </a:lnSpc>
            </a:pPr>
            <a:endParaRPr lang="en-US" sz="3804">
              <a:solidFill>
                <a:srgbClr val="00694C"/>
              </a:solidFill>
              <a:latin typeface="Times New Roman Bold"/>
              <a:ea typeface="Times New Roman Bold"/>
              <a:cs typeface="Times New Roman Bold"/>
              <a:sym typeface="Times New Roman Bold"/>
            </a:endParaRPr>
          </a:p>
          <a:p>
            <a:pPr algn="l">
              <a:lnSpc>
                <a:spcPts val="3925"/>
              </a:lnSpc>
            </a:pPr>
            <a:r>
              <a:rPr lang="en-US" sz="2804">
                <a:solidFill>
                  <a:srgbClr val="00694C"/>
                </a:solidFill>
                <a:latin typeface="Times New Roman"/>
                <a:ea typeface="Times New Roman"/>
                <a:cs typeface="Times New Roman"/>
                <a:sym typeface="Times New Roman"/>
              </a:rPr>
              <a:t>▪ </a:t>
            </a:r>
            <a:r>
              <a:rPr lang="en-US" sz="2804">
                <a:solidFill>
                  <a:srgbClr val="00694C"/>
                </a:solidFill>
                <a:latin typeface="Times New Roman Bold"/>
                <a:ea typeface="Times New Roman Bold"/>
                <a:cs typeface="Times New Roman Bold"/>
                <a:sym typeface="Times New Roman Bold"/>
              </a:rPr>
              <a:t>name: Name of the player.</a:t>
            </a:r>
          </a:p>
          <a:p>
            <a:pPr algn="l">
              <a:lnSpc>
                <a:spcPts val="3925"/>
              </a:lnSpc>
            </a:pPr>
            <a:r>
              <a:rPr lang="en-US" sz="2804">
                <a:solidFill>
                  <a:srgbClr val="00694C"/>
                </a:solidFill>
                <a:latin typeface="Times New Roman Bold"/>
                <a:ea typeface="Times New Roman Bold"/>
                <a:cs typeface="Times New Roman Bold"/>
                <a:sym typeface="Times New Roman Bold"/>
              </a:rPr>
              <a:t>▪ team: Team the player belongs to.</a:t>
            </a:r>
          </a:p>
          <a:p>
            <a:pPr algn="l">
              <a:lnSpc>
                <a:spcPts val="3925"/>
              </a:lnSpc>
            </a:pPr>
            <a:r>
              <a:rPr lang="en-US" sz="2804">
                <a:solidFill>
                  <a:srgbClr val="00694C"/>
                </a:solidFill>
                <a:latin typeface="Times New Roman Bold"/>
                <a:ea typeface="Times New Roman Bold"/>
                <a:cs typeface="Times New Roman Bold"/>
                <a:sym typeface="Times New Roman Bold"/>
              </a:rPr>
              <a:t>▪ battingStyle: Batting style of the player </a:t>
            </a:r>
          </a:p>
          <a:p>
            <a:pPr algn="l">
              <a:lnSpc>
                <a:spcPts val="3925"/>
              </a:lnSpc>
            </a:pPr>
            <a:r>
              <a:rPr lang="en-US" sz="2804">
                <a:solidFill>
                  <a:srgbClr val="00694C"/>
                </a:solidFill>
                <a:latin typeface="Times New Roman Bold"/>
                <a:ea typeface="Times New Roman Bold"/>
                <a:cs typeface="Times New Roman Bold"/>
                <a:sym typeface="Times New Roman Bold"/>
              </a:rPr>
              <a:t>(e.g., Right-hand bat).</a:t>
            </a:r>
          </a:p>
          <a:p>
            <a:pPr algn="l">
              <a:lnSpc>
                <a:spcPts val="3925"/>
              </a:lnSpc>
            </a:pPr>
            <a:r>
              <a:rPr lang="en-US" sz="2804">
                <a:solidFill>
                  <a:srgbClr val="00694C"/>
                </a:solidFill>
                <a:latin typeface="Times New Roman Bold"/>
                <a:ea typeface="Times New Roman Bold"/>
                <a:cs typeface="Times New Roman Bold"/>
                <a:sym typeface="Times New Roman Bold"/>
              </a:rPr>
              <a:t>▪ bowlingStyle: Bowling style of the player </a:t>
            </a:r>
          </a:p>
          <a:p>
            <a:pPr algn="l">
              <a:lnSpc>
                <a:spcPts val="3925"/>
              </a:lnSpc>
            </a:pPr>
            <a:r>
              <a:rPr lang="en-US" sz="2804">
                <a:solidFill>
                  <a:srgbClr val="00694C"/>
                </a:solidFill>
                <a:latin typeface="Times New Roman Bold"/>
                <a:ea typeface="Times New Roman Bold"/>
                <a:cs typeface="Times New Roman Bold"/>
                <a:sym typeface="Times New Roman Bold"/>
              </a:rPr>
              <a:t>(e.g., Right-arm fast).</a:t>
            </a:r>
          </a:p>
          <a:p>
            <a:pPr algn="l">
              <a:lnSpc>
                <a:spcPts val="3925"/>
              </a:lnSpc>
            </a:pPr>
            <a:r>
              <a:rPr lang="en-US" sz="2804">
                <a:solidFill>
                  <a:srgbClr val="00694C"/>
                </a:solidFill>
                <a:latin typeface="Times New Roman Bold"/>
                <a:ea typeface="Times New Roman Bold"/>
                <a:cs typeface="Times New Roman Bold"/>
                <a:sym typeface="Times New Roman Bold"/>
              </a:rPr>
              <a:t>▪ playingRole: Role of the player </a:t>
            </a:r>
          </a:p>
          <a:p>
            <a:pPr algn="l">
              <a:lnSpc>
                <a:spcPts val="3925"/>
              </a:lnSpc>
            </a:pPr>
            <a:r>
              <a:rPr lang="en-US" sz="2804">
                <a:solidFill>
                  <a:srgbClr val="00694C"/>
                </a:solidFill>
                <a:latin typeface="Times New Roman Bold"/>
                <a:ea typeface="Times New Roman Bold"/>
                <a:cs typeface="Times New Roman Bold"/>
                <a:sym typeface="Times New Roman Bold"/>
              </a:rPr>
              <a:t>(e.g., Batsman, Bowler).</a:t>
            </a:r>
          </a:p>
        </p:txBody>
      </p:sp>
      <p:grpSp>
        <p:nvGrpSpPr>
          <p:cNvPr id="7" name="Group 7"/>
          <p:cNvGrpSpPr/>
          <p:nvPr/>
        </p:nvGrpSpPr>
        <p:grpSpPr>
          <a:xfrm>
            <a:off x="9144000" y="1816860"/>
            <a:ext cx="7654008" cy="7080375"/>
            <a:chOff x="0" y="0"/>
            <a:chExt cx="2015871" cy="1864790"/>
          </a:xfrm>
        </p:grpSpPr>
        <p:sp>
          <p:nvSpPr>
            <p:cNvPr id="8" name="Freeform 8"/>
            <p:cNvSpPr/>
            <p:nvPr/>
          </p:nvSpPr>
          <p:spPr>
            <a:xfrm>
              <a:off x="0" y="0"/>
              <a:ext cx="2015871" cy="1864790"/>
            </a:xfrm>
            <a:custGeom>
              <a:avLst/>
              <a:gdLst/>
              <a:ahLst/>
              <a:cxnLst/>
              <a:rect l="l" t="t" r="r" b="b"/>
              <a:pathLst>
                <a:path w="2015871" h="1864790">
                  <a:moveTo>
                    <a:pt x="8092" y="0"/>
                  </a:moveTo>
                  <a:lnTo>
                    <a:pt x="2007779" y="0"/>
                  </a:lnTo>
                  <a:cubicBezTo>
                    <a:pt x="2012248" y="0"/>
                    <a:pt x="2015871" y="3623"/>
                    <a:pt x="2015871" y="8092"/>
                  </a:cubicBezTo>
                  <a:lnTo>
                    <a:pt x="2015871" y="1856698"/>
                  </a:lnTo>
                  <a:cubicBezTo>
                    <a:pt x="2015871" y="1861167"/>
                    <a:pt x="2012248" y="1864790"/>
                    <a:pt x="2007779" y="1864790"/>
                  </a:cubicBezTo>
                  <a:lnTo>
                    <a:pt x="8092" y="1864790"/>
                  </a:lnTo>
                  <a:cubicBezTo>
                    <a:pt x="3623" y="1864790"/>
                    <a:pt x="0" y="1861167"/>
                    <a:pt x="0" y="1856698"/>
                  </a:cubicBezTo>
                  <a:lnTo>
                    <a:pt x="0" y="8092"/>
                  </a:lnTo>
                  <a:cubicBezTo>
                    <a:pt x="0" y="3623"/>
                    <a:pt x="3623" y="0"/>
                    <a:pt x="8092" y="0"/>
                  </a:cubicBezTo>
                  <a:close/>
                </a:path>
              </a:pathLst>
            </a:custGeom>
            <a:solidFill>
              <a:srgbClr val="A9DFD0"/>
            </a:solidFill>
            <a:ln w="38100" cap="sq">
              <a:solidFill>
                <a:srgbClr val="000000"/>
              </a:solidFill>
              <a:prstDash val="solid"/>
              <a:miter/>
            </a:ln>
          </p:spPr>
        </p:sp>
        <p:sp>
          <p:nvSpPr>
            <p:cNvPr id="9" name="TextBox 9"/>
            <p:cNvSpPr txBox="1"/>
            <p:nvPr/>
          </p:nvSpPr>
          <p:spPr>
            <a:xfrm>
              <a:off x="0" y="-38100"/>
              <a:ext cx="2015871" cy="190289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419547" y="2211149"/>
            <a:ext cx="8343537" cy="4531255"/>
          </a:xfrm>
          <a:prstGeom prst="rect">
            <a:avLst/>
          </a:prstGeom>
        </p:spPr>
        <p:txBody>
          <a:bodyPr lIns="0" tIns="0" rIns="0" bIns="0" rtlCol="0" anchor="t">
            <a:spAutoFit/>
          </a:bodyPr>
          <a:lstStyle/>
          <a:p>
            <a:pPr algn="l">
              <a:lnSpc>
                <a:spcPts val="5465"/>
              </a:lnSpc>
            </a:pPr>
            <a:r>
              <a:rPr lang="en-US" sz="3904">
                <a:solidFill>
                  <a:srgbClr val="00694C"/>
                </a:solidFill>
                <a:latin typeface="Times New Roman Bold"/>
                <a:ea typeface="Times New Roman Bold"/>
                <a:cs typeface="Times New Roman Bold"/>
                <a:sym typeface="Times New Roman Bold"/>
              </a:rPr>
              <a:t>Dim Match Summary</a:t>
            </a:r>
          </a:p>
          <a:p>
            <a:pPr algn="l">
              <a:lnSpc>
                <a:spcPts val="5465"/>
              </a:lnSpc>
            </a:pPr>
            <a:r>
              <a:rPr lang="en-US" sz="3904">
                <a:solidFill>
                  <a:srgbClr val="00694C"/>
                </a:solidFill>
                <a:latin typeface="Times New Roman Semi-Bold"/>
                <a:ea typeface="Times New Roman Semi-Bold"/>
                <a:cs typeface="Times New Roman Semi-Bold"/>
                <a:sym typeface="Times New Roman Semi-Bold"/>
              </a:rPr>
              <a:t> </a:t>
            </a:r>
          </a:p>
          <a:p>
            <a:pPr algn="l">
              <a:lnSpc>
                <a:spcPts val="4065"/>
              </a:lnSpc>
            </a:pPr>
            <a:r>
              <a:rPr lang="en-US" sz="2904">
                <a:solidFill>
                  <a:srgbClr val="00694C"/>
                </a:solidFill>
                <a:latin typeface="Times New Roman Bold"/>
                <a:ea typeface="Times New Roman Bold"/>
                <a:cs typeface="Times New Roman Bold"/>
                <a:sym typeface="Times New Roman Bold"/>
              </a:rPr>
              <a:t>▪ team1: Name of the first team.</a:t>
            </a:r>
          </a:p>
          <a:p>
            <a:pPr algn="l">
              <a:lnSpc>
                <a:spcPts val="4065"/>
              </a:lnSpc>
            </a:pPr>
            <a:r>
              <a:rPr lang="en-US" sz="2904">
                <a:solidFill>
                  <a:srgbClr val="00694C"/>
                </a:solidFill>
                <a:latin typeface="Times New Roman Bold"/>
                <a:ea typeface="Times New Roman Bold"/>
                <a:cs typeface="Times New Roman Bold"/>
                <a:sym typeface="Times New Roman Bold"/>
              </a:rPr>
              <a:t>▪ team2: Name of the second team.</a:t>
            </a:r>
          </a:p>
          <a:p>
            <a:pPr algn="l">
              <a:lnSpc>
                <a:spcPts val="4065"/>
              </a:lnSpc>
            </a:pPr>
            <a:r>
              <a:rPr lang="en-US" sz="2904">
                <a:solidFill>
                  <a:srgbClr val="00694C"/>
                </a:solidFill>
                <a:latin typeface="Times New Roman Bold"/>
                <a:ea typeface="Times New Roman Bold"/>
                <a:cs typeface="Times New Roman Bold"/>
                <a:sym typeface="Times New Roman Bold"/>
              </a:rPr>
              <a:t>▪ winner: Winner of the match.</a:t>
            </a:r>
          </a:p>
          <a:p>
            <a:pPr algn="l">
              <a:lnSpc>
                <a:spcPts val="4065"/>
              </a:lnSpc>
            </a:pPr>
            <a:r>
              <a:rPr lang="en-US" sz="2904">
                <a:solidFill>
                  <a:srgbClr val="00694C"/>
                </a:solidFill>
                <a:latin typeface="Times New Roman Bold"/>
                <a:ea typeface="Times New Roman Bold"/>
                <a:cs typeface="Times New Roman Bold"/>
                <a:sym typeface="Times New Roman Bold"/>
              </a:rPr>
              <a:t>▪ margin: Margin of victory.</a:t>
            </a:r>
          </a:p>
          <a:p>
            <a:pPr algn="l">
              <a:lnSpc>
                <a:spcPts val="4065"/>
              </a:lnSpc>
            </a:pPr>
            <a:r>
              <a:rPr lang="en-US" sz="2904">
                <a:solidFill>
                  <a:srgbClr val="00694C"/>
                </a:solidFill>
                <a:latin typeface="Times New Roman Bold"/>
                <a:ea typeface="Times New Roman Bold"/>
                <a:cs typeface="Times New Roman Bold"/>
                <a:sym typeface="Times New Roman Bold"/>
              </a:rPr>
              <a:t>▪ matchDate: Date of the match.</a:t>
            </a:r>
          </a:p>
          <a:p>
            <a:pPr algn="l">
              <a:lnSpc>
                <a:spcPts val="4065"/>
              </a:lnSpc>
              <a:spcBef>
                <a:spcPct val="0"/>
              </a:spcBef>
            </a:pPr>
            <a:r>
              <a:rPr lang="en-US" sz="2904">
                <a:solidFill>
                  <a:srgbClr val="00694C"/>
                </a:solidFill>
                <a:latin typeface="Times New Roman Bold"/>
                <a:ea typeface="Times New Roman Bold"/>
                <a:cs typeface="Times New Roman Bold"/>
                <a:sym typeface="Times New Roman Bold"/>
              </a:rPr>
              <a:t>▪ match_id: Unique identifier for the match.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Freeform 2"/>
          <p:cNvSpPr/>
          <p:nvPr/>
        </p:nvSpPr>
        <p:spPr>
          <a:xfrm>
            <a:off x="13433372" y="8084666"/>
            <a:ext cx="5277926" cy="4404669"/>
          </a:xfrm>
          <a:custGeom>
            <a:avLst/>
            <a:gdLst/>
            <a:ahLst/>
            <a:cxnLst/>
            <a:rect l="l" t="t" r="r" b="b"/>
            <a:pathLst>
              <a:path w="5277926" h="4404669">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302276" y="-2383108"/>
            <a:ext cx="4661953" cy="4748285"/>
          </a:xfrm>
          <a:custGeom>
            <a:avLst/>
            <a:gdLst/>
            <a:ahLst/>
            <a:cxnLst/>
            <a:rect l="l" t="t" r="r" b="b"/>
            <a:pathLst>
              <a:path w="4661953" h="4748285">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0425017" y="0"/>
            <a:ext cx="2714225" cy="2161510"/>
          </a:xfrm>
          <a:custGeom>
            <a:avLst/>
            <a:gdLst/>
            <a:ahLst/>
            <a:cxnLst/>
            <a:rect l="l" t="t" r="r" b="b"/>
            <a:pathLst>
              <a:path w="2714225" h="2161510">
                <a:moveTo>
                  <a:pt x="0" y="0"/>
                </a:moveTo>
                <a:lnTo>
                  <a:pt x="2714224" y="0"/>
                </a:lnTo>
                <a:lnTo>
                  <a:pt x="2714224" y="2161510"/>
                </a:lnTo>
                <a:lnTo>
                  <a:pt x="0" y="2161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244136" y="2666292"/>
            <a:ext cx="7750876" cy="6592008"/>
          </a:xfrm>
          <a:custGeom>
            <a:avLst/>
            <a:gdLst/>
            <a:ahLst/>
            <a:cxnLst/>
            <a:rect l="l" t="t" r="r" b="b"/>
            <a:pathLst>
              <a:path w="7750876" h="6592008">
                <a:moveTo>
                  <a:pt x="0" y="0"/>
                </a:moveTo>
                <a:lnTo>
                  <a:pt x="7750876" y="0"/>
                </a:lnTo>
                <a:lnTo>
                  <a:pt x="7750876" y="6592008"/>
                </a:lnTo>
                <a:lnTo>
                  <a:pt x="0" y="6592008"/>
                </a:lnTo>
                <a:lnTo>
                  <a:pt x="0" y="0"/>
                </a:lnTo>
                <a:close/>
              </a:path>
            </a:pathLst>
          </a:custGeom>
          <a:blipFill>
            <a:blip r:embed="rId8"/>
            <a:stretch>
              <a:fillRect/>
            </a:stretch>
          </a:blipFill>
          <a:ln w="38100" cap="sq">
            <a:solidFill>
              <a:srgbClr val="000000"/>
            </a:solidFill>
            <a:prstDash val="solid"/>
            <a:miter/>
          </a:ln>
        </p:spPr>
      </p:sp>
      <p:sp>
        <p:nvSpPr>
          <p:cNvPr id="6" name="TextBox 6"/>
          <p:cNvSpPr txBox="1"/>
          <p:nvPr/>
        </p:nvSpPr>
        <p:spPr>
          <a:xfrm>
            <a:off x="3359676" y="794894"/>
            <a:ext cx="9779565" cy="688330"/>
          </a:xfrm>
          <a:prstGeom prst="rect">
            <a:avLst/>
          </a:prstGeom>
        </p:spPr>
        <p:txBody>
          <a:bodyPr lIns="0" tIns="0" rIns="0" bIns="0" rtlCol="0" anchor="t">
            <a:spAutoFit/>
          </a:bodyPr>
          <a:lstStyle/>
          <a:p>
            <a:pPr marL="0" lvl="1" indent="0" algn="ctr">
              <a:lnSpc>
                <a:spcPts val="5347"/>
              </a:lnSpc>
            </a:pPr>
            <a:r>
              <a:rPr lang="en-US" sz="5941" spc="-273" dirty="0">
                <a:solidFill>
                  <a:srgbClr val="00694C"/>
                </a:solidFill>
                <a:latin typeface="Times New Roman Bold"/>
                <a:ea typeface="Times New Roman Bold"/>
                <a:cs typeface="Times New Roman Bold"/>
                <a:sym typeface="Times New Roman Bold"/>
              </a:rPr>
              <a:t>Top Batsman</a:t>
            </a:r>
          </a:p>
        </p:txBody>
      </p:sp>
      <p:sp>
        <p:nvSpPr>
          <p:cNvPr id="7" name="TextBox 7"/>
          <p:cNvSpPr txBox="1"/>
          <p:nvPr/>
        </p:nvSpPr>
        <p:spPr>
          <a:xfrm>
            <a:off x="0" y="2222302"/>
            <a:ext cx="10106362" cy="7370651"/>
          </a:xfrm>
          <a:prstGeom prst="rect">
            <a:avLst/>
          </a:prstGeom>
        </p:spPr>
        <p:txBody>
          <a:bodyPr lIns="0" tIns="0" rIns="0" bIns="0" rtlCol="0" anchor="t">
            <a:spAutoFit/>
          </a:bodyPr>
          <a:lstStyle/>
          <a:p>
            <a:pPr marL="743101" lvl="1" indent="-371551" algn="l">
              <a:lnSpc>
                <a:spcPts val="4818"/>
              </a:lnSpc>
              <a:buFont typeface="Arial"/>
              <a:buChar char="•"/>
            </a:pPr>
            <a:r>
              <a:rPr lang="en-US" sz="3441" spc="-158">
                <a:solidFill>
                  <a:srgbClr val="00694C"/>
                </a:solidFill>
                <a:latin typeface="Times New Roman Medium"/>
                <a:ea typeface="Times New Roman Medium"/>
                <a:cs typeface="Times New Roman Medium"/>
                <a:sym typeface="Times New Roman Medium"/>
              </a:rPr>
              <a:t>The IPL Data Analysis dashboard highlights the exceptional performances of the top batsmen in the league, showcasing their impressive run-scoring abilities. </a:t>
            </a:r>
          </a:p>
          <a:p>
            <a:pPr algn="l">
              <a:lnSpc>
                <a:spcPts val="4818"/>
              </a:lnSpc>
            </a:pPr>
            <a:endParaRPr lang="en-US" sz="3441" spc="-158">
              <a:solidFill>
                <a:srgbClr val="00694C"/>
              </a:solidFill>
              <a:latin typeface="Times New Roman Medium"/>
              <a:ea typeface="Times New Roman Medium"/>
              <a:cs typeface="Times New Roman Medium"/>
              <a:sym typeface="Times New Roman Medium"/>
            </a:endParaRPr>
          </a:p>
          <a:p>
            <a:pPr marL="743101" lvl="1" indent="-371551" algn="l">
              <a:lnSpc>
                <a:spcPts val="4818"/>
              </a:lnSpc>
              <a:buFont typeface="Arial"/>
              <a:buChar char="•"/>
            </a:pPr>
            <a:r>
              <a:rPr lang="en-US" sz="3441" spc="-158">
                <a:solidFill>
                  <a:srgbClr val="00694C"/>
                </a:solidFill>
                <a:latin typeface="Times New Roman Medium"/>
                <a:ea typeface="Times New Roman Medium"/>
                <a:cs typeface="Times New Roman Medium"/>
                <a:sym typeface="Times New Roman Medium"/>
              </a:rPr>
              <a:t>Leading the pack is Shubman Gill, who amassed a remarkable 1,851 runs, demonstrating his consistency and prowess at the crease. </a:t>
            </a:r>
          </a:p>
          <a:p>
            <a:pPr algn="l">
              <a:lnSpc>
                <a:spcPts val="4818"/>
              </a:lnSpc>
            </a:pPr>
            <a:endParaRPr lang="en-US" sz="3441" spc="-158">
              <a:solidFill>
                <a:srgbClr val="00694C"/>
              </a:solidFill>
              <a:latin typeface="Times New Roman Medium"/>
              <a:ea typeface="Times New Roman Medium"/>
              <a:cs typeface="Times New Roman Medium"/>
              <a:sym typeface="Times New Roman Medium"/>
            </a:endParaRPr>
          </a:p>
          <a:p>
            <a:pPr marL="743101" lvl="1" indent="-371551" algn="l">
              <a:lnSpc>
                <a:spcPts val="4818"/>
              </a:lnSpc>
              <a:buFont typeface="Arial"/>
              <a:buChar char="•"/>
            </a:pPr>
            <a:r>
              <a:rPr lang="en-US" sz="3441" spc="-158">
                <a:solidFill>
                  <a:srgbClr val="00694C"/>
                </a:solidFill>
                <a:latin typeface="Times New Roman Medium"/>
                <a:ea typeface="Times New Roman Medium"/>
                <a:cs typeface="Times New Roman Medium"/>
                <a:sym typeface="Times New Roman Medium"/>
              </a:rPr>
              <a:t>Closely following him is Faf du Plessis, with an impressive 1831 runs, underscoring his vital role as a top-order batsman.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ED"/>
        </a:solidFill>
        <a:effectLst/>
      </p:bgPr>
    </p:bg>
    <p:spTree>
      <p:nvGrpSpPr>
        <p:cNvPr id="1" name=""/>
        <p:cNvGrpSpPr/>
        <p:nvPr/>
      </p:nvGrpSpPr>
      <p:grpSpPr>
        <a:xfrm>
          <a:off x="0" y="0"/>
          <a:ext cx="0" cy="0"/>
          <a:chOff x="0" y="0"/>
          <a:chExt cx="0" cy="0"/>
        </a:xfrm>
      </p:grpSpPr>
      <p:sp>
        <p:nvSpPr>
          <p:cNvPr id="2" name="Freeform 2"/>
          <p:cNvSpPr/>
          <p:nvPr/>
        </p:nvSpPr>
        <p:spPr>
          <a:xfrm>
            <a:off x="304355" y="2160243"/>
            <a:ext cx="5784644" cy="4818524"/>
          </a:xfrm>
          <a:custGeom>
            <a:avLst/>
            <a:gdLst/>
            <a:ahLst/>
            <a:cxnLst/>
            <a:rect l="l" t="t" r="r" b="b"/>
            <a:pathLst>
              <a:path w="5784644" h="4818524">
                <a:moveTo>
                  <a:pt x="0" y="0"/>
                </a:moveTo>
                <a:lnTo>
                  <a:pt x="5784644" y="0"/>
                </a:lnTo>
                <a:lnTo>
                  <a:pt x="5784644" y="4818524"/>
                </a:lnTo>
                <a:lnTo>
                  <a:pt x="0" y="4818524"/>
                </a:lnTo>
                <a:lnTo>
                  <a:pt x="0" y="0"/>
                </a:lnTo>
                <a:close/>
              </a:path>
            </a:pathLst>
          </a:custGeom>
          <a:blipFill>
            <a:blip r:embed="rId2"/>
            <a:stretch>
              <a:fillRect/>
            </a:stretch>
          </a:blipFill>
          <a:ln>
            <a:solidFill>
              <a:schemeClr val="tx1"/>
            </a:solidFill>
          </a:ln>
        </p:spPr>
      </p:sp>
      <p:sp>
        <p:nvSpPr>
          <p:cNvPr id="3" name="Freeform 3"/>
          <p:cNvSpPr/>
          <p:nvPr/>
        </p:nvSpPr>
        <p:spPr>
          <a:xfrm>
            <a:off x="6297903" y="2180618"/>
            <a:ext cx="5601939" cy="4777773"/>
          </a:xfrm>
          <a:custGeom>
            <a:avLst/>
            <a:gdLst/>
            <a:ahLst/>
            <a:cxnLst/>
            <a:rect l="l" t="t" r="r" b="b"/>
            <a:pathLst>
              <a:path w="5601939" h="4777773">
                <a:moveTo>
                  <a:pt x="0" y="0"/>
                </a:moveTo>
                <a:lnTo>
                  <a:pt x="5601939" y="0"/>
                </a:lnTo>
                <a:lnTo>
                  <a:pt x="5601939" y="4777774"/>
                </a:lnTo>
                <a:lnTo>
                  <a:pt x="0" y="4777774"/>
                </a:lnTo>
                <a:lnTo>
                  <a:pt x="0" y="0"/>
                </a:lnTo>
                <a:close/>
              </a:path>
            </a:pathLst>
          </a:custGeom>
          <a:blipFill>
            <a:blip r:embed="rId3"/>
            <a:stretch>
              <a:fillRect/>
            </a:stretch>
          </a:blipFill>
          <a:ln>
            <a:solidFill>
              <a:schemeClr val="tx1"/>
            </a:solidFill>
          </a:ln>
        </p:spPr>
      </p:sp>
      <p:sp>
        <p:nvSpPr>
          <p:cNvPr id="4" name="Freeform 4"/>
          <p:cNvSpPr/>
          <p:nvPr/>
        </p:nvSpPr>
        <p:spPr>
          <a:xfrm>
            <a:off x="12108746" y="2237171"/>
            <a:ext cx="5756798" cy="4741595"/>
          </a:xfrm>
          <a:custGeom>
            <a:avLst/>
            <a:gdLst/>
            <a:ahLst/>
            <a:cxnLst/>
            <a:rect l="l" t="t" r="r" b="b"/>
            <a:pathLst>
              <a:path w="5756798" h="4741595">
                <a:moveTo>
                  <a:pt x="0" y="0"/>
                </a:moveTo>
                <a:lnTo>
                  <a:pt x="5756798" y="0"/>
                </a:lnTo>
                <a:lnTo>
                  <a:pt x="5756798" y="4741596"/>
                </a:lnTo>
                <a:lnTo>
                  <a:pt x="0" y="4741596"/>
                </a:lnTo>
                <a:lnTo>
                  <a:pt x="0" y="0"/>
                </a:lnTo>
                <a:close/>
              </a:path>
            </a:pathLst>
          </a:custGeom>
          <a:blipFill>
            <a:blip r:embed="rId4"/>
            <a:stretch>
              <a:fillRect/>
            </a:stretch>
          </a:blipFill>
          <a:ln>
            <a:solidFill>
              <a:schemeClr val="tx1"/>
            </a:solidFill>
          </a:ln>
        </p:spPr>
      </p:sp>
      <p:sp>
        <p:nvSpPr>
          <p:cNvPr id="5" name="TextBox 5"/>
          <p:cNvSpPr txBox="1"/>
          <p:nvPr/>
        </p:nvSpPr>
        <p:spPr>
          <a:xfrm>
            <a:off x="2326018" y="7012232"/>
            <a:ext cx="2039828" cy="1076178"/>
          </a:xfrm>
          <a:prstGeom prst="rect">
            <a:avLst/>
          </a:prstGeom>
        </p:spPr>
        <p:txBody>
          <a:bodyPr lIns="0" tIns="0" rIns="0" bIns="0" rtlCol="0" anchor="t">
            <a:spAutoFit/>
          </a:bodyPr>
          <a:lstStyle/>
          <a:p>
            <a:pPr algn="r">
              <a:lnSpc>
                <a:spcPts val="8735"/>
              </a:lnSpc>
            </a:pPr>
            <a:r>
              <a:rPr lang="en-US" sz="6239" spc="-218">
                <a:solidFill>
                  <a:srgbClr val="005AE0"/>
                </a:solidFill>
                <a:latin typeface="Cooper BT Bold Italics"/>
                <a:ea typeface="Cooper BT Bold Italics"/>
                <a:cs typeface="Cooper BT Bold Italics"/>
                <a:sym typeface="Cooper BT Bold Italics"/>
              </a:rPr>
              <a:t>2021</a:t>
            </a:r>
          </a:p>
        </p:txBody>
      </p:sp>
      <p:sp>
        <p:nvSpPr>
          <p:cNvPr id="6" name="TextBox 6"/>
          <p:cNvSpPr txBox="1"/>
          <p:nvPr/>
        </p:nvSpPr>
        <p:spPr>
          <a:xfrm>
            <a:off x="8333793" y="7012232"/>
            <a:ext cx="2039828" cy="1076178"/>
          </a:xfrm>
          <a:prstGeom prst="rect">
            <a:avLst/>
          </a:prstGeom>
        </p:spPr>
        <p:txBody>
          <a:bodyPr lIns="0" tIns="0" rIns="0" bIns="0" rtlCol="0" anchor="t">
            <a:spAutoFit/>
          </a:bodyPr>
          <a:lstStyle/>
          <a:p>
            <a:pPr algn="r">
              <a:lnSpc>
                <a:spcPts val="8735"/>
              </a:lnSpc>
            </a:pPr>
            <a:r>
              <a:rPr lang="en-US" sz="6239" spc="-218">
                <a:solidFill>
                  <a:srgbClr val="005AE0"/>
                </a:solidFill>
                <a:latin typeface="Cooper BT Bold Italics"/>
                <a:ea typeface="Cooper BT Bold Italics"/>
                <a:cs typeface="Cooper BT Bold Italics"/>
                <a:sym typeface="Cooper BT Bold Italics"/>
              </a:rPr>
              <a:t>2022</a:t>
            </a:r>
          </a:p>
        </p:txBody>
      </p:sp>
      <p:sp>
        <p:nvSpPr>
          <p:cNvPr id="7" name="TextBox 7"/>
          <p:cNvSpPr txBox="1"/>
          <p:nvPr/>
        </p:nvSpPr>
        <p:spPr>
          <a:xfrm>
            <a:off x="13813436" y="7012232"/>
            <a:ext cx="2039828" cy="1076178"/>
          </a:xfrm>
          <a:prstGeom prst="rect">
            <a:avLst/>
          </a:prstGeom>
        </p:spPr>
        <p:txBody>
          <a:bodyPr lIns="0" tIns="0" rIns="0" bIns="0" rtlCol="0" anchor="t">
            <a:spAutoFit/>
          </a:bodyPr>
          <a:lstStyle/>
          <a:p>
            <a:pPr algn="r">
              <a:lnSpc>
                <a:spcPts val="8735"/>
              </a:lnSpc>
            </a:pPr>
            <a:r>
              <a:rPr lang="en-US" sz="6239" spc="-218">
                <a:solidFill>
                  <a:srgbClr val="005AE0"/>
                </a:solidFill>
                <a:latin typeface="Cooper BT Bold Italics"/>
                <a:ea typeface="Cooper BT Bold Italics"/>
                <a:cs typeface="Cooper BT Bold Italics"/>
                <a:sym typeface="Cooper BT Bold Italics"/>
              </a:rPr>
              <a:t>2023</a:t>
            </a:r>
          </a:p>
        </p:txBody>
      </p:sp>
      <p:sp>
        <p:nvSpPr>
          <p:cNvPr id="8" name="TextBox 8"/>
          <p:cNvSpPr txBox="1"/>
          <p:nvPr/>
        </p:nvSpPr>
        <p:spPr>
          <a:xfrm>
            <a:off x="-780550" y="987164"/>
            <a:ext cx="18039850" cy="818838"/>
          </a:xfrm>
          <a:prstGeom prst="rect">
            <a:avLst/>
          </a:prstGeom>
        </p:spPr>
        <p:txBody>
          <a:bodyPr lIns="0" tIns="0" rIns="0" bIns="0" rtlCol="0" anchor="t">
            <a:spAutoFit/>
          </a:bodyPr>
          <a:lstStyle/>
          <a:p>
            <a:pPr marL="0" lvl="1" indent="0" algn="ctr">
              <a:lnSpc>
                <a:spcPts val="5167"/>
              </a:lnSpc>
            </a:pPr>
            <a:r>
              <a:rPr lang="en-US" sz="5741" spc="-264">
                <a:solidFill>
                  <a:srgbClr val="00694C"/>
                </a:solidFill>
                <a:latin typeface="Times New Roman Bold"/>
                <a:ea typeface="Times New Roman Bold"/>
                <a:cs typeface="Times New Roman Bold"/>
                <a:sym typeface="Times New Roman Bold"/>
              </a:rPr>
              <a:t>Total Wins Based Upon Year</a:t>
            </a:r>
          </a:p>
        </p:txBody>
      </p:sp>
      <p:sp>
        <p:nvSpPr>
          <p:cNvPr id="9" name="Freeform 9"/>
          <p:cNvSpPr/>
          <p:nvPr/>
        </p:nvSpPr>
        <p:spPr>
          <a:xfrm>
            <a:off x="12468957" y="249221"/>
            <a:ext cx="2160271" cy="1558958"/>
          </a:xfrm>
          <a:custGeom>
            <a:avLst/>
            <a:gdLst/>
            <a:ahLst/>
            <a:cxnLst/>
            <a:rect l="l" t="t" r="r" b="b"/>
            <a:pathLst>
              <a:path w="2160271" h="1558958">
                <a:moveTo>
                  <a:pt x="0" y="0"/>
                </a:moveTo>
                <a:lnTo>
                  <a:pt x="2160271" y="0"/>
                </a:lnTo>
                <a:lnTo>
                  <a:pt x="2160271" y="1558958"/>
                </a:lnTo>
                <a:lnTo>
                  <a:pt x="0" y="1558958"/>
                </a:lnTo>
                <a:lnTo>
                  <a:pt x="0" y="0"/>
                </a:lnTo>
                <a:close/>
              </a:path>
            </a:pathLst>
          </a:custGeom>
          <a:blipFill>
            <a:blip r:embed="rId5"/>
            <a:stretch>
              <a:fillRect/>
            </a:stretch>
          </a:blipFill>
        </p:spPr>
      </p:sp>
      <p:sp>
        <p:nvSpPr>
          <p:cNvPr id="10" name="TextBox 10"/>
          <p:cNvSpPr txBox="1"/>
          <p:nvPr/>
        </p:nvSpPr>
        <p:spPr>
          <a:xfrm>
            <a:off x="0" y="8383685"/>
            <a:ext cx="18288000" cy="1206501"/>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Open Sans Extra Bold"/>
                <a:ea typeface="Open Sans Extra Bold"/>
                <a:cs typeface="Open Sans Extra Bold"/>
                <a:sym typeface="Open Sans Extra Bold"/>
              </a:rPr>
              <a:t>Leading the tally are the Royal Challengers Bangalore (RCB) and the Super Kings, each securing an impressive 25 wins.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Freeform 2"/>
          <p:cNvSpPr/>
          <p:nvPr/>
        </p:nvSpPr>
        <p:spPr>
          <a:xfrm>
            <a:off x="13433372" y="8084666"/>
            <a:ext cx="5277926" cy="4404669"/>
          </a:xfrm>
          <a:custGeom>
            <a:avLst/>
            <a:gdLst/>
            <a:ahLst/>
            <a:cxnLst/>
            <a:rect l="l" t="t" r="r" b="b"/>
            <a:pathLst>
              <a:path w="5277926" h="4404669">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302276" y="-2383108"/>
            <a:ext cx="4661953" cy="4748285"/>
          </a:xfrm>
          <a:custGeom>
            <a:avLst/>
            <a:gdLst/>
            <a:ahLst/>
            <a:cxnLst/>
            <a:rect l="l" t="t" r="r" b="b"/>
            <a:pathLst>
              <a:path w="4661953" h="4748285">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TextBox 5"/>
          <p:cNvSpPr txBox="1"/>
          <p:nvPr/>
        </p:nvSpPr>
        <p:spPr>
          <a:xfrm>
            <a:off x="533400" y="2671084"/>
            <a:ext cx="9779565" cy="6744282"/>
          </a:xfrm>
          <a:prstGeom prst="rect">
            <a:avLst/>
          </a:prstGeom>
        </p:spPr>
        <p:txBody>
          <a:bodyPr lIns="0" tIns="0" rIns="0" bIns="0" rtlCol="0" anchor="t">
            <a:spAutoFit/>
          </a:bodyPr>
          <a:lstStyle/>
          <a:p>
            <a:pPr marL="743101" lvl="1" indent="-371551" algn="l">
              <a:lnSpc>
                <a:spcPts val="4818"/>
              </a:lnSpc>
              <a:buFont typeface="Arial"/>
              <a:buChar char="•"/>
            </a:pPr>
            <a:r>
              <a:rPr lang="en-US" sz="3600" b="1" dirty="0">
                <a:solidFill>
                  <a:srgbClr val="008000"/>
                </a:solidFill>
                <a:latin typeface="Times New Roman" panose="02020603050405020304" pitchFamily="18" charset="0"/>
                <a:cs typeface="Times New Roman" panose="02020603050405020304" pitchFamily="18" charset="0"/>
              </a:rPr>
              <a:t>The distribution between 4's and 6's illustrates a balanced approach in the IPL, where batsmen have effectively combined safe boundary hitting with aggressive, power-packed shots. While the majority of scoring came from 4's, the substantial proportion of 6's reflects the importance of power hitting in the modern T20 game, enabling teams to capitalize on scoring opportunities and maintain a high run rate.</a:t>
            </a:r>
            <a:endParaRPr lang="en-US" sz="3441" b="1" spc="-158" dirty="0">
              <a:solidFill>
                <a:srgbClr val="008000"/>
              </a:solidFill>
              <a:latin typeface="Times New Roman" panose="02020603050405020304" pitchFamily="18" charset="0"/>
              <a:ea typeface="Times New Roman Medium"/>
              <a:cs typeface="Times New Roman" panose="02020603050405020304" pitchFamily="18" charset="0"/>
              <a:sym typeface="Times New Roman Medium"/>
            </a:endParaRPr>
          </a:p>
          <a:p>
            <a:pPr algn="l">
              <a:lnSpc>
                <a:spcPts val="4818"/>
              </a:lnSpc>
            </a:pPr>
            <a:endParaRPr lang="en-US" sz="3441" spc="-158" dirty="0">
              <a:solidFill>
                <a:srgbClr val="00694C"/>
              </a:solidFill>
              <a:latin typeface="Times New Roman Medium"/>
              <a:ea typeface="Times New Roman Medium"/>
              <a:cs typeface="Times New Roman Medium"/>
              <a:sym typeface="Times New Roman Medium"/>
            </a:endParaRPr>
          </a:p>
        </p:txBody>
      </p:sp>
      <p:sp>
        <p:nvSpPr>
          <p:cNvPr id="6" name="TextBox 6"/>
          <p:cNvSpPr txBox="1"/>
          <p:nvPr/>
        </p:nvSpPr>
        <p:spPr>
          <a:xfrm>
            <a:off x="-780550" y="987164"/>
            <a:ext cx="18039850" cy="672685"/>
          </a:xfrm>
          <a:prstGeom prst="rect">
            <a:avLst/>
          </a:prstGeom>
        </p:spPr>
        <p:txBody>
          <a:bodyPr lIns="0" tIns="0" rIns="0" bIns="0" rtlCol="0" anchor="t">
            <a:spAutoFit/>
          </a:bodyPr>
          <a:lstStyle/>
          <a:p>
            <a:pPr marL="0" lvl="1" indent="0" algn="ctr">
              <a:lnSpc>
                <a:spcPts val="5167"/>
              </a:lnSpc>
            </a:pPr>
            <a:r>
              <a:rPr lang="en-US" sz="5741" spc="-264" dirty="0">
                <a:solidFill>
                  <a:srgbClr val="00694C"/>
                </a:solidFill>
                <a:latin typeface="Times New Roman Bold"/>
                <a:ea typeface="Times New Roman Bold"/>
                <a:cs typeface="Times New Roman Bold"/>
                <a:sym typeface="Times New Roman Bold"/>
              </a:rPr>
              <a:t>Matches Win by 4’s and 6’s</a:t>
            </a:r>
          </a:p>
        </p:txBody>
      </p:sp>
      <p:pic>
        <p:nvPicPr>
          <p:cNvPr id="8" name="Picture 7">
            <a:extLst>
              <a:ext uri="{FF2B5EF4-FFF2-40B4-BE49-F238E27FC236}">
                <a16:creationId xmlns:a16="http://schemas.microsoft.com/office/drawing/2014/main" id="{BDADE93F-1FA9-4A9B-4C28-2D4F45F25E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72800" y="2746683"/>
            <a:ext cx="5998314" cy="5369457"/>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CED"/>
        </a:solidFill>
        <a:effectLst/>
      </p:bgPr>
    </p:bg>
    <p:spTree>
      <p:nvGrpSpPr>
        <p:cNvPr id="1" name=""/>
        <p:cNvGrpSpPr/>
        <p:nvPr/>
      </p:nvGrpSpPr>
      <p:grpSpPr>
        <a:xfrm>
          <a:off x="0" y="0"/>
          <a:ext cx="0" cy="0"/>
          <a:chOff x="0" y="0"/>
          <a:chExt cx="0" cy="0"/>
        </a:xfrm>
      </p:grpSpPr>
      <p:sp>
        <p:nvSpPr>
          <p:cNvPr id="2" name="Freeform 2"/>
          <p:cNvSpPr/>
          <p:nvPr/>
        </p:nvSpPr>
        <p:spPr>
          <a:xfrm>
            <a:off x="722037" y="645053"/>
            <a:ext cx="10592017" cy="4404424"/>
          </a:xfrm>
          <a:custGeom>
            <a:avLst/>
            <a:gdLst/>
            <a:ahLst/>
            <a:cxnLst/>
            <a:rect l="l" t="t" r="r" b="b"/>
            <a:pathLst>
              <a:path w="10592017" h="4404424">
                <a:moveTo>
                  <a:pt x="0" y="0"/>
                </a:moveTo>
                <a:lnTo>
                  <a:pt x="10592016" y="0"/>
                </a:lnTo>
                <a:lnTo>
                  <a:pt x="10592016" y="4404424"/>
                </a:lnTo>
                <a:lnTo>
                  <a:pt x="0" y="4404424"/>
                </a:lnTo>
                <a:lnTo>
                  <a:pt x="0" y="0"/>
                </a:lnTo>
                <a:close/>
              </a:path>
            </a:pathLst>
          </a:custGeom>
          <a:blipFill>
            <a:blip r:embed="rId2"/>
            <a:stretch>
              <a:fillRect/>
            </a:stretch>
          </a:blipFill>
          <a:ln w="38100" cap="sq">
            <a:solidFill>
              <a:srgbClr val="000000"/>
            </a:solidFill>
            <a:prstDash val="solid"/>
            <a:miter/>
          </a:ln>
        </p:spPr>
      </p:sp>
      <p:sp>
        <p:nvSpPr>
          <p:cNvPr id="3" name="Freeform 3"/>
          <p:cNvSpPr/>
          <p:nvPr/>
        </p:nvSpPr>
        <p:spPr>
          <a:xfrm>
            <a:off x="7221234" y="5336226"/>
            <a:ext cx="10268064" cy="4521163"/>
          </a:xfrm>
          <a:custGeom>
            <a:avLst/>
            <a:gdLst/>
            <a:ahLst/>
            <a:cxnLst/>
            <a:rect l="l" t="t" r="r" b="b"/>
            <a:pathLst>
              <a:path w="10268064" h="4521163">
                <a:moveTo>
                  <a:pt x="0" y="0"/>
                </a:moveTo>
                <a:lnTo>
                  <a:pt x="10268064" y="0"/>
                </a:lnTo>
                <a:lnTo>
                  <a:pt x="10268064" y="4521163"/>
                </a:lnTo>
                <a:lnTo>
                  <a:pt x="0" y="4521163"/>
                </a:lnTo>
                <a:lnTo>
                  <a:pt x="0" y="0"/>
                </a:lnTo>
                <a:close/>
              </a:path>
            </a:pathLst>
          </a:custGeom>
          <a:blipFill>
            <a:blip r:embed="rId3"/>
            <a:stretch>
              <a:fillRect/>
            </a:stretch>
          </a:blipFill>
          <a:ln w="38100" cap="sq">
            <a:solidFill>
              <a:srgbClr val="000000"/>
            </a:solidFill>
            <a:prstDash val="solid"/>
            <a:miter/>
          </a:ln>
        </p:spPr>
      </p:sp>
      <p:sp>
        <p:nvSpPr>
          <p:cNvPr id="4" name="TextBox 4"/>
          <p:cNvSpPr txBox="1"/>
          <p:nvPr/>
        </p:nvSpPr>
        <p:spPr>
          <a:xfrm>
            <a:off x="11800019" y="1818565"/>
            <a:ext cx="6350208" cy="2124075"/>
          </a:xfrm>
          <a:prstGeom prst="rect">
            <a:avLst/>
          </a:prstGeom>
        </p:spPr>
        <p:txBody>
          <a:bodyPr lIns="0" tIns="0" rIns="0" bIns="0" rtlCol="0" anchor="t">
            <a:spAutoFit/>
          </a:bodyPr>
          <a:lstStyle/>
          <a:p>
            <a:pPr algn="just">
              <a:lnSpc>
                <a:spcPts val="8250"/>
              </a:lnSpc>
            </a:pPr>
            <a:r>
              <a:rPr lang="en-US" sz="7500">
                <a:solidFill>
                  <a:srgbClr val="FF671F"/>
                </a:solidFill>
                <a:latin typeface="Cooper BT Light"/>
                <a:ea typeface="Cooper BT Light"/>
                <a:cs typeface="Cooper BT Light"/>
                <a:sym typeface="Cooper BT Light"/>
              </a:rPr>
              <a:t>BEST BATSMAN</a:t>
            </a:r>
          </a:p>
        </p:txBody>
      </p:sp>
      <p:sp>
        <p:nvSpPr>
          <p:cNvPr id="5" name="TextBox 5"/>
          <p:cNvSpPr txBox="1"/>
          <p:nvPr/>
        </p:nvSpPr>
        <p:spPr>
          <a:xfrm>
            <a:off x="374635" y="6872178"/>
            <a:ext cx="6350208" cy="2124075"/>
          </a:xfrm>
          <a:prstGeom prst="rect">
            <a:avLst/>
          </a:prstGeom>
        </p:spPr>
        <p:txBody>
          <a:bodyPr lIns="0" tIns="0" rIns="0" bIns="0" rtlCol="0" anchor="t">
            <a:spAutoFit/>
          </a:bodyPr>
          <a:lstStyle/>
          <a:p>
            <a:pPr algn="r">
              <a:lnSpc>
                <a:spcPts val="8250"/>
              </a:lnSpc>
            </a:pPr>
            <a:r>
              <a:rPr lang="en-US" sz="7500">
                <a:solidFill>
                  <a:srgbClr val="FF671F"/>
                </a:solidFill>
                <a:latin typeface="Cooper BT Light"/>
                <a:ea typeface="Cooper BT Light"/>
                <a:cs typeface="Cooper BT Light"/>
                <a:sym typeface="Cooper BT Light"/>
              </a:rPr>
              <a:t>BEST </a:t>
            </a:r>
          </a:p>
          <a:p>
            <a:pPr algn="r">
              <a:lnSpc>
                <a:spcPts val="8250"/>
              </a:lnSpc>
            </a:pPr>
            <a:r>
              <a:rPr lang="en-US" sz="7500">
                <a:solidFill>
                  <a:srgbClr val="FF671F"/>
                </a:solidFill>
                <a:latin typeface="Cooper BT Light"/>
                <a:ea typeface="Cooper BT Light"/>
                <a:cs typeface="Cooper BT Light"/>
                <a:sym typeface="Cooper BT Light"/>
              </a:rPr>
              <a:t>BOWLER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grpSp>
        <p:nvGrpSpPr>
          <p:cNvPr id="2" name="Group 2"/>
          <p:cNvGrpSpPr/>
          <p:nvPr/>
        </p:nvGrpSpPr>
        <p:grpSpPr>
          <a:xfrm>
            <a:off x="399539" y="1583133"/>
            <a:ext cx="7768820" cy="8458110"/>
            <a:chOff x="0" y="0"/>
            <a:chExt cx="2046109" cy="2227650"/>
          </a:xfrm>
        </p:grpSpPr>
        <p:sp>
          <p:nvSpPr>
            <p:cNvPr id="3" name="Freeform 3"/>
            <p:cNvSpPr/>
            <p:nvPr/>
          </p:nvSpPr>
          <p:spPr>
            <a:xfrm>
              <a:off x="0" y="0"/>
              <a:ext cx="2046109" cy="2227650"/>
            </a:xfrm>
            <a:custGeom>
              <a:avLst/>
              <a:gdLst/>
              <a:ahLst/>
              <a:cxnLst/>
              <a:rect l="l" t="t" r="r" b="b"/>
              <a:pathLst>
                <a:path w="2046109" h="2227650">
                  <a:moveTo>
                    <a:pt x="7972" y="0"/>
                  </a:moveTo>
                  <a:lnTo>
                    <a:pt x="2038136" y="0"/>
                  </a:lnTo>
                  <a:cubicBezTo>
                    <a:pt x="2040251" y="0"/>
                    <a:pt x="2042279" y="840"/>
                    <a:pt x="2043774" y="2335"/>
                  </a:cubicBezTo>
                  <a:cubicBezTo>
                    <a:pt x="2045269" y="3830"/>
                    <a:pt x="2046109" y="5858"/>
                    <a:pt x="2046109" y="7972"/>
                  </a:cubicBezTo>
                  <a:lnTo>
                    <a:pt x="2046109" y="2219678"/>
                  </a:lnTo>
                  <a:cubicBezTo>
                    <a:pt x="2046109" y="2224081"/>
                    <a:pt x="2042539" y="2227650"/>
                    <a:pt x="2038136" y="2227650"/>
                  </a:cubicBezTo>
                  <a:lnTo>
                    <a:pt x="7972" y="2227650"/>
                  </a:lnTo>
                  <a:cubicBezTo>
                    <a:pt x="3569" y="2227650"/>
                    <a:pt x="0" y="2224081"/>
                    <a:pt x="0" y="2219678"/>
                  </a:cubicBezTo>
                  <a:lnTo>
                    <a:pt x="0" y="7972"/>
                  </a:lnTo>
                  <a:cubicBezTo>
                    <a:pt x="0" y="3569"/>
                    <a:pt x="3569" y="0"/>
                    <a:pt x="7972" y="0"/>
                  </a:cubicBezTo>
                  <a:close/>
                </a:path>
              </a:pathLst>
            </a:custGeom>
            <a:solidFill>
              <a:srgbClr val="A9DFD0"/>
            </a:solidFill>
          </p:spPr>
        </p:sp>
        <p:sp>
          <p:nvSpPr>
            <p:cNvPr id="4" name="TextBox 4"/>
            <p:cNvSpPr txBox="1"/>
            <p:nvPr/>
          </p:nvSpPr>
          <p:spPr>
            <a:xfrm>
              <a:off x="0" y="-38100"/>
              <a:ext cx="2046109" cy="226575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8330520" y="1785782"/>
            <a:ext cx="9560067" cy="7731341"/>
          </a:xfrm>
          <a:custGeom>
            <a:avLst/>
            <a:gdLst/>
            <a:ahLst/>
            <a:cxnLst/>
            <a:rect l="l" t="t" r="r" b="b"/>
            <a:pathLst>
              <a:path w="9560067" h="7731341">
                <a:moveTo>
                  <a:pt x="0" y="0"/>
                </a:moveTo>
                <a:lnTo>
                  <a:pt x="9560068" y="0"/>
                </a:lnTo>
                <a:lnTo>
                  <a:pt x="9560068" y="7731340"/>
                </a:lnTo>
                <a:lnTo>
                  <a:pt x="0" y="7731340"/>
                </a:lnTo>
                <a:lnTo>
                  <a:pt x="0" y="0"/>
                </a:lnTo>
                <a:close/>
              </a:path>
            </a:pathLst>
          </a:custGeom>
          <a:blipFill>
            <a:blip r:embed="rId2"/>
            <a:stretch>
              <a:fillRect l="-4783" r="-4783"/>
            </a:stretch>
          </a:blipFill>
          <a:ln w="38100" cap="sq">
            <a:solidFill>
              <a:srgbClr val="000000"/>
            </a:solidFill>
            <a:prstDash val="solid"/>
            <a:miter/>
          </a:ln>
        </p:spPr>
      </p:sp>
      <p:sp>
        <p:nvSpPr>
          <p:cNvPr id="6" name="TextBox 6"/>
          <p:cNvSpPr txBox="1"/>
          <p:nvPr/>
        </p:nvSpPr>
        <p:spPr>
          <a:xfrm>
            <a:off x="1028700" y="413471"/>
            <a:ext cx="15395141" cy="818838"/>
          </a:xfrm>
          <a:prstGeom prst="rect">
            <a:avLst/>
          </a:prstGeom>
        </p:spPr>
        <p:txBody>
          <a:bodyPr lIns="0" tIns="0" rIns="0" bIns="0" rtlCol="0" anchor="t">
            <a:spAutoFit/>
          </a:bodyPr>
          <a:lstStyle/>
          <a:p>
            <a:pPr marL="0" lvl="1" indent="0" algn="ctr">
              <a:lnSpc>
                <a:spcPts val="5167"/>
              </a:lnSpc>
            </a:pPr>
            <a:r>
              <a:rPr lang="en-US" sz="5741" spc="-264">
                <a:solidFill>
                  <a:srgbClr val="00694C"/>
                </a:solidFill>
                <a:latin typeface="Times New Roman Bold"/>
                <a:ea typeface="Times New Roman Bold"/>
                <a:cs typeface="Times New Roman Bold"/>
                <a:sym typeface="Times New Roman Bold"/>
              </a:rPr>
              <a:t>Winning Percentage by Team</a:t>
            </a:r>
          </a:p>
        </p:txBody>
      </p:sp>
      <p:sp>
        <p:nvSpPr>
          <p:cNvPr id="7" name="TextBox 7"/>
          <p:cNvSpPr txBox="1"/>
          <p:nvPr/>
        </p:nvSpPr>
        <p:spPr>
          <a:xfrm>
            <a:off x="261765" y="1929614"/>
            <a:ext cx="7516235" cy="7375096"/>
          </a:xfrm>
          <a:prstGeom prst="rect">
            <a:avLst/>
          </a:prstGeom>
        </p:spPr>
        <p:txBody>
          <a:bodyPr lIns="0" tIns="0" rIns="0" bIns="0" rtlCol="0" anchor="t">
            <a:spAutoFit/>
          </a:bodyPr>
          <a:lstStyle/>
          <a:p>
            <a:pPr marL="678333" lvl="1" indent="-339166" algn="l">
              <a:lnSpc>
                <a:spcPts val="4398"/>
              </a:lnSpc>
              <a:buFont typeface="Arial"/>
              <a:buChar char="•"/>
            </a:pPr>
            <a:r>
              <a:rPr lang="en-US" sz="3141" spc="-144" dirty="0">
                <a:solidFill>
                  <a:srgbClr val="00694C"/>
                </a:solidFill>
                <a:latin typeface="Times New Roman Medium"/>
                <a:ea typeface="Times New Roman Medium"/>
                <a:cs typeface="Times New Roman Medium"/>
                <a:sym typeface="Times New Roman Medium"/>
              </a:rPr>
              <a:t> Leading the chart are the Super Kings, with a commanding winning percentage of 15.97%. This statistic underscores their consistent excellence and strategic superiority, making them a formidable force in the league.</a:t>
            </a:r>
          </a:p>
          <a:p>
            <a:pPr algn="l">
              <a:lnSpc>
                <a:spcPts val="4398"/>
              </a:lnSpc>
            </a:pPr>
            <a:endParaRPr lang="en-US" sz="3141" spc="-144" dirty="0">
              <a:solidFill>
                <a:srgbClr val="00694C"/>
              </a:solidFill>
              <a:latin typeface="Times New Roman Medium"/>
              <a:ea typeface="Times New Roman Medium"/>
              <a:cs typeface="Times New Roman Medium"/>
              <a:sym typeface="Times New Roman Medium"/>
            </a:endParaRPr>
          </a:p>
          <a:p>
            <a:pPr marL="699922" lvl="1" indent="-349961" algn="l">
              <a:lnSpc>
                <a:spcPts val="4538"/>
              </a:lnSpc>
              <a:buFont typeface="Arial"/>
              <a:buChar char="•"/>
            </a:pPr>
            <a:r>
              <a:rPr lang="en-US" sz="3241" spc="-149" dirty="0">
                <a:solidFill>
                  <a:srgbClr val="00694C"/>
                </a:solidFill>
                <a:latin typeface="Times New Roman Medium"/>
                <a:ea typeface="Times New Roman Medium"/>
                <a:cs typeface="Times New Roman Medium"/>
                <a:sym typeface="Times New Roman Medium"/>
              </a:rPr>
              <a:t>These winning percentages provide  highlight the strengths and areas where each team has excelled, offering valuable insights for fans, analysts, and the teams themselves as they prepare for future competitions.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705</Words>
  <Application>Microsoft Office PowerPoint</Application>
  <PresentationFormat>Custom</PresentationFormat>
  <Paragraphs>83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Times New Roman Bold</vt:lpstr>
      <vt:lpstr>Cooper BT Bold Italics</vt:lpstr>
      <vt:lpstr>Times New Roman</vt:lpstr>
      <vt:lpstr>Open Sans Extra Bold</vt:lpstr>
      <vt:lpstr>Cooper BT Light</vt:lpstr>
      <vt:lpstr>Times New Roman Semi-Bold</vt:lpstr>
      <vt:lpstr>Calibri</vt:lpstr>
      <vt:lpstr>Arial</vt:lpstr>
      <vt:lpstr>Times New Roman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J NEELADRI REDDY</dc:creator>
  <cp:lastModifiedBy>REVATHI JANI</cp:lastModifiedBy>
  <cp:revision>7</cp:revision>
  <dcterms:created xsi:type="dcterms:W3CDTF">2006-08-16T00:00:00Z</dcterms:created>
  <dcterms:modified xsi:type="dcterms:W3CDTF">2024-08-08T15:19:15Z</dcterms:modified>
  <dc:identifier>DAGNF8XKY1E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9713065</vt:lpwstr>
  </property>
  <property fmtid="{D5CDD505-2E9C-101B-9397-08002B2CF9AE}" name="NXPowerLiteSettings" pid="3">
    <vt:lpwstr>F7000400038000</vt:lpwstr>
  </property>
  <property fmtid="{D5CDD505-2E9C-101B-9397-08002B2CF9AE}" name="NXPowerLiteVersion" pid="4">
    <vt:lpwstr>S10.2.0</vt:lpwstr>
  </property>
</Properties>
</file>