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5" r:id="rId7"/>
    <p:sldId id="260" r:id="rId8"/>
    <p:sldId id="261" r:id="rId9"/>
    <p:sldId id="266" r:id="rId10"/>
    <p:sldId id="263" r:id="rId11"/>
    <p:sldId id="267"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4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Crop and Fertilizer Recommendation System</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Algorithm :  </a:t>
            </a:r>
            <a:endParaRPr lang="en-IN" sz="2000" b="1" dirty="0">
              <a:solidFill>
                <a:srgbClr val="213163"/>
              </a:solidFill>
            </a:endParaRPr>
          </a:p>
        </p:txBody>
      </p:sp>
      <p:pic>
        <p:nvPicPr>
          <p:cNvPr id="16" name="Picture 15">
            <a:extLst>
              <a:ext uri="{FF2B5EF4-FFF2-40B4-BE49-F238E27FC236}">
                <a16:creationId xmlns:a16="http://schemas.microsoft.com/office/drawing/2014/main" id="{F72C951E-7530-F29D-94A4-AB4CB9810323}"/>
              </a:ext>
            </a:extLst>
          </p:cNvPr>
          <p:cNvPicPr>
            <a:picLocks noChangeAspect="1"/>
          </p:cNvPicPr>
          <p:nvPr/>
        </p:nvPicPr>
        <p:blipFill>
          <a:blip r:embed="rId2"/>
          <a:stretch>
            <a:fillRect/>
          </a:stretch>
        </p:blipFill>
        <p:spPr>
          <a:xfrm>
            <a:off x="373491" y="1656080"/>
            <a:ext cx="5813950" cy="4658838"/>
          </a:xfrm>
          <a:prstGeom prst="rect">
            <a:avLst/>
          </a:prstGeom>
        </p:spPr>
      </p:pic>
      <p:pic>
        <p:nvPicPr>
          <p:cNvPr id="18" name="Picture 17">
            <a:extLst>
              <a:ext uri="{FF2B5EF4-FFF2-40B4-BE49-F238E27FC236}">
                <a16:creationId xmlns:a16="http://schemas.microsoft.com/office/drawing/2014/main" id="{98041098-53CD-D6BF-EBC1-B06CA494D446}"/>
              </a:ext>
            </a:extLst>
          </p:cNvPr>
          <p:cNvPicPr>
            <a:picLocks noChangeAspect="1"/>
          </p:cNvPicPr>
          <p:nvPr/>
        </p:nvPicPr>
        <p:blipFill>
          <a:blip r:embed="rId3"/>
          <a:stretch>
            <a:fillRect/>
          </a:stretch>
        </p:blipFill>
        <p:spPr>
          <a:xfrm>
            <a:off x="6536103" y="1454522"/>
            <a:ext cx="5282406" cy="486039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BA7528-A8B1-5D8E-521F-9797E86FE8AE}"/>
              </a:ext>
            </a:extLst>
          </p:cNvPr>
          <p:cNvSpPr txBox="1"/>
          <p:nvPr/>
        </p:nvSpPr>
        <p:spPr>
          <a:xfrm>
            <a:off x="345440" y="904240"/>
            <a:ext cx="6908800" cy="369332"/>
          </a:xfrm>
          <a:prstGeom prst="rect">
            <a:avLst/>
          </a:prstGeom>
          <a:noFill/>
        </p:spPr>
        <p:txBody>
          <a:bodyPr wrap="square" rtlCol="0">
            <a:spAutoFit/>
          </a:bodyPr>
          <a:lstStyle/>
          <a:p>
            <a:r>
              <a:rPr lang="en-US" sz="1800" b="1" dirty="0">
                <a:solidFill>
                  <a:srgbClr val="213163"/>
                </a:solidFill>
              </a:rPr>
              <a:t>Screenshot of Output :  </a:t>
            </a:r>
            <a:endParaRPr lang="en-IN" sz="1800" b="1" dirty="0">
              <a:solidFill>
                <a:srgbClr val="213163"/>
              </a:solidFill>
            </a:endParaRPr>
          </a:p>
        </p:txBody>
      </p:sp>
      <p:pic>
        <p:nvPicPr>
          <p:cNvPr id="5" name="Picture 4">
            <a:extLst>
              <a:ext uri="{FF2B5EF4-FFF2-40B4-BE49-F238E27FC236}">
                <a16:creationId xmlns:a16="http://schemas.microsoft.com/office/drawing/2014/main" id="{325DC589-C190-EA9E-EA99-524223AB692E}"/>
              </a:ext>
            </a:extLst>
          </p:cNvPr>
          <p:cNvPicPr>
            <a:picLocks noChangeAspect="1"/>
          </p:cNvPicPr>
          <p:nvPr/>
        </p:nvPicPr>
        <p:blipFill>
          <a:blip r:embed="rId2"/>
          <a:stretch>
            <a:fillRect/>
          </a:stretch>
        </p:blipFill>
        <p:spPr>
          <a:xfrm>
            <a:off x="518160" y="1361440"/>
            <a:ext cx="10424160" cy="2509521"/>
          </a:xfrm>
          <a:prstGeom prst="rect">
            <a:avLst/>
          </a:prstGeom>
        </p:spPr>
      </p:pic>
      <p:pic>
        <p:nvPicPr>
          <p:cNvPr id="7" name="Picture 6">
            <a:extLst>
              <a:ext uri="{FF2B5EF4-FFF2-40B4-BE49-F238E27FC236}">
                <a16:creationId xmlns:a16="http://schemas.microsoft.com/office/drawing/2014/main" id="{B280E3E7-0F2E-1195-A718-A9E7098DE281}"/>
              </a:ext>
            </a:extLst>
          </p:cNvPr>
          <p:cNvPicPr>
            <a:picLocks noChangeAspect="1"/>
          </p:cNvPicPr>
          <p:nvPr/>
        </p:nvPicPr>
        <p:blipFill>
          <a:blip r:embed="rId3"/>
          <a:stretch>
            <a:fillRect/>
          </a:stretch>
        </p:blipFill>
        <p:spPr>
          <a:xfrm>
            <a:off x="518160" y="3958829"/>
            <a:ext cx="10424160" cy="2610140"/>
          </a:xfrm>
          <a:prstGeom prst="rect">
            <a:avLst/>
          </a:prstGeom>
        </p:spPr>
      </p:pic>
    </p:spTree>
    <p:extLst>
      <p:ext uri="{BB962C8B-B14F-4D97-AF65-F5344CB8AC3E}">
        <p14:creationId xmlns:p14="http://schemas.microsoft.com/office/powerpoint/2010/main" val="30784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  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111077A0-2E53-4910-6D24-E260395E2C42}"/>
              </a:ext>
            </a:extLst>
          </p:cNvPr>
          <p:cNvSpPr txBox="1"/>
          <p:nvPr/>
        </p:nvSpPr>
        <p:spPr>
          <a:xfrm>
            <a:off x="426720" y="1584960"/>
            <a:ext cx="11247120" cy="6413422"/>
          </a:xfrm>
          <a:prstGeom prst="rect">
            <a:avLst/>
          </a:prstGeom>
          <a:noFill/>
        </p:spPr>
        <p:txBody>
          <a:bodyPr wrap="square" rtlCol="0">
            <a:spAutoFit/>
          </a:bodyPr>
          <a:lstStyle/>
          <a:p>
            <a:r>
              <a:rPr lang="en-US" dirty="0"/>
              <a:t>A powerful tool that leverages machine learning to address some of the challenges by incorporating data from soil health, environmental conditions, and crop-specific needs, the system provides actionable, data-driven insights that optimize crop selection and fertilizer usage.</a:t>
            </a:r>
          </a:p>
          <a:p>
            <a:endParaRPr lang="en-US" dirty="0"/>
          </a:p>
          <a:p>
            <a:pPr marL="342900" indent="-342900">
              <a:buFont typeface="Arial" panose="020B0604020202020204" pitchFamily="34" charset="0"/>
              <a:buChar char="•"/>
            </a:pPr>
            <a:r>
              <a:rPr lang="en-US" b="1" dirty="0"/>
              <a:t>Increased Sustainability:</a:t>
            </a:r>
          </a:p>
          <a:p>
            <a:r>
              <a:rPr lang="en-US" b="1" dirty="0"/>
              <a:t> </a:t>
            </a:r>
            <a:r>
              <a:rPr lang="en-US" dirty="0"/>
              <a:t>By reducing fertilizer runoff and soil degradation, the system contributes to environmental sustainability, ensuring that farming practices are more aligned with ecological balance.</a:t>
            </a:r>
          </a:p>
          <a:p>
            <a:pPr marL="342900" indent="-342900">
              <a:buFont typeface="Arial" panose="020B0604020202020204" pitchFamily="34" charset="0"/>
              <a:buChar char="•"/>
            </a:pPr>
            <a:r>
              <a:rPr lang="en-US" b="1" dirty="0"/>
              <a:t>Economic Benefits for Farmers: </a:t>
            </a:r>
          </a:p>
          <a:p>
            <a:r>
              <a:rPr lang="en-US" dirty="0"/>
              <a:t>The recommendations lead to better crop yields, reduced fertilizer costs, and more efficient farming practices, increasing profitability for farmers and ensuring more sustainable income streams.</a:t>
            </a:r>
          </a:p>
          <a:p>
            <a:endParaRPr lang="en-US" dirty="0"/>
          </a:p>
          <a:p>
            <a:r>
              <a:rPr lang="en-US" dirty="0"/>
              <a:t>Integration with </a:t>
            </a:r>
            <a:r>
              <a:rPr lang="en-US" b="1" dirty="0"/>
              <a:t>IoT sensors </a:t>
            </a:r>
            <a:r>
              <a:rPr lang="en-US" dirty="0"/>
              <a:t>and smart farming tools could enable the system to provide real-time recommendations, making it even more impactful and adaptive to dynamic agricultural conditions.</a:t>
            </a:r>
          </a:p>
          <a:p>
            <a:endParaRPr lang="en-US" dirty="0"/>
          </a:p>
          <a:p>
            <a:r>
              <a:rPr lang="en-US" dirty="0"/>
              <a:t>Replacing Decision Tree with </a:t>
            </a:r>
            <a:r>
              <a:rPr lang="en-US" b="1" dirty="0"/>
              <a:t>Random Forest </a:t>
            </a:r>
            <a:r>
              <a:rPr lang="en-US" dirty="0"/>
              <a:t>can reduce overfitting and increases stability. </a:t>
            </a:r>
          </a:p>
          <a:p>
            <a:r>
              <a:rPr lang="en-US" dirty="0"/>
              <a:t>Boosting methods (like </a:t>
            </a:r>
            <a:r>
              <a:rPr lang="en-US" b="1" dirty="0" err="1"/>
              <a:t>XGBoost</a:t>
            </a:r>
            <a:r>
              <a:rPr lang="en-US" dirty="0"/>
              <a:t>) provide even higher accuracy for large agricultural datasets.</a:t>
            </a:r>
          </a:p>
          <a:p>
            <a:r>
              <a:rPr lang="en-US" dirty="0"/>
              <a:t>This approach enhances precision agriculture, helping farmers make better decisions with data-driven insights.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TextBox 9">
            <a:extLst>
              <a:ext uri="{FF2B5EF4-FFF2-40B4-BE49-F238E27FC236}">
                <a16:creationId xmlns:a16="http://schemas.microsoft.com/office/drawing/2014/main" id="{D72C6454-BF36-630E-8A0C-B9D4B23B6AE2}"/>
              </a:ext>
            </a:extLst>
          </p:cNvPr>
          <p:cNvSpPr txBox="1"/>
          <p:nvPr/>
        </p:nvSpPr>
        <p:spPr>
          <a:xfrm>
            <a:off x="335902" y="1567542"/>
            <a:ext cx="7152918" cy="4114844"/>
          </a:xfrm>
          <a:prstGeom prst="rect">
            <a:avLst/>
          </a:prstGeom>
          <a:noFill/>
        </p:spPr>
        <p:txBody>
          <a:bodyPr wrap="square" rtlCol="0">
            <a:spAutoFit/>
          </a:bodyPr>
          <a:lstStyle/>
          <a:p>
            <a:r>
              <a:rPr lang="en-US" dirty="0"/>
              <a:t>Focuses on machine learning, data preprocessing, and decision tree classification while applying these techniques to agriculture . The learning objectives are divided into different categories to ensure a structured understanding:</a:t>
            </a:r>
          </a:p>
          <a:p>
            <a:endParaRPr lang="en-US" dirty="0"/>
          </a:p>
          <a:p>
            <a:pPr marL="342900" indent="-342900">
              <a:buFont typeface="Wingdings" panose="05000000000000000000" pitchFamily="2" charset="2"/>
              <a:buChar char="v"/>
            </a:pPr>
            <a:r>
              <a:rPr lang="en-US" dirty="0"/>
              <a:t> Learn about the key soil properties (Nitrogen, Phosphorus, Potassium, pH, Moisture).</a:t>
            </a:r>
          </a:p>
          <a:p>
            <a:pPr marL="342900" indent="-342900">
              <a:buFont typeface="Wingdings" panose="05000000000000000000" pitchFamily="2" charset="2"/>
              <a:buChar char="v"/>
            </a:pPr>
            <a:r>
              <a:rPr lang="en-US" dirty="0"/>
              <a:t> Understand climate factors (Temperature, Humidity, Rainfall) affecting crop growth.</a:t>
            </a:r>
          </a:p>
          <a:p>
            <a:pPr marL="342900" indent="-342900">
              <a:buFont typeface="Wingdings" panose="05000000000000000000" pitchFamily="2" charset="2"/>
              <a:buChar char="v"/>
            </a:pPr>
            <a:r>
              <a:rPr lang="en-US" dirty="0"/>
              <a:t>Explore crop selection criteria and how different crops require specific soil and environmental conditions.</a:t>
            </a:r>
          </a:p>
          <a:p>
            <a:pPr marL="342900" indent="-342900">
              <a:buFont typeface="Wingdings" panose="05000000000000000000" pitchFamily="2" charset="2"/>
              <a:buChar char="v"/>
            </a:pPr>
            <a:r>
              <a:rPr lang="en-US" dirty="0"/>
              <a:t>Learn how fertilizers affect soil quality and crop yield.</a:t>
            </a:r>
          </a:p>
          <a:p>
            <a:pPr marL="342900" indent="-342900">
              <a:buFont typeface="Wingdings" panose="05000000000000000000" pitchFamily="2" charset="2"/>
              <a:buChar char="v"/>
            </a:pPr>
            <a:r>
              <a:rPr lang="en-US" dirty="0"/>
              <a:t>Implement a Decision Tree Classifier to predict the best crop based on soil and climate conditions.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78430" y="127961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0A0F30B5-CEF9-1DC3-EBD7-107BF58CD65B}"/>
              </a:ext>
            </a:extLst>
          </p:cNvPr>
          <p:cNvSpPr txBox="1"/>
          <p:nvPr/>
        </p:nvSpPr>
        <p:spPr>
          <a:xfrm>
            <a:off x="485192" y="1838131"/>
            <a:ext cx="7651102" cy="3540200"/>
          </a:xfrm>
          <a:prstGeom prst="rect">
            <a:avLst/>
          </a:prstGeom>
          <a:noFill/>
        </p:spPr>
        <p:txBody>
          <a:bodyPr wrap="square" rtlCol="0">
            <a:spAutoFit/>
          </a:bodyPr>
          <a:lstStyle/>
          <a:p>
            <a:endParaRPr lang="en-IN" dirty="0"/>
          </a:p>
          <a:p>
            <a:endParaRPr lang="en-IN" dirty="0"/>
          </a:p>
          <a:p>
            <a:r>
              <a:rPr lang="en-IN" dirty="0" err="1"/>
              <a:t>Jupyter</a:t>
            </a:r>
            <a:r>
              <a:rPr lang="en-IN" dirty="0"/>
              <a:t> Notebook (Python 3.11.9) with the following libraries:</a:t>
            </a:r>
          </a:p>
          <a:p>
            <a:r>
              <a:rPr lang="en-IN" dirty="0"/>
              <a:t>    Data Handling: NumPy, Pandas</a:t>
            </a:r>
          </a:p>
          <a:p>
            <a:r>
              <a:rPr lang="en-IN" dirty="0"/>
              <a:t>    Visualization: Matplotlib, Seaborn</a:t>
            </a:r>
          </a:p>
          <a:p>
            <a:endParaRPr lang="en-IN" dirty="0"/>
          </a:p>
          <a:p>
            <a:r>
              <a:rPr lang="en-IN" dirty="0"/>
              <a:t> Machine Learning (</a:t>
            </a:r>
            <a:r>
              <a:rPr lang="en-IN" dirty="0" err="1"/>
              <a:t>sklearn</a:t>
            </a:r>
            <a:r>
              <a:rPr lang="en-IN" dirty="0"/>
              <a:t>):   </a:t>
            </a:r>
          </a:p>
          <a:p>
            <a:r>
              <a:rPr lang="en-IN" dirty="0"/>
              <a:t>     Preprocessing: </a:t>
            </a:r>
            <a:r>
              <a:rPr lang="en-IN" dirty="0" err="1"/>
              <a:t>LabelEncoder</a:t>
            </a:r>
            <a:r>
              <a:rPr lang="en-IN" dirty="0"/>
              <a:t>, </a:t>
            </a:r>
            <a:r>
              <a:rPr lang="en-IN" dirty="0" err="1"/>
              <a:t>StandardScaler</a:t>
            </a:r>
            <a:endParaRPr lang="en-IN" dirty="0"/>
          </a:p>
          <a:p>
            <a:r>
              <a:rPr lang="en-IN" dirty="0"/>
              <a:t>     Model Selection: </a:t>
            </a:r>
            <a:r>
              <a:rPr lang="en-IN" dirty="0" err="1"/>
              <a:t>train_test_split</a:t>
            </a:r>
            <a:endParaRPr lang="en-IN" dirty="0"/>
          </a:p>
          <a:p>
            <a:r>
              <a:rPr lang="en-IN" dirty="0"/>
              <a:t>     Decision Tree Model: </a:t>
            </a:r>
            <a:r>
              <a:rPr lang="en-IN" dirty="0" err="1"/>
              <a:t>DecisionTreeClassifier</a:t>
            </a:r>
            <a:endParaRPr lang="en-IN" dirty="0"/>
          </a:p>
          <a:p>
            <a:endParaRPr lang="en-IN" dirty="0"/>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43490A5-61DD-342D-F1BC-71920E427695}"/>
              </a:ext>
            </a:extLst>
          </p:cNvPr>
          <p:cNvSpPr txBox="1"/>
          <p:nvPr/>
        </p:nvSpPr>
        <p:spPr>
          <a:xfrm>
            <a:off x="451413" y="1713053"/>
            <a:ext cx="11250592" cy="6126101"/>
          </a:xfrm>
          <a:prstGeom prst="rect">
            <a:avLst/>
          </a:prstGeom>
          <a:noFill/>
        </p:spPr>
        <p:txBody>
          <a:bodyPr wrap="square" rtlCol="0">
            <a:spAutoFit/>
          </a:bodyPr>
          <a:lstStyle/>
          <a:p>
            <a:r>
              <a:rPr lang="en-US" dirty="0"/>
              <a:t>Follows a structured machine learning workflow to process data, analyze patterns, train a model, and make recommendations for both crop selection and fertilizer recommendations:</a:t>
            </a:r>
          </a:p>
          <a:p>
            <a:endParaRPr lang="en-US" dirty="0"/>
          </a:p>
          <a:p>
            <a:r>
              <a:rPr lang="en-US" b="1" dirty="0"/>
              <a:t>1. Using libraries :</a:t>
            </a:r>
          </a:p>
          <a:p>
            <a:r>
              <a:rPr lang="en-US" dirty="0"/>
              <a:t> First step is to import the necessary Python libraries. Each library serves a specific purpose:</a:t>
            </a:r>
          </a:p>
          <a:p>
            <a:r>
              <a:rPr lang="en-US" dirty="0"/>
              <a:t> NumPy: Helps with numerical computations.</a:t>
            </a:r>
          </a:p>
          <a:p>
            <a:r>
              <a:rPr lang="en-US" dirty="0"/>
              <a:t> Pandas: Used for handling datasets in the form of </a:t>
            </a:r>
            <a:r>
              <a:rPr lang="en-US" dirty="0" err="1"/>
              <a:t>Dataframes</a:t>
            </a:r>
            <a:r>
              <a:rPr lang="en-US" dirty="0"/>
              <a:t>.</a:t>
            </a:r>
          </a:p>
          <a:p>
            <a:r>
              <a:rPr lang="en-US" dirty="0"/>
              <a:t> Matplotlib &amp; Seaborn: Visualization libraries to analyze data trends.</a:t>
            </a:r>
          </a:p>
          <a:p>
            <a:r>
              <a:rPr lang="en-US" dirty="0"/>
              <a:t> </a:t>
            </a:r>
            <a:r>
              <a:rPr lang="en-US" dirty="0" err="1"/>
              <a:t>Sklearn</a:t>
            </a:r>
            <a:r>
              <a:rPr lang="en-US" dirty="0"/>
              <a:t> (Scikit-learn): Provides tools for data preprocessing, model training, and evaluation.</a:t>
            </a:r>
          </a:p>
          <a:p>
            <a:endParaRPr lang="en-US" dirty="0"/>
          </a:p>
          <a:p>
            <a:r>
              <a:rPr lang="en-US" b="1" dirty="0"/>
              <a:t>2. Load the Dataset :</a:t>
            </a:r>
          </a:p>
          <a:p>
            <a:r>
              <a:rPr lang="en-US" dirty="0"/>
              <a:t>Load the dataset containing information about soil parameters, environmental conditions, and crop      types. The dataset is stored as a CSV file, which we read using Pandas.</a:t>
            </a:r>
          </a:p>
          <a:p>
            <a:endParaRPr lang="en-US" dirty="0"/>
          </a:p>
          <a:p>
            <a:r>
              <a:rPr lang="en-US" b="1" dirty="0"/>
              <a:t>3. Checking for missing values :</a:t>
            </a:r>
          </a:p>
          <a:p>
            <a:r>
              <a:rPr lang="en-US" dirty="0"/>
              <a:t>Missing values in the dataset can lead to inaccurate model predictions. We check for missing values and handle them by either removing or filling them using statistical techniques like mean, median, or mode.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A8FFD-F307-C9C0-7C45-C852BB58AF06}"/>
              </a:ext>
            </a:extLst>
          </p:cNvPr>
          <p:cNvSpPr txBox="1"/>
          <p:nvPr/>
        </p:nvSpPr>
        <p:spPr>
          <a:xfrm>
            <a:off x="483636" y="1306544"/>
            <a:ext cx="11224727" cy="5551456"/>
          </a:xfrm>
          <a:prstGeom prst="rect">
            <a:avLst/>
          </a:prstGeom>
          <a:noFill/>
        </p:spPr>
        <p:txBody>
          <a:bodyPr wrap="square" rtlCol="0">
            <a:spAutoFit/>
          </a:bodyPr>
          <a:lstStyle/>
          <a:p>
            <a:r>
              <a:rPr lang="en-IN" b="1" dirty="0"/>
              <a:t>4 . Exploratory Data Analysis (EDA) :</a:t>
            </a:r>
          </a:p>
          <a:p>
            <a:r>
              <a:rPr lang="en-IN" dirty="0"/>
              <a:t>EDA helps us understand the data distribution, identify patterns, and detect anomalies. We </a:t>
            </a:r>
            <a:r>
              <a:rPr lang="en-IN" dirty="0" err="1"/>
              <a:t>analyze</a:t>
            </a:r>
            <a:r>
              <a:rPr lang="en-IN" dirty="0"/>
              <a:t> statistical summaries ((mean, min, max, standard deviation) and visualize key features(A histogram showing the distribution of Nitrogen values across different samples).</a:t>
            </a:r>
          </a:p>
          <a:p>
            <a:endParaRPr lang="en-IN" dirty="0"/>
          </a:p>
          <a:p>
            <a:r>
              <a:rPr lang="en-IN" b="1" dirty="0"/>
              <a:t>5 . </a:t>
            </a:r>
            <a:r>
              <a:rPr lang="en-US" b="1" dirty="0"/>
              <a:t>Data Visualization (Heatmap for Feature Correlation) :</a:t>
            </a:r>
          </a:p>
          <a:p>
            <a:r>
              <a:rPr lang="en-US" dirty="0"/>
              <a:t>A heatmap helps us visualize the correlation between different features. High correlation between features indicates strong relationships that may influence crop selection.</a:t>
            </a:r>
          </a:p>
          <a:p>
            <a:r>
              <a:rPr lang="en-US" dirty="0"/>
              <a:t>A heatmap where:</a:t>
            </a:r>
          </a:p>
          <a:p>
            <a:r>
              <a:rPr lang="en-US" dirty="0"/>
              <a:t>Values closer to 1 indicate a strong positive correlation.</a:t>
            </a:r>
          </a:p>
          <a:p>
            <a:r>
              <a:rPr lang="en-US" dirty="0"/>
              <a:t>Values closer to -1 indicate a strong negative correlation.</a:t>
            </a:r>
          </a:p>
          <a:p>
            <a:r>
              <a:rPr lang="en-US" dirty="0"/>
              <a:t>Values near 0 indicate no correlation.</a:t>
            </a:r>
          </a:p>
          <a:p>
            <a:endParaRPr lang="en-US" dirty="0"/>
          </a:p>
          <a:p>
            <a:r>
              <a:rPr lang="en-US" b="1" dirty="0"/>
              <a:t>6 . Machine Learning Model (Decision Tree Classifier) :</a:t>
            </a:r>
          </a:p>
          <a:p>
            <a:r>
              <a:rPr lang="en-US" dirty="0"/>
              <a:t>We use a Decision Tree Classifier to predict the best crop based on soil and environmental conditions. Before training, we preprocess the data by encoding categorical variables(Label Encoder) and standardizing numerical features.</a:t>
            </a:r>
          </a:p>
          <a:p>
            <a:endParaRPr lang="en-US" dirty="0"/>
          </a:p>
          <a:p>
            <a:endParaRPr lang="en-US" dirty="0"/>
          </a:p>
        </p:txBody>
      </p:sp>
    </p:spTree>
    <p:extLst>
      <p:ext uri="{BB962C8B-B14F-4D97-AF65-F5344CB8AC3E}">
        <p14:creationId xmlns:p14="http://schemas.microsoft.com/office/powerpoint/2010/main" val="252933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61B816-16DA-A8BA-61CE-F5B740A848D2}"/>
              </a:ext>
            </a:extLst>
          </p:cNvPr>
          <p:cNvSpPr txBox="1"/>
          <p:nvPr/>
        </p:nvSpPr>
        <p:spPr>
          <a:xfrm>
            <a:off x="629920" y="1351280"/>
            <a:ext cx="10840720" cy="2390911"/>
          </a:xfrm>
          <a:prstGeom prst="rect">
            <a:avLst/>
          </a:prstGeom>
          <a:noFill/>
        </p:spPr>
        <p:txBody>
          <a:bodyPr wrap="square" rtlCol="0">
            <a:spAutoFit/>
          </a:bodyPr>
          <a:lstStyle/>
          <a:p>
            <a:r>
              <a:rPr lang="en-US" b="1" dirty="0"/>
              <a:t>7 . Model evaluation :</a:t>
            </a:r>
          </a:p>
          <a:p>
            <a:r>
              <a:rPr lang="en-US" dirty="0"/>
              <a:t>To assess model performance, we calculate accuracy.</a:t>
            </a:r>
          </a:p>
          <a:p>
            <a:r>
              <a:rPr lang="en-US" dirty="0"/>
              <a:t>Accuracy : 98.18</a:t>
            </a:r>
            <a:endParaRPr lang="en-IN" dirty="0"/>
          </a:p>
          <a:p>
            <a:endParaRPr lang="en-IN" dirty="0"/>
          </a:p>
          <a:p>
            <a:r>
              <a:rPr lang="en-IN" b="1" dirty="0"/>
              <a:t>8 . </a:t>
            </a:r>
            <a:r>
              <a:rPr lang="en-US" b="1" dirty="0"/>
              <a:t>Prediction :</a:t>
            </a:r>
          </a:p>
          <a:p>
            <a:r>
              <a:rPr lang="en-US" dirty="0"/>
              <a:t>We create a function where users can input soil and environmental parameters, and the model recommends the best crop and fertilizer.</a:t>
            </a:r>
          </a:p>
          <a:p>
            <a:endParaRPr lang="en-IN" dirty="0"/>
          </a:p>
        </p:txBody>
      </p:sp>
    </p:spTree>
    <p:extLst>
      <p:ext uri="{BB962C8B-B14F-4D97-AF65-F5344CB8AC3E}">
        <p14:creationId xmlns:p14="http://schemas.microsoft.com/office/powerpoint/2010/main" val="295455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A037EC76-2445-FF74-5863-4C8001864FD6}"/>
              </a:ext>
            </a:extLst>
          </p:cNvPr>
          <p:cNvSpPr txBox="1"/>
          <p:nvPr/>
        </p:nvSpPr>
        <p:spPr>
          <a:xfrm>
            <a:off x="538480" y="1798320"/>
            <a:ext cx="10668000" cy="4689489"/>
          </a:xfrm>
          <a:prstGeom prst="rect">
            <a:avLst/>
          </a:prstGeom>
          <a:noFill/>
        </p:spPr>
        <p:txBody>
          <a:bodyPr wrap="square" rtlCol="0">
            <a:spAutoFit/>
          </a:bodyPr>
          <a:lstStyle/>
          <a:p>
            <a:r>
              <a:rPr lang="en-US" dirty="0"/>
              <a:t>Agriculture is a backbone of many economies, and efficient crop production relies upon several factors such as nutrients in the soil, weather conditions, and proper fertilizers.</a:t>
            </a:r>
          </a:p>
          <a:p>
            <a:r>
              <a:rPr lang="en-US" dirty="0"/>
              <a:t>Most farmers struggle to select the appropriate crop for their land and fertilizers, which leads to low yields, soil degradation, and financial losses.</a:t>
            </a:r>
          </a:p>
          <a:p>
            <a:endParaRPr lang="en-US" dirty="0"/>
          </a:p>
          <a:p>
            <a:r>
              <a:rPr lang="en-US" dirty="0"/>
              <a:t>This project aims at developing a Crop and Fertilizer Recommendation System by using machine learning:</a:t>
            </a:r>
          </a:p>
          <a:p>
            <a:pPr marL="342900" indent="-342900">
              <a:buFont typeface="Wingdings" panose="05000000000000000000" pitchFamily="2" charset="2"/>
              <a:buChar char="Ø"/>
            </a:pPr>
            <a:r>
              <a:rPr lang="en-US" dirty="0"/>
              <a:t>It recommends the best crop suitable for soil nutrients (N, P, K), pH, temperature, humidity, and rainfall.</a:t>
            </a:r>
          </a:p>
          <a:p>
            <a:pPr marL="342900" indent="-342900">
              <a:buFont typeface="Wingdings" panose="05000000000000000000" pitchFamily="2" charset="2"/>
              <a:buChar char="Ø"/>
            </a:pPr>
            <a:r>
              <a:rPr lang="en-US" dirty="0"/>
              <a:t>It suggests the best fertilizer according to soil moisture, temperature, nutrient level, and type of crop.</a:t>
            </a:r>
          </a:p>
          <a:p>
            <a:pPr marL="342900" indent="-342900">
              <a:buFont typeface="Wingdings" panose="05000000000000000000" pitchFamily="2" charset="2"/>
              <a:buChar char="Ø"/>
            </a:pPr>
            <a:endParaRPr lang="en-IN" dirty="0"/>
          </a:p>
          <a:p>
            <a:r>
              <a:rPr lang="en-US" b="1" dirty="0"/>
              <a:t>Output :</a:t>
            </a:r>
          </a:p>
          <a:p>
            <a:pPr marL="342900" indent="-342900">
              <a:buFont typeface="Arial" panose="020B0604020202020204" pitchFamily="34" charset="0"/>
              <a:buChar char="•"/>
            </a:pPr>
            <a:r>
              <a:rPr lang="en-US" dirty="0"/>
              <a:t>Intelligent decision support system to help farmers in making correct decisions</a:t>
            </a:r>
          </a:p>
          <a:p>
            <a:pPr marL="342900" indent="-342900">
              <a:buFont typeface="Arial" panose="020B0604020202020204" pitchFamily="34" charset="0"/>
              <a:buChar char="•"/>
            </a:pPr>
            <a:r>
              <a:rPr lang="en-US" dirty="0"/>
              <a:t>Optimization of fertilizers for better health of soil and productivity</a:t>
            </a:r>
          </a:p>
          <a:p>
            <a:pPr marL="342900" indent="-342900">
              <a:buFont typeface="Arial" panose="020B0604020202020204" pitchFamily="34" charset="0"/>
              <a:buChar char="•"/>
            </a:pPr>
            <a:r>
              <a:rPr lang="en-US" dirty="0"/>
              <a:t>Sustainable agriculture with less damage to the environment through improper fertilization.</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508B80E7-877C-1FBD-B68D-F39DD8F7B81E}"/>
              </a:ext>
            </a:extLst>
          </p:cNvPr>
          <p:cNvSpPr txBox="1"/>
          <p:nvPr/>
        </p:nvSpPr>
        <p:spPr>
          <a:xfrm>
            <a:off x="375920" y="1564640"/>
            <a:ext cx="11074400" cy="5551456"/>
          </a:xfrm>
          <a:prstGeom prst="rect">
            <a:avLst/>
          </a:prstGeom>
          <a:noFill/>
        </p:spPr>
        <p:txBody>
          <a:bodyPr wrap="square" rtlCol="0">
            <a:spAutoFit/>
          </a:bodyPr>
          <a:lstStyle/>
          <a:p>
            <a:r>
              <a:rPr lang="en-US" b="1" dirty="0"/>
              <a:t>1. Crop Selection Based on Soil and Environmental Conditions :</a:t>
            </a:r>
          </a:p>
          <a:p>
            <a:r>
              <a:rPr lang="en-US" dirty="0"/>
              <a:t> The system uses a Decision Tree Classifier model that takes key features such as N (Nitrogen), P (Phosphorus), K (Potassium), temperature, humidity, pH, and rainfall to predict the most suitable crop. By analyzing these features, the model identifies patterns and recommends crops that are best suited for the given conditions.</a:t>
            </a:r>
          </a:p>
          <a:p>
            <a:r>
              <a:rPr lang="en-US" sz="1600" b="1" dirty="0"/>
              <a:t>Benefits :</a:t>
            </a:r>
            <a:r>
              <a:rPr lang="en-US" dirty="0"/>
              <a:t> </a:t>
            </a:r>
          </a:p>
          <a:p>
            <a:pPr marL="342900" indent="-342900">
              <a:buFont typeface="Arial" panose="020B0604020202020204" pitchFamily="34" charset="0"/>
              <a:buChar char="•"/>
            </a:pPr>
            <a:r>
              <a:rPr lang="en-US" dirty="0"/>
              <a:t>Saves time and resources by eliminating trial and error in crop selection.</a:t>
            </a:r>
          </a:p>
          <a:p>
            <a:pPr marL="342900" indent="-342900">
              <a:buFont typeface="Arial" panose="020B0604020202020204" pitchFamily="34" charset="0"/>
              <a:buChar char="•"/>
            </a:pPr>
            <a:r>
              <a:rPr lang="en-US" dirty="0"/>
              <a:t>Maximizes crop yield by recommending crops that are well-adapted to local conditions.</a:t>
            </a:r>
          </a:p>
          <a:p>
            <a:endParaRPr lang="en-IN" dirty="0"/>
          </a:p>
          <a:p>
            <a:r>
              <a:rPr lang="en-US" b="1" dirty="0"/>
              <a:t>2 . Fertilizer Recommendations to Optimize Crop Growth :</a:t>
            </a:r>
          </a:p>
          <a:p>
            <a:r>
              <a:rPr lang="en-US" dirty="0"/>
              <a:t>Also provides fertilizer recommendations based on crop needs, soil health, and environmental conditions. By analyzing the soil's moisture, temperature, nutrient levels (N, P, K), and crop type, the model suggests the best fertilizer to improve crop health.</a:t>
            </a:r>
          </a:p>
          <a:p>
            <a:r>
              <a:rPr lang="en-US" dirty="0"/>
              <a:t>Fertilizer recommendations are made using machine learning techniques, trained on historical data to identify which fertilizers have been most effective under similar conditions.</a:t>
            </a:r>
          </a:p>
          <a:p>
            <a:r>
              <a:rPr lang="en-US" sz="1600" b="1" dirty="0"/>
              <a:t>Benefits:</a:t>
            </a:r>
          </a:p>
          <a:p>
            <a:pPr marL="342900" indent="-342900">
              <a:buFont typeface="Arial" panose="020B0604020202020204" pitchFamily="34" charset="0"/>
              <a:buChar char="•"/>
            </a:pPr>
            <a:r>
              <a:rPr lang="en-US" dirty="0"/>
              <a:t>Ensures efficient use of fertilizers, which helps improve soil fertility without overusing chemicals.</a:t>
            </a:r>
          </a:p>
          <a:p>
            <a:pPr marL="342900" indent="-342900">
              <a:buFont typeface="Arial" panose="020B0604020202020204" pitchFamily="34" charset="0"/>
              <a:buChar char="•"/>
            </a:pPr>
            <a:r>
              <a:rPr lang="en-US" dirty="0"/>
              <a:t>Promotes environmental sustainability by reducing excess fertilizer runoff into water systems.</a:t>
            </a:r>
          </a:p>
          <a:p>
            <a:endParaRPr lang="en-US" dirty="0"/>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B30155-102F-CE93-DF2A-0EBFE5E8AA35}"/>
              </a:ext>
            </a:extLst>
          </p:cNvPr>
          <p:cNvSpPr txBox="1"/>
          <p:nvPr/>
        </p:nvSpPr>
        <p:spPr>
          <a:xfrm>
            <a:off x="467360" y="1290320"/>
            <a:ext cx="11216640" cy="5838778"/>
          </a:xfrm>
          <a:prstGeom prst="rect">
            <a:avLst/>
          </a:prstGeom>
          <a:noFill/>
        </p:spPr>
        <p:txBody>
          <a:bodyPr wrap="square" rtlCol="0">
            <a:spAutoFit/>
          </a:bodyPr>
          <a:lstStyle/>
          <a:p>
            <a:r>
              <a:rPr lang="en-US" b="1" dirty="0"/>
              <a:t>3. Data-Driven Insights for Better Decision Making :</a:t>
            </a:r>
          </a:p>
          <a:p>
            <a:r>
              <a:rPr lang="en-US" dirty="0"/>
              <a:t>Provides data-driven insights, allowing farmers to base their decisions on evidence and predictive analytics rather than assumptions . Helps farmers move toward precision agriculture, improving both profitability and environmental sustainability.</a:t>
            </a:r>
          </a:p>
          <a:p>
            <a:r>
              <a:rPr lang="en-US" sz="1600" b="1" dirty="0"/>
              <a:t>Benefits:</a:t>
            </a:r>
          </a:p>
          <a:p>
            <a:pPr marL="342900" indent="-342900">
              <a:buFont typeface="Arial" panose="020B0604020202020204" pitchFamily="34" charset="0"/>
              <a:buChar char="•"/>
            </a:pPr>
            <a:r>
              <a:rPr lang="en-US" dirty="0"/>
              <a:t>Provides actionable insights that can significantly improve farming practices.</a:t>
            </a:r>
          </a:p>
          <a:p>
            <a:pPr marL="342900" indent="-342900">
              <a:buFont typeface="Arial" panose="020B0604020202020204" pitchFamily="34" charset="0"/>
              <a:buChar char="•"/>
            </a:pPr>
            <a:r>
              <a:rPr lang="en-US" dirty="0"/>
              <a:t>Helps farmers move toward precision agriculture, improving both profitability and environmental sustainability.</a:t>
            </a:r>
          </a:p>
          <a:p>
            <a:pPr marL="342900" indent="-342900">
              <a:buFont typeface="Arial" panose="020B0604020202020204" pitchFamily="34" charset="0"/>
              <a:buChar char="•"/>
            </a:pPr>
            <a:r>
              <a:rPr lang="en-US" dirty="0"/>
              <a:t>Reduces the reliance on guesswork or advice from unverified sources.</a:t>
            </a:r>
          </a:p>
          <a:p>
            <a:endParaRPr lang="en-US" dirty="0"/>
          </a:p>
          <a:p>
            <a:endParaRPr lang="en-IN" dirty="0"/>
          </a:p>
          <a:p>
            <a:r>
              <a:rPr lang="en-US" b="1" dirty="0"/>
              <a:t>4.Reducing Environmental Impact :</a:t>
            </a:r>
          </a:p>
          <a:p>
            <a:r>
              <a:rPr lang="en-US" dirty="0"/>
              <a:t>It recommends fertilizers in the right amounts based on the soil and crop needs, reducing the chances of over-fertilization and its harmful environmental effects.</a:t>
            </a:r>
          </a:p>
          <a:p>
            <a:r>
              <a:rPr lang="en-US" dirty="0"/>
              <a:t>Helps in reducing environmental pollution from excess fertilizers.</a:t>
            </a:r>
          </a:p>
          <a:p>
            <a:r>
              <a:rPr lang="en-US" sz="1600" b="1" dirty="0"/>
              <a:t>Benefits:</a:t>
            </a:r>
          </a:p>
          <a:p>
            <a:pPr marL="342900" indent="-342900">
              <a:buFont typeface="Arial" panose="020B0604020202020204" pitchFamily="34" charset="0"/>
              <a:buChar char="•"/>
            </a:pPr>
            <a:r>
              <a:rPr lang="en-US" dirty="0"/>
              <a:t>Helps in reducing environmental pollution from excess fertilizers.</a:t>
            </a:r>
          </a:p>
          <a:p>
            <a:pPr marL="342900" indent="-342900">
              <a:buFont typeface="Arial" panose="020B0604020202020204" pitchFamily="34" charset="0"/>
              <a:buChar char="•"/>
            </a:pPr>
            <a:r>
              <a:rPr lang="en-US" dirty="0"/>
              <a:t>Supports soil conservation by suggesting fertilizers that match the soil’s current nutrient levels.</a:t>
            </a:r>
          </a:p>
          <a:p>
            <a:pPr marL="342900" indent="-3429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54069961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70</TotalTime>
  <Words>1283</Words>
  <Application>Microsoft Office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Guduru Revathi reddy</cp:lastModifiedBy>
  <cp:revision>4</cp:revision>
  <dcterms:created xsi:type="dcterms:W3CDTF">2024-12-31T09:40:01Z</dcterms:created>
  <dcterms:modified xsi:type="dcterms:W3CDTF">2025-02-06T09:24:16Z</dcterms:modified>
</cp:coreProperties>
</file>