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2" r:id="rId2"/>
    <p:sldId id="257" r:id="rId3"/>
    <p:sldId id="286" r:id="rId4"/>
    <p:sldId id="258" r:id="rId5"/>
    <p:sldId id="259" r:id="rId6"/>
    <p:sldId id="264" r:id="rId7"/>
    <p:sldId id="276" r:id="rId8"/>
    <p:sldId id="275" r:id="rId9"/>
    <p:sldId id="277" r:id="rId10"/>
    <p:sldId id="278" r:id="rId11"/>
    <p:sldId id="281" r:id="rId12"/>
    <p:sldId id="280" r:id="rId13"/>
    <p:sldId id="270" r:id="rId14"/>
    <p:sldId id="271" r:id="rId15"/>
    <p:sldId id="272" r:id="rId16"/>
    <p:sldId id="273" r:id="rId17"/>
    <p:sldId id="282" r:id="rId18"/>
    <p:sldId id="283" r:id="rId19"/>
    <p:sldId id="287" r:id="rId20"/>
    <p:sldId id="285" r:id="rId21"/>
    <p:sldId id="303" r:id="rId22"/>
    <p:sldId id="289" r:id="rId23"/>
    <p:sldId id="290" r:id="rId24"/>
    <p:sldId id="291" r:id="rId25"/>
    <p:sldId id="292" r:id="rId26"/>
    <p:sldId id="297" r:id="rId27"/>
    <p:sldId id="294" r:id="rId28"/>
    <p:sldId id="298" r:id="rId29"/>
    <p:sldId id="293" r:id="rId30"/>
    <p:sldId id="295" r:id="rId31"/>
    <p:sldId id="301" r:id="rId32"/>
    <p:sldId id="299" r:id="rId33"/>
    <p:sldId id="300" r:id="rId34"/>
    <p:sldId id="30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94"/>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500F2-7BD3-4151-AD7A-E9694A70DF50}"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CA865-96E5-4F18-866F-740826618359}" type="slidenum">
              <a:rPr lang="en-US" smtClean="0"/>
              <a:t>‹#›</a:t>
            </a:fld>
            <a:endParaRPr lang="en-US"/>
          </a:p>
        </p:txBody>
      </p:sp>
    </p:spTree>
    <p:extLst>
      <p:ext uri="{BB962C8B-B14F-4D97-AF65-F5344CB8AC3E}">
        <p14:creationId xmlns:p14="http://schemas.microsoft.com/office/powerpoint/2010/main" val="342469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
            </a:r>
          </a:p>
        </p:txBody>
      </p:sp>
      <p:sp>
        <p:nvSpPr>
          <p:cNvPr id="4" name="Slide Number Placeholder 3"/>
          <p:cNvSpPr>
            <a:spLocks noGrp="1"/>
          </p:cNvSpPr>
          <p:nvPr>
            <p:ph type="sldNum" sz="quarter" idx="5"/>
          </p:nvPr>
        </p:nvSpPr>
        <p:spPr/>
        <p:txBody>
          <a:bodyPr/>
          <a:lstStyle/>
          <a:p>
            <a:fld id="{E28CA865-96E5-4F18-866F-740826618359}" type="slidenum">
              <a:rPr lang="en-US" smtClean="0"/>
              <a:t>13</a:t>
            </a:fld>
            <a:endParaRPr lang="en-US"/>
          </a:p>
        </p:txBody>
      </p:sp>
    </p:spTree>
    <p:extLst>
      <p:ext uri="{BB962C8B-B14F-4D97-AF65-F5344CB8AC3E}">
        <p14:creationId xmlns:p14="http://schemas.microsoft.com/office/powerpoint/2010/main" val="344869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210F-4396-80FB-A185-7C5C0BC1B5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83F296-6C9F-48ED-EA7D-586CBCE1C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B1A8C-B463-A403-A355-801FE6F90864}"/>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5" name="Footer Placeholder 4">
            <a:extLst>
              <a:ext uri="{FF2B5EF4-FFF2-40B4-BE49-F238E27FC236}">
                <a16:creationId xmlns:a16="http://schemas.microsoft.com/office/drawing/2014/main" id="{C56202FE-94A7-8BD7-7B2C-EE4A0715F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0304B-2CC2-1E54-61B0-B63B26AE2F01}"/>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325963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A914-0D90-3E86-F4D1-3FD554B75A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F5A877-3457-37B2-F329-6579BABC3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E94C4-4795-88FE-0348-DC0B7686CB13}"/>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5" name="Footer Placeholder 4">
            <a:extLst>
              <a:ext uri="{FF2B5EF4-FFF2-40B4-BE49-F238E27FC236}">
                <a16:creationId xmlns:a16="http://schemas.microsoft.com/office/drawing/2014/main" id="{BC4B36D1-9270-2954-ADD2-4C9E29C49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37B5E-DEBC-56DF-42E4-D91F52205FA4}"/>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217207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8D05C-DDD5-2F8E-BF3B-9569DD9EEF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833168-BE05-455F-B02B-9945E1A41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618A2-A719-5246-0B06-AB66AD2D1F4B}"/>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5" name="Footer Placeholder 4">
            <a:extLst>
              <a:ext uri="{FF2B5EF4-FFF2-40B4-BE49-F238E27FC236}">
                <a16:creationId xmlns:a16="http://schemas.microsoft.com/office/drawing/2014/main" id="{536AA1D4-00F3-220D-004F-B5F85EC61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769AE-6929-C64C-4A61-7B3747F2E8C6}"/>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58242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869E-C4C0-A826-FA78-CC64F3130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6883F-61BE-6E04-A94E-AB0C90F44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81A3F-C4C9-77FF-DB49-56F0E60B5D3A}"/>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5" name="Footer Placeholder 4">
            <a:extLst>
              <a:ext uri="{FF2B5EF4-FFF2-40B4-BE49-F238E27FC236}">
                <a16:creationId xmlns:a16="http://schemas.microsoft.com/office/drawing/2014/main" id="{1D70B746-B55D-0D84-52D9-F249941D1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33987-ACD5-0C92-2F74-1FC86B464625}"/>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206956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EDF7-77C7-929E-EEF2-FEE8E8ADE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521B42-AAA3-001A-728F-EAFC7C86CA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22381-9D71-B5DD-ABF4-9FD41F7B581D}"/>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5" name="Footer Placeholder 4">
            <a:extLst>
              <a:ext uri="{FF2B5EF4-FFF2-40B4-BE49-F238E27FC236}">
                <a16:creationId xmlns:a16="http://schemas.microsoft.com/office/drawing/2014/main" id="{F1C614F9-F87F-CED9-CF80-918070471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3BE3A-62FF-E476-E799-BE54FA30EB5A}"/>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359741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9D3B-CA1E-26DD-4355-637093F137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FD75E6-5FAF-6FC1-5571-110E44864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50E9FB-69D2-66EB-DB8C-52DF734293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38D71-905B-5142-BD5E-6BFC86B0160E}"/>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6" name="Footer Placeholder 5">
            <a:extLst>
              <a:ext uri="{FF2B5EF4-FFF2-40B4-BE49-F238E27FC236}">
                <a16:creationId xmlns:a16="http://schemas.microsoft.com/office/drawing/2014/main" id="{FD54EB3F-D88E-BD74-E14F-D631ECF96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FE2E3-473A-1B36-0DCC-E5601EB5839B}"/>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191343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9441-2C01-4A69-1A04-FFC49B3F98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91D5D-EC6B-0624-C1BE-B5FC447CB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A1005B-9533-9C38-A38E-178C6D2F59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D81135-9909-3411-1D18-C385C4C24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B4E949-827C-8E1F-F90E-5A8309A0AB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FD0CA9-BD73-0FFA-2F2A-A50230EB5343}"/>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8" name="Footer Placeholder 7">
            <a:extLst>
              <a:ext uri="{FF2B5EF4-FFF2-40B4-BE49-F238E27FC236}">
                <a16:creationId xmlns:a16="http://schemas.microsoft.com/office/drawing/2014/main" id="{AD7F20A4-1912-8E10-6A7A-60A86D80C9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779FD6-C5AA-671F-7FD7-302A64EF8118}"/>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237364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87B2-105F-74C1-7049-86D010F66B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C47B97-D7C9-238C-6C1F-4F6BB91943C9}"/>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4" name="Footer Placeholder 3">
            <a:extLst>
              <a:ext uri="{FF2B5EF4-FFF2-40B4-BE49-F238E27FC236}">
                <a16:creationId xmlns:a16="http://schemas.microsoft.com/office/drawing/2014/main" id="{3B21F6BE-4A38-3919-2B2B-D2D8CFF93E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65D97E-3B6B-8C58-1A43-CF50E9D57266}"/>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148027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21D60-4052-C10D-E912-7D94387C8846}"/>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3" name="Footer Placeholder 2">
            <a:extLst>
              <a:ext uri="{FF2B5EF4-FFF2-40B4-BE49-F238E27FC236}">
                <a16:creationId xmlns:a16="http://schemas.microsoft.com/office/drawing/2014/main" id="{9BC3A0F0-F9A9-E63D-5506-9F3CB02EE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76A08F-0B90-23A0-FD52-ABC76AC14E0F}"/>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70595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ED3D-E336-243F-E2F0-D908534F0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0B7C49-5B17-BADD-F2E2-69F53A4B6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CE9CB6-BADB-322F-E7F3-41CA96576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E5E02-46B1-576C-1E1C-0ED02A300243}"/>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6" name="Footer Placeholder 5">
            <a:extLst>
              <a:ext uri="{FF2B5EF4-FFF2-40B4-BE49-F238E27FC236}">
                <a16:creationId xmlns:a16="http://schemas.microsoft.com/office/drawing/2014/main" id="{4DE608B4-6C2F-CA79-F0A9-1C88EFB3B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B5B4B-C98C-C28C-BB55-68B4725308BB}"/>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59852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3F5-EAB6-BA67-8069-838B463F4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F8AEDB-7EE7-E6EA-9F7D-C9A439097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D9711F-6E1B-AE07-DA6A-BB0663A4A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A26D2D-89F7-6C29-B2AB-2691E899AE4B}"/>
              </a:ext>
            </a:extLst>
          </p:cNvPr>
          <p:cNvSpPr>
            <a:spLocks noGrp="1"/>
          </p:cNvSpPr>
          <p:nvPr>
            <p:ph type="dt" sz="half" idx="10"/>
          </p:nvPr>
        </p:nvSpPr>
        <p:spPr/>
        <p:txBody>
          <a:bodyPr/>
          <a:lstStyle/>
          <a:p>
            <a:fld id="{D0D978C7-4D51-4DEC-9E54-A9BDAC11D4F5}" type="datetimeFigureOut">
              <a:rPr lang="en-US" smtClean="0"/>
              <a:t>10/15/2025</a:t>
            </a:fld>
            <a:endParaRPr lang="en-US"/>
          </a:p>
        </p:txBody>
      </p:sp>
      <p:sp>
        <p:nvSpPr>
          <p:cNvPr id="6" name="Footer Placeholder 5">
            <a:extLst>
              <a:ext uri="{FF2B5EF4-FFF2-40B4-BE49-F238E27FC236}">
                <a16:creationId xmlns:a16="http://schemas.microsoft.com/office/drawing/2014/main" id="{BFA4C451-72E4-1C5E-C330-EDACDB98B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89251-BE8E-C180-F89F-FF176591797E}"/>
              </a:ext>
            </a:extLst>
          </p:cNvPr>
          <p:cNvSpPr>
            <a:spLocks noGrp="1"/>
          </p:cNvSpPr>
          <p:nvPr>
            <p:ph type="sldNum" sz="quarter" idx="12"/>
          </p:nvPr>
        </p:nvSpPr>
        <p:spPr/>
        <p:txBody>
          <a:bodyPr/>
          <a:lstStyle/>
          <a:p>
            <a:fld id="{CAA0A4A0-88E7-49CB-8F69-004502E47328}" type="slidenum">
              <a:rPr lang="en-US" smtClean="0"/>
              <a:t>‹#›</a:t>
            </a:fld>
            <a:endParaRPr lang="en-US"/>
          </a:p>
        </p:txBody>
      </p:sp>
    </p:spTree>
    <p:extLst>
      <p:ext uri="{BB962C8B-B14F-4D97-AF65-F5344CB8AC3E}">
        <p14:creationId xmlns:p14="http://schemas.microsoft.com/office/powerpoint/2010/main" val="320944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0E9B2-EE79-4BCD-2835-FBFFE6FC7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67EFB5-0C3B-D330-0531-5D3801DB0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C8C43-3C40-674C-D8E9-654109969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D978C7-4D51-4DEC-9E54-A9BDAC11D4F5}" type="datetimeFigureOut">
              <a:rPr lang="en-US" smtClean="0"/>
              <a:t>10/15/2025</a:t>
            </a:fld>
            <a:endParaRPr lang="en-US"/>
          </a:p>
        </p:txBody>
      </p:sp>
      <p:sp>
        <p:nvSpPr>
          <p:cNvPr id="5" name="Footer Placeholder 4">
            <a:extLst>
              <a:ext uri="{FF2B5EF4-FFF2-40B4-BE49-F238E27FC236}">
                <a16:creationId xmlns:a16="http://schemas.microsoft.com/office/drawing/2014/main" id="{B0A133BB-008B-9189-D20E-9DDFC5B0D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109AB1-F9BE-1C1E-BAC2-83E5097AC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A0A4A0-88E7-49CB-8F69-004502E47328}" type="slidenum">
              <a:rPr lang="en-US" smtClean="0"/>
              <a:t>‹#›</a:t>
            </a:fld>
            <a:endParaRPr lang="en-US"/>
          </a:p>
        </p:txBody>
      </p:sp>
    </p:spTree>
    <p:extLst>
      <p:ext uri="{BB962C8B-B14F-4D97-AF65-F5344CB8AC3E}">
        <p14:creationId xmlns:p14="http://schemas.microsoft.com/office/powerpoint/2010/main" val="416513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07/s11042-023-14817-z" TargetMode="External"/><Relationship Id="rId2" Type="http://schemas.openxmlformats.org/officeDocument/2006/relationships/hyperlink" Target="https://doi.org/10.1038/s41598-025-96437-1" TargetMode="External"/><Relationship Id="rId1" Type="http://schemas.openxmlformats.org/officeDocument/2006/relationships/slideLayout" Target="../slideLayouts/slideLayout2.xml"/><Relationship Id="rId4" Type="http://schemas.openxmlformats.org/officeDocument/2006/relationships/hyperlink" Target="https://doi.org/10.1088/1742-6596/1817/1/012009"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priyamchoksi/100000-diabetes-clinical-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4B14E-BBC0-82DA-10AD-86000C39A83D}"/>
              </a:ext>
            </a:extLst>
          </p:cNvPr>
          <p:cNvSpPr>
            <a:spLocks noGrp="1"/>
          </p:cNvSpPr>
          <p:nvPr>
            <p:ph type="ctrTitle"/>
          </p:nvPr>
        </p:nvSpPr>
        <p:spPr>
          <a:xfrm>
            <a:off x="6604825" y="1166647"/>
            <a:ext cx="4984813" cy="2577662"/>
          </a:xfrm>
          <a:noFill/>
        </p:spPr>
        <p:txBody>
          <a:bodyPr>
            <a:normAutofit/>
          </a:bodyPr>
          <a:lstStyle/>
          <a:p>
            <a:r>
              <a:rPr kumimoji="0" lang="en-US" altLang="en-US" sz="3600" b="1" i="0" u="none" strike="noStrike" cap="none" normalizeH="0" baseline="0" dirty="0">
                <a:ln>
                  <a:noFill/>
                </a:ln>
                <a:effectLst/>
                <a:latin typeface="Times New Roman" panose="02020603050405020304" pitchFamily="18" charset="0"/>
                <a:cs typeface="Times New Roman" panose="02020603050405020304" pitchFamily="18" charset="0"/>
              </a:rPr>
              <a:t>Predicting Heart Disease Risk Using Key Health </a:t>
            </a:r>
            <a:r>
              <a:rPr lang="en-US" altLang="en-US" sz="3600" b="1" dirty="0">
                <a:latin typeface="Times New Roman" panose="02020603050405020304" pitchFamily="18" charset="0"/>
                <a:cs typeface="Times New Roman" panose="02020603050405020304" pitchFamily="18" charset="0"/>
              </a:rPr>
              <a:t>Features</a:t>
            </a:r>
            <a:r>
              <a:rPr kumimoji="0" lang="en-US" altLang="en-US" sz="3600" b="1" i="0" u="none" strike="noStrike" cap="none" normalizeH="0" baseline="0" dirty="0">
                <a:ln>
                  <a:noFill/>
                </a:ln>
                <a:effectLst/>
                <a:latin typeface="Times New Roman" panose="02020603050405020304" pitchFamily="18" charset="0"/>
                <a:cs typeface="Times New Roman" panose="02020603050405020304" pitchFamily="18" charset="0"/>
              </a:rPr>
              <a:t>: A Machine Learning Approach</a:t>
            </a:r>
            <a:endParaRPr lang="en-US" sz="3600" dirty="0"/>
          </a:p>
        </p:txBody>
      </p:sp>
      <p:sp>
        <p:nvSpPr>
          <p:cNvPr id="3" name="Subtitle 2">
            <a:extLst>
              <a:ext uri="{FF2B5EF4-FFF2-40B4-BE49-F238E27FC236}">
                <a16:creationId xmlns:a16="http://schemas.microsoft.com/office/drawing/2014/main" id="{A56BC944-B9B2-64E1-6AB4-EB5A7DE13E46}"/>
              </a:ext>
            </a:extLst>
          </p:cNvPr>
          <p:cNvSpPr>
            <a:spLocks noGrp="1"/>
          </p:cNvSpPr>
          <p:nvPr>
            <p:ph type="subTitle" idx="1"/>
          </p:nvPr>
        </p:nvSpPr>
        <p:spPr>
          <a:xfrm>
            <a:off x="9599560" y="4728755"/>
            <a:ext cx="2288741" cy="1925196"/>
          </a:xfrm>
          <a:noFill/>
        </p:spPr>
        <p:txBody>
          <a:bodyPr>
            <a:normAutofit lnSpcReduction="10000"/>
          </a:bodyPr>
          <a:lstStyle/>
          <a:p>
            <a:pPr algn="l"/>
            <a:r>
              <a:rPr lang="en-US" sz="1500" b="1" dirty="0">
                <a:latin typeface="Times New Roman" panose="02020603050405020304" pitchFamily="18" charset="0"/>
                <a:cs typeface="Times New Roman" panose="02020603050405020304" pitchFamily="18" charset="0"/>
              </a:rPr>
              <a:t>Group 1</a:t>
            </a:r>
          </a:p>
          <a:p>
            <a:pPr algn="l" fontAlgn="ctr"/>
            <a:r>
              <a:rPr lang="en-US" sz="1500" u="none" strike="noStrike" dirty="0">
                <a:effectLst/>
                <a:latin typeface="Times New Roman" panose="02020603050405020304" pitchFamily="18" charset="0"/>
                <a:cs typeface="Times New Roman" panose="02020603050405020304" pitchFamily="18" charset="0"/>
              </a:rPr>
              <a:t>Fnu Arshika Farzeen</a:t>
            </a:r>
          </a:p>
          <a:p>
            <a:pPr algn="l" fontAlgn="ctr"/>
            <a:r>
              <a:rPr lang="en-US" sz="1500" u="none" strike="noStrike" dirty="0">
                <a:effectLst/>
                <a:latin typeface="Times New Roman" panose="02020603050405020304" pitchFamily="18" charset="0"/>
                <a:cs typeface="Times New Roman" panose="02020603050405020304" pitchFamily="18" charset="0"/>
              </a:rPr>
              <a:t>Nitin Varma Gokaraju</a:t>
            </a:r>
          </a:p>
          <a:p>
            <a:pPr algn="l" fontAlgn="ctr"/>
            <a:r>
              <a:rPr lang="en-US" sz="1500" dirty="0">
                <a:latin typeface="Times New Roman" panose="02020603050405020304" pitchFamily="18" charset="0"/>
                <a:cs typeface="Times New Roman" panose="02020603050405020304" pitchFamily="18" charset="0"/>
              </a:rPr>
              <a:t>Revathi Surisetty</a:t>
            </a:r>
            <a:endParaRPr lang="en-US" sz="1500" u="none" strike="noStrike" dirty="0">
              <a:effectLst/>
              <a:latin typeface="Times New Roman" panose="02020603050405020304" pitchFamily="18" charset="0"/>
              <a:cs typeface="Times New Roman" panose="02020603050405020304" pitchFamily="18" charset="0"/>
            </a:endParaRPr>
          </a:p>
          <a:p>
            <a:pPr algn="l" fontAlgn="ctr"/>
            <a:r>
              <a:rPr lang="en-US" sz="1500" u="none" strike="noStrike" dirty="0">
                <a:effectLst/>
                <a:latin typeface="Times New Roman" panose="02020603050405020304" pitchFamily="18" charset="0"/>
                <a:cs typeface="Times New Roman" panose="02020603050405020304" pitchFamily="18" charset="0"/>
              </a:rPr>
              <a:t>Shreya </a:t>
            </a:r>
            <a:r>
              <a:rPr lang="en-US" sz="1500" u="none" strike="noStrike" dirty="0" err="1">
                <a:effectLst/>
                <a:latin typeface="Times New Roman" panose="02020603050405020304" pitchFamily="18" charset="0"/>
                <a:cs typeface="Times New Roman" panose="02020603050405020304" pitchFamily="18" charset="0"/>
              </a:rPr>
              <a:t>Podipireddy</a:t>
            </a:r>
            <a:endParaRPr lang="en-US" sz="1500" u="none" strike="noStrike" dirty="0">
              <a:effectLst/>
              <a:latin typeface="Times New Roman" panose="02020603050405020304" pitchFamily="18" charset="0"/>
              <a:cs typeface="Times New Roman" panose="02020603050405020304" pitchFamily="18" charset="0"/>
            </a:endParaRPr>
          </a:p>
          <a:p>
            <a:pPr algn="l" fontAlgn="ctr"/>
            <a:r>
              <a:rPr lang="en-US" sz="1500" dirty="0">
                <a:latin typeface="Times New Roman" panose="02020603050405020304" pitchFamily="18" charset="0"/>
                <a:cs typeface="Times New Roman" panose="02020603050405020304" pitchFamily="18" charset="0"/>
              </a:rPr>
              <a:t>Sravani Pendyala</a:t>
            </a:r>
            <a:endParaRPr lang="en-US" sz="1500" u="none" strike="noStrike" dirty="0">
              <a:effectLst/>
              <a:latin typeface="Times New Roman" panose="02020603050405020304" pitchFamily="18" charset="0"/>
              <a:cs typeface="Times New Roman" panose="02020603050405020304" pitchFamily="18" charset="0"/>
            </a:endParaRPr>
          </a:p>
          <a:p>
            <a:pPr indent="-228600" algn="l" fontAlgn="ctr">
              <a:buFont typeface="Arial" panose="020B0604020202020204" pitchFamily="34" charset="0"/>
              <a:buChar char="•"/>
            </a:pPr>
            <a:endParaRPr lang="en-US" sz="1500" u="none" strike="noStrike" dirty="0">
              <a:effectLst/>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a:p>
            <a:pPr algn="l"/>
            <a:endParaRPr lang="en-US" sz="1500" dirty="0">
              <a:latin typeface="Times New Roman" panose="02020603050405020304" pitchFamily="18" charset="0"/>
              <a:cs typeface="Times New Roman" panose="02020603050405020304" pitchFamily="18" charset="0"/>
            </a:endParaRPr>
          </a:p>
        </p:txBody>
      </p:sp>
      <p:pic>
        <p:nvPicPr>
          <p:cNvPr id="6" name="Picture 5" descr="A doctor holding a heart&#10;&#10;Description automatically generated">
            <a:extLst>
              <a:ext uri="{FF2B5EF4-FFF2-40B4-BE49-F238E27FC236}">
                <a16:creationId xmlns:a16="http://schemas.microsoft.com/office/drawing/2014/main" id="{C0F3688C-995F-8B02-1AF1-3A187D9F2359}"/>
              </a:ext>
            </a:extLst>
          </p:cNvPr>
          <p:cNvPicPr>
            <a:picLocks noChangeAspect="1"/>
          </p:cNvPicPr>
          <p:nvPr/>
        </p:nvPicPr>
        <p:blipFill>
          <a:blip r:embed="rId2">
            <a:extLst>
              <a:ext uri="{28A0092B-C50C-407E-A947-70E740481C1C}">
                <a14:useLocalDpi xmlns:a14="http://schemas.microsoft.com/office/drawing/2010/main" val="0"/>
              </a:ext>
            </a:extLst>
          </a:blip>
          <a:srcRect l="22150" r="15676" b="1"/>
          <a:stretch/>
        </p:blipFill>
        <p:spPr>
          <a:xfrm>
            <a:off x="1" y="10"/>
            <a:ext cx="6005512" cy="6857990"/>
          </a:xfrm>
          <a:prstGeom prst="rect">
            <a:avLst/>
          </a:prstGeom>
        </p:spPr>
      </p:pic>
    </p:spTree>
    <p:extLst>
      <p:ext uri="{BB962C8B-B14F-4D97-AF65-F5344CB8AC3E}">
        <p14:creationId xmlns:p14="http://schemas.microsoft.com/office/powerpoint/2010/main" val="284940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32F7-F728-4BC8-A47D-64ACD9556FFE}"/>
              </a:ext>
            </a:extLst>
          </p:cNvPr>
          <p:cNvSpPr>
            <a:spLocks noGrp="1"/>
          </p:cNvSpPr>
          <p:nvPr>
            <p:ph type="title"/>
          </p:nvPr>
        </p:nvSpPr>
        <p:spPr>
          <a:xfrm>
            <a:off x="677265" y="196874"/>
            <a:ext cx="11056315" cy="724840"/>
          </a:xfrm>
        </p:spPr>
        <p:txBody>
          <a:bodyPr>
            <a:normAutofit fontScale="90000"/>
          </a:bodyPr>
          <a:lstStyle/>
          <a:p>
            <a:r>
              <a:rPr lang="en-US" sz="3500" b="1" dirty="0">
                <a:latin typeface="Times New Roman" panose="02020603050405020304" pitchFamily="18" charset="0"/>
                <a:cs typeface="Times New Roman" panose="02020603050405020304" pitchFamily="18" charset="0"/>
              </a:rPr>
              <a:t>Feature Importance &amp; Execution Time: </a:t>
            </a:r>
            <a:r>
              <a:rPr lang="en-US" sz="3500" b="1" dirty="0" err="1">
                <a:latin typeface="Times New Roman" panose="02020603050405020304" pitchFamily="18" charset="0"/>
                <a:cs typeface="Times New Roman" panose="02020603050405020304" pitchFamily="18" charset="0"/>
              </a:rPr>
              <a:t>fread</a:t>
            </a:r>
            <a:r>
              <a:rPr lang="en-US" sz="3500" b="1" dirty="0">
                <a:latin typeface="Times New Roman" panose="02020603050405020304" pitchFamily="18" charset="0"/>
                <a:cs typeface="Times New Roman" panose="02020603050405020304" pitchFamily="18" charset="0"/>
              </a:rPr>
              <a:t> (After Profiling)</a:t>
            </a:r>
            <a:endParaRPr lang="en-US" sz="3500" dirty="0"/>
          </a:p>
        </p:txBody>
      </p:sp>
      <p:pic>
        <p:nvPicPr>
          <p:cNvPr id="5" name="Picture 4">
            <a:extLst>
              <a:ext uri="{FF2B5EF4-FFF2-40B4-BE49-F238E27FC236}">
                <a16:creationId xmlns:a16="http://schemas.microsoft.com/office/drawing/2014/main" id="{419BB313-40D9-7518-5092-660BDC69B4B7}"/>
              </a:ext>
            </a:extLst>
          </p:cNvPr>
          <p:cNvPicPr>
            <a:picLocks noChangeAspect="1"/>
          </p:cNvPicPr>
          <p:nvPr/>
        </p:nvPicPr>
        <p:blipFill>
          <a:blip r:embed="rId2"/>
          <a:stretch>
            <a:fillRect/>
          </a:stretch>
        </p:blipFill>
        <p:spPr>
          <a:xfrm>
            <a:off x="744672" y="833933"/>
            <a:ext cx="6204317" cy="6024067"/>
          </a:xfrm>
          <a:prstGeom prst="rect">
            <a:avLst/>
          </a:prstGeom>
        </p:spPr>
      </p:pic>
      <p:sp>
        <p:nvSpPr>
          <p:cNvPr id="9" name="TextBox 8">
            <a:extLst>
              <a:ext uri="{FF2B5EF4-FFF2-40B4-BE49-F238E27FC236}">
                <a16:creationId xmlns:a16="http://schemas.microsoft.com/office/drawing/2014/main" id="{6D4E99EB-0A3B-B9F3-5035-4BAB5A208A72}"/>
              </a:ext>
            </a:extLst>
          </p:cNvPr>
          <p:cNvSpPr txBox="1"/>
          <p:nvPr/>
        </p:nvSpPr>
        <p:spPr>
          <a:xfrm>
            <a:off x="7854854" y="3284365"/>
            <a:ext cx="3431281" cy="1953163"/>
          </a:xfrm>
          <a:prstGeom prst="rect">
            <a:avLst/>
          </a:prstGeom>
          <a:noFill/>
        </p:spPr>
        <p:txBody>
          <a:bodyPr wrap="square">
            <a:spAutoFit/>
          </a:bodyPr>
          <a:lstStyle/>
          <a:p>
            <a:pPr marR="0" lvl="0">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Interpretation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The p-values remain constant after profiling.</a:t>
            </a:r>
          </a:p>
          <a:p>
            <a:pPr marR="0" lvl="0">
              <a:lnSpc>
                <a:spcPct val="107000"/>
              </a:lnSpc>
              <a:spcAft>
                <a:spcPts val="800"/>
              </a:spcAft>
            </a:pPr>
            <a:r>
              <a:rPr lang="en-US" dirty="0">
                <a:latin typeface="Times New Roman" panose="02020603050405020304" pitchFamily="18" charset="0"/>
                <a:ea typeface="Times New Roman" panose="02020603050405020304" pitchFamily="18" charset="0"/>
                <a:cs typeface="Arial" panose="020B0604020202020204" pitchFamily="34" charset="0"/>
              </a:rPr>
              <a:t>The time taken for logistic regression model execution by using </a:t>
            </a:r>
            <a:r>
              <a:rPr lang="en-US" dirty="0" err="1">
                <a:latin typeface="Times New Roman" panose="02020603050405020304" pitchFamily="18" charset="0"/>
                <a:ea typeface="Times New Roman" panose="02020603050405020304" pitchFamily="18" charset="0"/>
                <a:cs typeface="Arial" panose="020B0604020202020204" pitchFamily="34" charset="0"/>
              </a:rPr>
              <a:t>fread</a:t>
            </a:r>
            <a:r>
              <a:rPr lang="en-US" dirty="0">
                <a:latin typeface="Times New Roman" panose="02020603050405020304" pitchFamily="18" charset="0"/>
                <a:ea typeface="Times New Roman" panose="02020603050405020304" pitchFamily="18" charset="0"/>
                <a:cs typeface="Arial" panose="020B0604020202020204" pitchFamily="34" charset="0"/>
              </a:rPr>
              <a:t> function after profiling was </a:t>
            </a:r>
            <a:r>
              <a:rPr lang="en-US" b="1" dirty="0">
                <a:latin typeface="Times New Roman" panose="02020603050405020304" pitchFamily="18" charset="0"/>
                <a:ea typeface="Times New Roman" panose="02020603050405020304" pitchFamily="18" charset="0"/>
                <a:cs typeface="Arial" panose="020B0604020202020204" pitchFamily="34" charset="0"/>
              </a:rPr>
              <a:t>1.43</a:t>
            </a:r>
            <a:r>
              <a:rPr lang="en-US" dirty="0">
                <a:latin typeface="Times New Roman" panose="02020603050405020304" pitchFamily="18" charset="0"/>
                <a:ea typeface="Times New Roman" panose="02020603050405020304" pitchFamily="18" charset="0"/>
                <a:cs typeface="Arial" panose="020B0604020202020204" pitchFamily="34" charset="0"/>
              </a:rPr>
              <a:t> seconds.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10" name="Picture 9">
            <a:extLst>
              <a:ext uri="{FF2B5EF4-FFF2-40B4-BE49-F238E27FC236}">
                <a16:creationId xmlns:a16="http://schemas.microsoft.com/office/drawing/2014/main" id="{56D9DFB6-D2FA-B1D7-7F32-DA9582485A13}"/>
              </a:ext>
            </a:extLst>
          </p:cNvPr>
          <p:cNvPicPr>
            <a:picLocks noChangeAspect="1"/>
          </p:cNvPicPr>
          <p:nvPr/>
        </p:nvPicPr>
        <p:blipFill>
          <a:blip r:embed="rId3"/>
          <a:stretch>
            <a:fillRect/>
          </a:stretch>
        </p:blipFill>
        <p:spPr>
          <a:xfrm>
            <a:off x="4606451" y="1252660"/>
            <a:ext cx="7585549" cy="1110149"/>
          </a:xfrm>
          <a:prstGeom prst="rect">
            <a:avLst/>
          </a:prstGeom>
        </p:spPr>
      </p:pic>
    </p:spTree>
    <p:extLst>
      <p:ext uri="{BB962C8B-B14F-4D97-AF65-F5344CB8AC3E}">
        <p14:creationId xmlns:p14="http://schemas.microsoft.com/office/powerpoint/2010/main" val="93538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1D27-B654-AD1B-3391-8FBBA7C60C65}"/>
              </a:ext>
            </a:extLst>
          </p:cNvPr>
          <p:cNvSpPr>
            <a:spLocks noGrp="1"/>
          </p:cNvSpPr>
          <p:nvPr>
            <p:ph type="title"/>
          </p:nvPr>
        </p:nvSpPr>
        <p:spPr>
          <a:xfrm>
            <a:off x="838200" y="277342"/>
            <a:ext cx="9088526" cy="659003"/>
          </a:xfrm>
        </p:spPr>
        <p:txBody>
          <a:bodyPr>
            <a:normAutofit/>
          </a:bodyPr>
          <a:lstStyle/>
          <a:p>
            <a:r>
              <a:rPr lang="en-US" sz="3500" b="1" dirty="0">
                <a:latin typeface="Times New Roman" panose="02020603050405020304" pitchFamily="18" charset="0"/>
                <a:cs typeface="Times New Roman" panose="02020603050405020304" pitchFamily="18" charset="0"/>
              </a:rPr>
              <a:t>Data Tab and Flame Graph</a:t>
            </a:r>
            <a:endParaRPr lang="en-US" sz="3500" dirty="0"/>
          </a:p>
        </p:txBody>
      </p:sp>
      <p:pic>
        <p:nvPicPr>
          <p:cNvPr id="7" name="Picture 6">
            <a:extLst>
              <a:ext uri="{FF2B5EF4-FFF2-40B4-BE49-F238E27FC236}">
                <a16:creationId xmlns:a16="http://schemas.microsoft.com/office/drawing/2014/main" id="{D03A7242-C1B0-AE52-A705-0D3BE45659F3}"/>
              </a:ext>
            </a:extLst>
          </p:cNvPr>
          <p:cNvPicPr>
            <a:picLocks noChangeAspect="1"/>
          </p:cNvPicPr>
          <p:nvPr/>
        </p:nvPicPr>
        <p:blipFill>
          <a:blip r:embed="rId2"/>
          <a:stretch>
            <a:fillRect/>
          </a:stretch>
        </p:blipFill>
        <p:spPr>
          <a:xfrm>
            <a:off x="521271" y="4299045"/>
            <a:ext cx="9559875" cy="2358768"/>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265ABEE7-D14E-6170-9B13-8A62D21D2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89" y="936345"/>
            <a:ext cx="8131410" cy="3326306"/>
          </a:xfrm>
          <a:prstGeom prst="rect">
            <a:avLst/>
          </a:prstGeom>
        </p:spPr>
      </p:pic>
    </p:spTree>
    <p:extLst>
      <p:ext uri="{BB962C8B-B14F-4D97-AF65-F5344CB8AC3E}">
        <p14:creationId xmlns:p14="http://schemas.microsoft.com/office/powerpoint/2010/main" val="216404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D7D0-925D-1C70-CAFB-F68BE29BE980}"/>
              </a:ext>
            </a:extLst>
          </p:cNvPr>
          <p:cNvSpPr>
            <a:spLocks noGrp="1"/>
          </p:cNvSpPr>
          <p:nvPr>
            <p:ph type="title"/>
          </p:nvPr>
        </p:nvSpPr>
        <p:spPr>
          <a:xfrm>
            <a:off x="838200" y="365126"/>
            <a:ext cx="7040270" cy="666317"/>
          </a:xfrm>
        </p:spPr>
        <p:txBody>
          <a:bodyPr>
            <a:normAutofit/>
          </a:bodyPr>
          <a:lstStyle/>
          <a:p>
            <a:r>
              <a:rPr lang="en-US" sz="3500" b="1" dirty="0">
                <a:latin typeface="Times New Roman" panose="02020603050405020304" pitchFamily="18" charset="0"/>
                <a:cs typeface="Times New Roman" panose="02020603050405020304" pitchFamily="18" charset="0"/>
              </a:rPr>
              <a:t>Data Tab and Flame Graph</a:t>
            </a:r>
            <a:endParaRPr lang="en-US" sz="3500" dirty="0"/>
          </a:p>
        </p:txBody>
      </p:sp>
      <p:pic>
        <p:nvPicPr>
          <p:cNvPr id="17" name="Picture 16">
            <a:extLst>
              <a:ext uri="{FF2B5EF4-FFF2-40B4-BE49-F238E27FC236}">
                <a16:creationId xmlns:a16="http://schemas.microsoft.com/office/drawing/2014/main" id="{D38C70B7-152A-130B-8EBE-253450BD4E0F}"/>
              </a:ext>
            </a:extLst>
          </p:cNvPr>
          <p:cNvPicPr>
            <a:picLocks noChangeAspect="1"/>
          </p:cNvPicPr>
          <p:nvPr/>
        </p:nvPicPr>
        <p:blipFill>
          <a:blip r:embed="rId2"/>
          <a:stretch>
            <a:fillRect/>
          </a:stretch>
        </p:blipFill>
        <p:spPr>
          <a:xfrm>
            <a:off x="786993" y="1089964"/>
            <a:ext cx="8989353" cy="3575318"/>
          </a:xfrm>
          <a:prstGeom prst="rect">
            <a:avLst/>
          </a:prstGeom>
        </p:spPr>
      </p:pic>
      <p:sp>
        <p:nvSpPr>
          <p:cNvPr id="19" name="TextBox 18">
            <a:extLst>
              <a:ext uri="{FF2B5EF4-FFF2-40B4-BE49-F238E27FC236}">
                <a16:creationId xmlns:a16="http://schemas.microsoft.com/office/drawing/2014/main" id="{E0FB3719-A8DF-E3B0-1CEC-DB4E77BB1194}"/>
              </a:ext>
            </a:extLst>
          </p:cNvPr>
          <p:cNvSpPr txBox="1"/>
          <p:nvPr/>
        </p:nvSpPr>
        <p:spPr>
          <a:xfrm>
            <a:off x="838201" y="4907776"/>
            <a:ext cx="9625084" cy="147732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Interpretation: </a:t>
            </a:r>
            <a:r>
              <a:rPr lang="en-US" sz="1800" dirty="0">
                <a:latin typeface="Times New Roman" panose="02020603050405020304" pitchFamily="18" charset="0"/>
                <a:cs typeface="Times New Roman" panose="02020603050405020304" pitchFamily="18" charset="0"/>
              </a:rPr>
              <a:t>In terms of execution time, the method using </a:t>
            </a:r>
            <a:r>
              <a:rPr lang="en-US" sz="1800" dirty="0" err="1">
                <a:latin typeface="Times New Roman" panose="02020603050405020304" pitchFamily="18" charset="0"/>
                <a:cs typeface="Times New Roman" panose="02020603050405020304" pitchFamily="18" charset="0"/>
              </a:rPr>
              <a:t>fread</a:t>
            </a:r>
            <a:r>
              <a:rPr lang="en-US" sz="1800" dirty="0">
                <a:latin typeface="Times New Roman" panose="02020603050405020304" pitchFamily="18" charset="0"/>
                <a:cs typeface="Times New Roman" panose="02020603050405020304" pitchFamily="18" charset="0"/>
              </a:rPr>
              <a:t> before profiling </a:t>
            </a:r>
            <a:r>
              <a:rPr lang="en-US" sz="1800" b="1" dirty="0">
                <a:latin typeface="Times New Roman" panose="02020603050405020304" pitchFamily="18" charset="0"/>
                <a:cs typeface="Times New Roman" panose="02020603050405020304" pitchFamily="18" charset="0"/>
              </a:rPr>
              <a:t>1.09</a:t>
            </a:r>
            <a:r>
              <a:rPr lang="en-US" sz="1800" dirty="0">
                <a:latin typeface="Times New Roman" panose="02020603050405020304" pitchFamily="18" charset="0"/>
                <a:cs typeface="Times New Roman" panose="02020603050405020304" pitchFamily="18" charset="0"/>
              </a:rPr>
              <a:t> seconds was faster than the method using </a:t>
            </a:r>
            <a:r>
              <a:rPr lang="en-US" sz="1800" dirty="0" err="1">
                <a:latin typeface="Times New Roman" panose="02020603050405020304" pitchFamily="18" charset="0"/>
                <a:cs typeface="Times New Roman" panose="02020603050405020304" pitchFamily="18" charset="0"/>
              </a:rPr>
              <a:t>read.csv</a:t>
            </a:r>
            <a:r>
              <a:rPr lang="en-US" sz="1800" dirty="0">
                <a:latin typeface="Times New Roman" panose="02020603050405020304" pitchFamily="18" charset="0"/>
                <a:cs typeface="Times New Roman" panose="02020603050405020304" pitchFamily="18" charset="0"/>
              </a:rPr>
              <a:t> before profiling </a:t>
            </a:r>
            <a:r>
              <a:rPr lang="en-US" sz="1800" b="1" dirty="0">
                <a:latin typeface="Times New Roman" panose="02020603050405020304" pitchFamily="18" charset="0"/>
                <a:cs typeface="Times New Roman" panose="02020603050405020304" pitchFamily="18" charset="0"/>
              </a:rPr>
              <a:t>1.17</a:t>
            </a:r>
            <a:r>
              <a:rPr lang="en-US" sz="1800" dirty="0">
                <a:latin typeface="Times New Roman" panose="02020603050405020304" pitchFamily="18" charset="0"/>
                <a:cs typeface="Times New Roman" panose="02020603050405020304" pitchFamily="18" charset="0"/>
              </a:rPr>
              <a:t> seconds. Similarly, after profiling, the performance was </a:t>
            </a:r>
            <a:r>
              <a:rPr lang="en-US" dirty="0">
                <a:latin typeface="Times New Roman" panose="02020603050405020304" pitchFamily="18" charset="0"/>
                <a:cs typeface="Times New Roman" panose="02020603050405020304" pitchFamily="18" charset="0"/>
              </a:rPr>
              <a:t>same, where </a:t>
            </a:r>
            <a:r>
              <a:rPr lang="en-US" dirty="0" err="1">
                <a:latin typeface="Times New Roman" panose="02020603050405020304" pitchFamily="18" charset="0"/>
                <a:cs typeface="Times New Roman" panose="02020603050405020304" pitchFamily="18" charset="0"/>
              </a:rPr>
              <a:t>fread</a:t>
            </a:r>
            <a:r>
              <a:rPr lang="en-US" dirty="0">
                <a:latin typeface="Times New Roman" panose="02020603050405020304" pitchFamily="18" charset="0"/>
                <a:cs typeface="Times New Roman" panose="02020603050405020304" pitchFamily="18" charset="0"/>
              </a:rPr>
              <a:t> showed faster performance with an execution time of </a:t>
            </a:r>
            <a:r>
              <a:rPr lang="en-US" sz="1800" b="1" dirty="0">
                <a:latin typeface="Times New Roman" panose="02020603050405020304" pitchFamily="18" charset="0"/>
                <a:cs typeface="Times New Roman" panose="02020603050405020304" pitchFamily="18" charset="0"/>
              </a:rPr>
              <a:t>1.43</a:t>
            </a:r>
            <a:r>
              <a:rPr lang="en-US" sz="1800" dirty="0">
                <a:latin typeface="Times New Roman" panose="02020603050405020304" pitchFamily="18" charset="0"/>
                <a:cs typeface="Times New Roman" panose="02020603050405020304" pitchFamily="18" charset="0"/>
              </a:rPr>
              <a:t> seconds </a:t>
            </a:r>
            <a:r>
              <a:rPr lang="en-US" dirty="0">
                <a:latin typeface="Times New Roman" panose="02020603050405020304" pitchFamily="18" charset="0"/>
                <a:cs typeface="Times New Roman" panose="02020603050405020304" pitchFamily="18" charset="0"/>
              </a:rPr>
              <a:t>and</a:t>
            </a:r>
            <a:r>
              <a:rPr lang="en-US" sz="1800" dirty="0">
                <a:latin typeface="Times New Roman" panose="02020603050405020304" pitchFamily="18" charset="0"/>
                <a:cs typeface="Times New Roman" panose="02020603050405020304" pitchFamily="18" charset="0"/>
              </a:rPr>
              <a:t> the read.csv took </a:t>
            </a:r>
            <a:r>
              <a:rPr lang="en-US" sz="1800" b="1" dirty="0">
                <a:latin typeface="Times New Roman" panose="02020603050405020304" pitchFamily="18" charset="0"/>
                <a:cs typeface="Times New Roman" panose="02020603050405020304" pitchFamily="18" charset="0"/>
              </a:rPr>
              <a:t>1.73</a:t>
            </a:r>
            <a:r>
              <a:rPr lang="en-US" sz="1800" dirty="0">
                <a:latin typeface="Times New Roman" panose="02020603050405020304" pitchFamily="18" charset="0"/>
                <a:cs typeface="Times New Roman" panose="02020603050405020304" pitchFamily="18" charset="0"/>
              </a:rPr>
              <a:t> seconds. Overall, the </a:t>
            </a:r>
            <a:r>
              <a:rPr lang="en-US" sz="1800" dirty="0" err="1">
                <a:latin typeface="Times New Roman" panose="02020603050405020304" pitchFamily="18" charset="0"/>
                <a:cs typeface="Times New Roman" panose="02020603050405020304" pitchFamily="18" charset="0"/>
              </a:rPr>
              <a:t>fread</a:t>
            </a:r>
            <a:r>
              <a:rPr lang="en-US" sz="1800" dirty="0">
                <a:latin typeface="Times New Roman" panose="02020603050405020304" pitchFamily="18" charset="0"/>
                <a:cs typeface="Times New Roman" panose="02020603050405020304" pitchFamily="18" charset="0"/>
              </a:rPr>
              <a:t> remained as a faster option when compared to read.csv method.</a:t>
            </a:r>
          </a:p>
        </p:txBody>
      </p:sp>
    </p:spTree>
    <p:extLst>
      <p:ext uri="{BB962C8B-B14F-4D97-AF65-F5344CB8AC3E}">
        <p14:creationId xmlns:p14="http://schemas.microsoft.com/office/powerpoint/2010/main" val="33350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3942-AA2D-AC58-DE5A-DFB8DED35F29}"/>
              </a:ext>
            </a:extLst>
          </p:cNvPr>
          <p:cNvSpPr>
            <a:spLocks noGrp="1"/>
          </p:cNvSpPr>
          <p:nvPr>
            <p:ph type="title"/>
          </p:nvPr>
        </p:nvSpPr>
        <p:spPr>
          <a:xfrm>
            <a:off x="772515" y="372440"/>
            <a:ext cx="8458200" cy="597965"/>
          </a:xfrm>
        </p:spPr>
        <p:txBody>
          <a:bodyPr>
            <a:normAutofit/>
          </a:bodyPr>
          <a:lstStyle/>
          <a:p>
            <a:r>
              <a:rPr lang="en-US" sz="3500" b="1" dirty="0">
                <a:latin typeface="Times New Roman" panose="02020603050405020304" pitchFamily="18" charset="0"/>
                <a:cs typeface="Times New Roman" panose="02020603050405020304" pitchFamily="18" charset="0"/>
              </a:rPr>
              <a:t>Random Forest Tree</a:t>
            </a:r>
          </a:p>
        </p:txBody>
      </p:sp>
      <p:pic>
        <p:nvPicPr>
          <p:cNvPr id="5" name="Picture 4">
            <a:extLst>
              <a:ext uri="{FF2B5EF4-FFF2-40B4-BE49-F238E27FC236}">
                <a16:creationId xmlns:a16="http://schemas.microsoft.com/office/drawing/2014/main" id="{1E35394A-AB3C-A060-C506-63C2A2798C1F}"/>
              </a:ext>
            </a:extLst>
          </p:cNvPr>
          <p:cNvPicPr>
            <a:picLocks noChangeAspect="1"/>
          </p:cNvPicPr>
          <p:nvPr/>
        </p:nvPicPr>
        <p:blipFill>
          <a:blip r:embed="rId3"/>
          <a:stretch>
            <a:fillRect/>
          </a:stretch>
        </p:blipFill>
        <p:spPr>
          <a:xfrm>
            <a:off x="772514" y="1122639"/>
            <a:ext cx="7200817" cy="5362921"/>
          </a:xfrm>
          <a:prstGeom prst="rect">
            <a:avLst/>
          </a:prstGeom>
        </p:spPr>
      </p:pic>
      <p:sp>
        <p:nvSpPr>
          <p:cNvPr id="6" name="TextBox 5">
            <a:extLst>
              <a:ext uri="{FF2B5EF4-FFF2-40B4-BE49-F238E27FC236}">
                <a16:creationId xmlns:a16="http://schemas.microsoft.com/office/drawing/2014/main" id="{F88C3EAC-B81C-B664-2F9A-08E5101B53E7}"/>
              </a:ext>
            </a:extLst>
          </p:cNvPr>
          <p:cNvSpPr txBox="1"/>
          <p:nvPr/>
        </p:nvSpPr>
        <p:spPr>
          <a:xfrm>
            <a:off x="8272130" y="3126151"/>
            <a:ext cx="3366978"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accuracy of the model before parallelization was about </a:t>
            </a:r>
            <a:r>
              <a:rPr lang="en-US" b="1" dirty="0">
                <a:latin typeface="Times New Roman" panose="02020603050405020304" pitchFamily="18" charset="0"/>
                <a:cs typeface="Times New Roman" panose="02020603050405020304" pitchFamily="18" charset="0"/>
              </a:rPr>
              <a:t>94%</a:t>
            </a:r>
            <a:r>
              <a:rPr lang="en-US" dirty="0">
                <a:latin typeface="Times New Roman" panose="02020603050405020304" pitchFamily="18" charset="0"/>
                <a:cs typeface="Times New Roman" panose="02020603050405020304" pitchFamily="18" charset="0"/>
              </a:rPr>
              <a:t>, and the time taken to execute the process was </a:t>
            </a:r>
            <a:r>
              <a:rPr lang="en-US" b="1" dirty="0">
                <a:latin typeface="Times New Roman" panose="02020603050405020304" pitchFamily="18" charset="0"/>
                <a:cs typeface="Times New Roman" panose="02020603050405020304" pitchFamily="18" charset="0"/>
              </a:rPr>
              <a:t>0.0959</a:t>
            </a:r>
            <a:r>
              <a:rPr lang="en-US" dirty="0">
                <a:latin typeface="Times New Roman" panose="02020603050405020304" pitchFamily="18" charset="0"/>
                <a:cs typeface="Times New Roman" panose="02020603050405020304" pitchFamily="18" charset="0"/>
              </a:rPr>
              <a:t> seconds.</a:t>
            </a:r>
          </a:p>
        </p:txBody>
      </p:sp>
    </p:spTree>
    <p:extLst>
      <p:ext uri="{BB962C8B-B14F-4D97-AF65-F5344CB8AC3E}">
        <p14:creationId xmlns:p14="http://schemas.microsoft.com/office/powerpoint/2010/main" val="380942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 description has been provided for this image">
            <a:extLst>
              <a:ext uri="{FF2B5EF4-FFF2-40B4-BE49-F238E27FC236}">
                <a16:creationId xmlns:a16="http://schemas.microsoft.com/office/drawing/2014/main" id="{6FDDF2CD-8E43-CE98-33DE-65C7EB7BCF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5052" y="1020726"/>
            <a:ext cx="7648352" cy="5351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8DA6C88-72B4-12DB-4ACB-E8EF598C8A3E}"/>
              </a:ext>
            </a:extLst>
          </p:cNvPr>
          <p:cNvPicPr>
            <a:picLocks noChangeAspect="1"/>
          </p:cNvPicPr>
          <p:nvPr/>
        </p:nvPicPr>
        <p:blipFill>
          <a:blip r:embed="rId3"/>
          <a:stretch>
            <a:fillRect/>
          </a:stretch>
        </p:blipFill>
        <p:spPr>
          <a:xfrm>
            <a:off x="453215" y="607969"/>
            <a:ext cx="4523669" cy="1289070"/>
          </a:xfrm>
          <a:prstGeom prst="rect">
            <a:avLst/>
          </a:prstGeom>
        </p:spPr>
      </p:pic>
      <p:sp>
        <p:nvSpPr>
          <p:cNvPr id="6" name="TextBox 5">
            <a:extLst>
              <a:ext uri="{FF2B5EF4-FFF2-40B4-BE49-F238E27FC236}">
                <a16:creationId xmlns:a16="http://schemas.microsoft.com/office/drawing/2014/main" id="{A44298EB-D0FE-60B4-201D-06E96701FD62}"/>
              </a:ext>
            </a:extLst>
          </p:cNvPr>
          <p:cNvSpPr txBox="1"/>
          <p:nvPr/>
        </p:nvSpPr>
        <p:spPr>
          <a:xfrm>
            <a:off x="453215" y="3369185"/>
            <a:ext cx="3366978"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random forest tree before parallelization was plotted. </a:t>
            </a:r>
          </a:p>
        </p:txBody>
      </p:sp>
    </p:spTree>
    <p:extLst>
      <p:ext uri="{BB962C8B-B14F-4D97-AF65-F5344CB8AC3E}">
        <p14:creationId xmlns:p14="http://schemas.microsoft.com/office/powerpoint/2010/main" val="20716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0F43-46AB-858A-3B80-A29618C2CF65}"/>
              </a:ext>
            </a:extLst>
          </p:cNvPr>
          <p:cNvSpPr>
            <a:spLocks noGrp="1"/>
          </p:cNvSpPr>
          <p:nvPr>
            <p:ph type="title"/>
          </p:nvPr>
        </p:nvSpPr>
        <p:spPr>
          <a:xfrm>
            <a:off x="838199" y="365126"/>
            <a:ext cx="7568609" cy="924958"/>
          </a:xfrm>
        </p:spPr>
        <p:txBody>
          <a:bodyPr>
            <a:normAutofit/>
          </a:bodyPr>
          <a:lstStyle/>
          <a:p>
            <a:r>
              <a:rPr lang="en-US" sz="3500" b="1" dirty="0">
                <a:latin typeface="Times New Roman" panose="02020603050405020304" pitchFamily="18" charset="0"/>
                <a:cs typeface="Times New Roman" panose="02020603050405020304" pitchFamily="18" charset="0"/>
              </a:rPr>
              <a:t>Random Forest Tree with </a:t>
            </a:r>
            <a:r>
              <a:rPr lang="en-US" sz="3500" b="1" dirty="0" err="1">
                <a:latin typeface="Times New Roman" panose="02020603050405020304" pitchFamily="18" charset="0"/>
                <a:cs typeface="Times New Roman" panose="02020603050405020304" pitchFamily="18" charset="0"/>
              </a:rPr>
              <a:t>Dask</a:t>
            </a:r>
            <a:endParaRPr lang="en-US" sz="35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214CD3-0A83-513A-4DE1-F6D0981C07F3}"/>
              </a:ext>
            </a:extLst>
          </p:cNvPr>
          <p:cNvPicPr>
            <a:picLocks noChangeAspect="1"/>
          </p:cNvPicPr>
          <p:nvPr/>
        </p:nvPicPr>
        <p:blipFill>
          <a:blip r:embed="rId2"/>
          <a:stretch>
            <a:fillRect/>
          </a:stretch>
        </p:blipFill>
        <p:spPr>
          <a:xfrm>
            <a:off x="781758" y="1446027"/>
            <a:ext cx="7362781" cy="5231219"/>
          </a:xfrm>
          <a:prstGeom prst="rect">
            <a:avLst/>
          </a:prstGeom>
        </p:spPr>
      </p:pic>
      <p:sp>
        <p:nvSpPr>
          <p:cNvPr id="6" name="TextBox 5">
            <a:extLst>
              <a:ext uri="{FF2B5EF4-FFF2-40B4-BE49-F238E27FC236}">
                <a16:creationId xmlns:a16="http://schemas.microsoft.com/office/drawing/2014/main" id="{BD8C0D18-60DF-2FB9-A7F3-85B76D691D8E}"/>
              </a:ext>
            </a:extLst>
          </p:cNvPr>
          <p:cNvSpPr txBox="1"/>
          <p:nvPr/>
        </p:nvSpPr>
        <p:spPr>
          <a:xfrm>
            <a:off x="8406808" y="3182858"/>
            <a:ext cx="3366978"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model accuracy after parallelization using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remained same (about </a:t>
            </a:r>
            <a:r>
              <a:rPr lang="en-US" b="1" dirty="0">
                <a:latin typeface="Times New Roman" panose="02020603050405020304" pitchFamily="18" charset="0"/>
                <a:cs typeface="Times New Roman" panose="02020603050405020304" pitchFamily="18" charset="0"/>
              </a:rPr>
              <a:t>94%</a:t>
            </a:r>
            <a:r>
              <a:rPr lang="en-US" dirty="0">
                <a:latin typeface="Times New Roman" panose="02020603050405020304" pitchFamily="18" charset="0"/>
                <a:cs typeface="Times New Roman" panose="02020603050405020304" pitchFamily="18" charset="0"/>
              </a:rPr>
              <a:t>), however the execution time was significantly lower, about </a:t>
            </a:r>
            <a:r>
              <a:rPr lang="en-US" b="1" dirty="0">
                <a:latin typeface="Times New Roman" panose="02020603050405020304" pitchFamily="18" charset="0"/>
                <a:cs typeface="Times New Roman" panose="02020603050405020304" pitchFamily="18" charset="0"/>
              </a:rPr>
              <a:t>0.0631</a:t>
            </a:r>
            <a:r>
              <a:rPr lang="en-US" dirty="0">
                <a:latin typeface="Times New Roman" panose="02020603050405020304" pitchFamily="18" charset="0"/>
                <a:cs typeface="Times New Roman" panose="02020603050405020304" pitchFamily="18" charset="0"/>
              </a:rPr>
              <a:t> seconds, indicating a faster performance using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5215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 description has been provided for this image">
            <a:extLst>
              <a:ext uri="{FF2B5EF4-FFF2-40B4-BE49-F238E27FC236}">
                <a16:creationId xmlns:a16="http://schemas.microsoft.com/office/drawing/2014/main" id="{9EA41470-0EDB-322D-8669-009A01BBC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307" y="701748"/>
            <a:ext cx="8011959" cy="60038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21636C7-FFB1-5AFC-6F1A-BF3FDD804F56}"/>
              </a:ext>
            </a:extLst>
          </p:cNvPr>
          <p:cNvPicPr>
            <a:picLocks noChangeAspect="1"/>
          </p:cNvPicPr>
          <p:nvPr/>
        </p:nvPicPr>
        <p:blipFill>
          <a:blip r:embed="rId3"/>
          <a:stretch>
            <a:fillRect/>
          </a:stretch>
        </p:blipFill>
        <p:spPr>
          <a:xfrm>
            <a:off x="379077" y="444993"/>
            <a:ext cx="4405064" cy="1292032"/>
          </a:xfrm>
          <a:prstGeom prst="rect">
            <a:avLst/>
          </a:prstGeom>
        </p:spPr>
      </p:pic>
      <p:sp>
        <p:nvSpPr>
          <p:cNvPr id="7" name="TextBox 6">
            <a:extLst>
              <a:ext uri="{FF2B5EF4-FFF2-40B4-BE49-F238E27FC236}">
                <a16:creationId xmlns:a16="http://schemas.microsoft.com/office/drawing/2014/main" id="{941E735F-401F-6C9F-CF80-375ED15D5BA0}"/>
              </a:ext>
            </a:extLst>
          </p:cNvPr>
          <p:cNvSpPr txBox="1"/>
          <p:nvPr/>
        </p:nvSpPr>
        <p:spPr>
          <a:xfrm>
            <a:off x="379077" y="3544365"/>
            <a:ext cx="3366978"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random forest tree after parallelization using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was plotted. </a:t>
            </a:r>
          </a:p>
        </p:txBody>
      </p:sp>
    </p:spTree>
    <p:extLst>
      <p:ext uri="{BB962C8B-B14F-4D97-AF65-F5344CB8AC3E}">
        <p14:creationId xmlns:p14="http://schemas.microsoft.com/office/powerpoint/2010/main" val="1716082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FC72-A5B6-DB23-5F2A-839DDA29BEBE}"/>
              </a:ext>
            </a:extLst>
          </p:cNvPr>
          <p:cNvSpPr>
            <a:spLocks noGrp="1"/>
          </p:cNvSpPr>
          <p:nvPr>
            <p:ph type="title"/>
          </p:nvPr>
        </p:nvSpPr>
        <p:spPr>
          <a:xfrm>
            <a:off x="735786" y="442489"/>
            <a:ext cx="8934908" cy="615112"/>
          </a:xfrm>
        </p:spPr>
        <p:txBody>
          <a:bodyPr>
            <a:normAutofit/>
          </a:bodyPr>
          <a:lstStyle/>
          <a:p>
            <a:r>
              <a:rPr lang="en-US" sz="3500" b="1" dirty="0">
                <a:latin typeface="Times New Roman" panose="02020603050405020304" pitchFamily="18" charset="0"/>
                <a:cs typeface="Times New Roman" panose="02020603050405020304" pitchFamily="18" charset="0"/>
              </a:rPr>
              <a:t>Time Plot Comparison with and without </a:t>
            </a:r>
            <a:r>
              <a:rPr lang="en-US" sz="3500" b="1" dirty="0" err="1">
                <a:latin typeface="Times New Roman" panose="02020603050405020304" pitchFamily="18" charset="0"/>
                <a:cs typeface="Times New Roman" panose="02020603050405020304" pitchFamily="18" charset="0"/>
              </a:rPr>
              <a:t>Dask</a:t>
            </a:r>
            <a:r>
              <a:rPr lang="en-US" sz="35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4BA7EB3A-7AC1-4E78-0D3E-62BC96AC1FAE}"/>
              </a:ext>
            </a:extLst>
          </p:cNvPr>
          <p:cNvPicPr>
            <a:picLocks noChangeAspect="1"/>
          </p:cNvPicPr>
          <p:nvPr/>
        </p:nvPicPr>
        <p:blipFill>
          <a:blip r:embed="rId2"/>
          <a:stretch>
            <a:fillRect/>
          </a:stretch>
        </p:blipFill>
        <p:spPr>
          <a:xfrm>
            <a:off x="834543" y="1304454"/>
            <a:ext cx="4977383" cy="2025406"/>
          </a:xfrm>
          <a:prstGeom prst="rect">
            <a:avLst/>
          </a:prstGeom>
        </p:spPr>
      </p:pic>
      <p:pic>
        <p:nvPicPr>
          <p:cNvPr id="2050" name="Picture 2" descr="No description has been provided for this image">
            <a:extLst>
              <a:ext uri="{FF2B5EF4-FFF2-40B4-BE49-F238E27FC236}">
                <a16:creationId xmlns:a16="http://schemas.microsoft.com/office/drawing/2014/main" id="{B980BD3A-4000-F5AD-61E4-0AD64D123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7997" y="1784908"/>
            <a:ext cx="6005779" cy="44395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99D55F0-2C7D-1106-C3D0-CCB0C504FBF1}"/>
              </a:ext>
            </a:extLst>
          </p:cNvPr>
          <p:cNvSpPr txBox="1"/>
          <p:nvPr/>
        </p:nvSpPr>
        <p:spPr>
          <a:xfrm>
            <a:off x="838200" y="3650285"/>
            <a:ext cx="4867656"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bar plot illustrates the execution time comparison between using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and without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for parallelization. </a:t>
            </a:r>
          </a:p>
          <a:p>
            <a:r>
              <a:rPr lang="en-US" dirty="0">
                <a:latin typeface="Times New Roman" panose="02020603050405020304" pitchFamily="18" charset="0"/>
                <a:cs typeface="Times New Roman" panose="02020603050405020304" pitchFamily="18" charset="0"/>
              </a:rPr>
              <a:t>The execution time was significantly reduced when using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(0.0631 seconds) compared to without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(0.0959 seconds), highlighting the efficiency gains achieved through parallel computing, making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a valuable tool for optimizing execution speed without compromising model performance.</a:t>
            </a:r>
          </a:p>
        </p:txBody>
      </p:sp>
    </p:spTree>
    <p:extLst>
      <p:ext uri="{BB962C8B-B14F-4D97-AF65-F5344CB8AC3E}">
        <p14:creationId xmlns:p14="http://schemas.microsoft.com/office/powerpoint/2010/main" val="3500665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43B6-D502-A01C-13EC-4CBD14D89B6E}"/>
              </a:ext>
            </a:extLst>
          </p:cNvPr>
          <p:cNvSpPr>
            <a:spLocks noGrp="1"/>
          </p:cNvSpPr>
          <p:nvPr>
            <p:ph type="title"/>
          </p:nvPr>
        </p:nvSpPr>
        <p:spPr>
          <a:xfrm>
            <a:off x="545593" y="331411"/>
            <a:ext cx="7669378" cy="659003"/>
          </a:xfrm>
        </p:spPr>
        <p:txBody>
          <a:bodyPr/>
          <a:lstStyle/>
          <a:p>
            <a:r>
              <a:rPr lang="en-US" sz="3500" b="1" dirty="0">
                <a:latin typeface="Times New Roman" panose="02020603050405020304" pitchFamily="18" charset="0"/>
                <a:cs typeface="Times New Roman" panose="02020603050405020304" pitchFamily="18" charset="0"/>
              </a:rPr>
              <a:t>Genetic Algorithm</a:t>
            </a:r>
          </a:p>
        </p:txBody>
      </p:sp>
      <p:pic>
        <p:nvPicPr>
          <p:cNvPr id="5" name="Content Placeholder 4">
            <a:extLst>
              <a:ext uri="{FF2B5EF4-FFF2-40B4-BE49-F238E27FC236}">
                <a16:creationId xmlns:a16="http://schemas.microsoft.com/office/drawing/2014/main" id="{026EDCB5-F1D2-B4D7-D393-5D9F849B57FB}"/>
              </a:ext>
            </a:extLst>
          </p:cNvPr>
          <p:cNvPicPr>
            <a:picLocks noGrp="1" noChangeAspect="1"/>
          </p:cNvPicPr>
          <p:nvPr>
            <p:ph idx="1"/>
          </p:nvPr>
        </p:nvPicPr>
        <p:blipFill>
          <a:blip r:embed="rId2"/>
          <a:stretch>
            <a:fillRect/>
          </a:stretch>
        </p:blipFill>
        <p:spPr>
          <a:xfrm>
            <a:off x="545593" y="1063987"/>
            <a:ext cx="4960876" cy="4913723"/>
          </a:xfrm>
        </p:spPr>
      </p:pic>
      <p:pic>
        <p:nvPicPr>
          <p:cNvPr id="9" name="Picture 8">
            <a:extLst>
              <a:ext uri="{FF2B5EF4-FFF2-40B4-BE49-F238E27FC236}">
                <a16:creationId xmlns:a16="http://schemas.microsoft.com/office/drawing/2014/main" id="{F3072712-C847-E852-5D5A-F22DB5E15A0E}"/>
              </a:ext>
            </a:extLst>
          </p:cNvPr>
          <p:cNvPicPr>
            <a:picLocks noChangeAspect="1"/>
          </p:cNvPicPr>
          <p:nvPr/>
        </p:nvPicPr>
        <p:blipFill>
          <a:blip r:embed="rId3"/>
          <a:stretch>
            <a:fillRect/>
          </a:stretch>
        </p:blipFill>
        <p:spPr>
          <a:xfrm>
            <a:off x="5465577" y="990414"/>
            <a:ext cx="6265659" cy="3420688"/>
          </a:xfrm>
          <a:prstGeom prst="rect">
            <a:avLst/>
          </a:prstGeom>
        </p:spPr>
      </p:pic>
      <p:sp>
        <p:nvSpPr>
          <p:cNvPr id="11" name="TextBox 10">
            <a:extLst>
              <a:ext uri="{FF2B5EF4-FFF2-40B4-BE49-F238E27FC236}">
                <a16:creationId xmlns:a16="http://schemas.microsoft.com/office/drawing/2014/main" id="{9D5D27B1-43B3-580F-E3B7-3DDA0F5A4A5A}"/>
              </a:ext>
            </a:extLst>
          </p:cNvPr>
          <p:cNvSpPr txBox="1"/>
          <p:nvPr/>
        </p:nvSpPr>
        <p:spPr>
          <a:xfrm>
            <a:off x="5591298" y="4411102"/>
            <a:ext cx="6096000" cy="230832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Genetic Algorithm (GA) optimized the feature weights as </a:t>
            </a:r>
            <a:r>
              <a:rPr lang="en-US" b="1" dirty="0">
                <a:latin typeface="Times New Roman" panose="02020603050405020304" pitchFamily="18" charset="0"/>
                <a:cs typeface="Times New Roman" panose="02020603050405020304" pitchFamily="18" charset="0"/>
              </a:rPr>
              <a:t>[-0.04498, 0.02277, -0.00498]</a:t>
            </a:r>
            <a:r>
              <a:rPr lang="en-US" dirty="0">
                <a:latin typeface="Times New Roman" panose="02020603050405020304" pitchFamily="18" charset="0"/>
                <a:cs typeface="Times New Roman" panose="02020603050405020304" pitchFamily="18" charset="0"/>
              </a:rPr>
              <a:t>, where negative values indicate inverse relationships and positive values indicate direct relationships with the target variable. The best fitness value of </a:t>
            </a:r>
            <a:r>
              <a:rPr lang="en-US" b="1" dirty="0">
                <a:latin typeface="Times New Roman" panose="02020603050405020304" pitchFamily="18" charset="0"/>
                <a:cs typeface="Times New Roman" panose="02020603050405020304" pitchFamily="18" charset="0"/>
              </a:rPr>
              <a:t>-0.00256684</a:t>
            </a:r>
            <a:r>
              <a:rPr lang="en-US" dirty="0">
                <a:latin typeface="Times New Roman" panose="02020603050405020304" pitchFamily="18" charset="0"/>
                <a:cs typeface="Times New Roman" panose="02020603050405020304" pitchFamily="18" charset="0"/>
              </a:rPr>
              <a:t>, corresponding to an MSE of approximately </a:t>
            </a:r>
            <a:r>
              <a:rPr lang="en-US" b="1" dirty="0">
                <a:latin typeface="Times New Roman" panose="02020603050405020304" pitchFamily="18" charset="0"/>
                <a:cs typeface="Times New Roman" panose="02020603050405020304" pitchFamily="18" charset="0"/>
              </a:rPr>
              <a:t>0.00257</a:t>
            </a:r>
            <a:r>
              <a:rPr lang="en-US" dirty="0">
                <a:latin typeface="Times New Roman" panose="02020603050405020304" pitchFamily="18" charset="0"/>
                <a:cs typeface="Times New Roman" panose="02020603050405020304" pitchFamily="18" charset="0"/>
              </a:rPr>
              <a:t>, suggests that the model has low prediction error and good performance in minimizing squared errors.</a:t>
            </a:r>
          </a:p>
        </p:txBody>
      </p:sp>
    </p:spTree>
    <p:extLst>
      <p:ext uri="{BB962C8B-B14F-4D97-AF65-F5344CB8AC3E}">
        <p14:creationId xmlns:p14="http://schemas.microsoft.com/office/powerpoint/2010/main" val="325906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0DD2F-E92F-E79B-D8F8-FDC2E971E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5FDF30-88C4-E32C-FD96-6BF9ACF2A1DF}"/>
              </a:ext>
            </a:extLst>
          </p:cNvPr>
          <p:cNvSpPr>
            <a:spLocks noGrp="1"/>
          </p:cNvSpPr>
          <p:nvPr>
            <p:ph type="title"/>
          </p:nvPr>
        </p:nvSpPr>
        <p:spPr>
          <a:xfrm>
            <a:off x="570586" y="427939"/>
            <a:ext cx="7337146" cy="570819"/>
          </a:xfrm>
        </p:spPr>
        <p:txBody>
          <a:bodyPr>
            <a:noAutofit/>
          </a:bodyPr>
          <a:lstStyle/>
          <a:p>
            <a:r>
              <a:rPr lang="en-US" sz="3500" b="1" dirty="0">
                <a:latin typeface="Times New Roman" panose="02020603050405020304" pitchFamily="18" charset="0"/>
                <a:cs typeface="Times New Roman" panose="02020603050405020304" pitchFamily="18" charset="0"/>
              </a:rPr>
              <a:t>Genetic Algorithm</a:t>
            </a:r>
          </a:p>
        </p:txBody>
      </p:sp>
      <p:sp>
        <p:nvSpPr>
          <p:cNvPr id="7" name="TextBox 6">
            <a:extLst>
              <a:ext uri="{FF2B5EF4-FFF2-40B4-BE49-F238E27FC236}">
                <a16:creationId xmlns:a16="http://schemas.microsoft.com/office/drawing/2014/main" id="{50A2E416-A8D3-3857-E4E1-E68CCC2CFE80}"/>
              </a:ext>
            </a:extLst>
          </p:cNvPr>
          <p:cNvSpPr txBox="1"/>
          <p:nvPr/>
        </p:nvSpPr>
        <p:spPr>
          <a:xfrm>
            <a:off x="7650775" y="3013741"/>
            <a:ext cx="4396436" cy="34163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Random Forest model achieved </a:t>
            </a:r>
            <a:r>
              <a:rPr lang="en-US" b="1" dirty="0">
                <a:latin typeface="Times New Roman" panose="02020603050405020304" pitchFamily="18" charset="0"/>
                <a:cs typeface="Times New Roman" panose="02020603050405020304" pitchFamily="18" charset="0"/>
              </a:rPr>
              <a:t>94.46%</a:t>
            </a:r>
            <a:r>
              <a:rPr lang="en-US" dirty="0">
                <a:latin typeface="Times New Roman" panose="02020603050405020304" pitchFamily="18" charset="0"/>
                <a:cs typeface="Times New Roman" panose="02020603050405020304" pitchFamily="18" charset="0"/>
              </a:rPr>
              <a:t> accuracy, demonstrating strong predictive performance, with an execution time of </a:t>
            </a:r>
            <a:r>
              <a:rPr lang="en-US" b="1" dirty="0">
                <a:latin typeface="Times New Roman" panose="02020603050405020304" pitchFamily="18" charset="0"/>
                <a:cs typeface="Times New Roman" panose="02020603050405020304" pitchFamily="18" charset="0"/>
              </a:rPr>
              <a:t>0.40</a:t>
            </a:r>
            <a:r>
              <a:rPr lang="en-US" dirty="0">
                <a:latin typeface="Times New Roman" panose="02020603050405020304" pitchFamily="18" charset="0"/>
                <a:cs typeface="Times New Roman" panose="02020603050405020304" pitchFamily="18" charset="0"/>
              </a:rPr>
              <a:t> seconds, indicating efficient processing. Among the features, BMI (</a:t>
            </a:r>
            <a:r>
              <a:rPr lang="en-US" b="1" dirty="0">
                <a:latin typeface="Times New Roman" panose="02020603050405020304" pitchFamily="18" charset="0"/>
                <a:cs typeface="Times New Roman" panose="02020603050405020304" pitchFamily="18" charset="0"/>
              </a:rPr>
              <a:t>81.65%</a:t>
            </a:r>
            <a:r>
              <a:rPr lang="en-US" dirty="0">
                <a:latin typeface="Times New Roman" panose="02020603050405020304" pitchFamily="18" charset="0"/>
                <a:cs typeface="Times New Roman" panose="02020603050405020304" pitchFamily="18" charset="0"/>
              </a:rPr>
              <a:t>) had the highest influence, followed by Age (</a:t>
            </a:r>
            <a:r>
              <a:rPr lang="en-US" b="1" dirty="0">
                <a:latin typeface="Times New Roman" panose="02020603050405020304" pitchFamily="18" charset="0"/>
                <a:cs typeface="Times New Roman" panose="02020603050405020304" pitchFamily="18" charset="0"/>
              </a:rPr>
              <a:t>17.04%</a:t>
            </a:r>
            <a:r>
              <a:rPr lang="en-US" dirty="0">
                <a:latin typeface="Times New Roman" panose="02020603050405020304" pitchFamily="18" charset="0"/>
                <a:cs typeface="Times New Roman" panose="02020603050405020304" pitchFamily="18" charset="0"/>
              </a:rPr>
              <a:t>), while Hypertension (</a:t>
            </a:r>
            <a:r>
              <a:rPr lang="en-US" b="1" dirty="0">
                <a:latin typeface="Times New Roman" panose="02020603050405020304" pitchFamily="18" charset="0"/>
                <a:cs typeface="Times New Roman" panose="02020603050405020304" pitchFamily="18" charset="0"/>
              </a:rPr>
              <a:t>1.31%</a:t>
            </a:r>
            <a:r>
              <a:rPr lang="en-US" dirty="0">
                <a:latin typeface="Times New Roman" panose="02020603050405020304" pitchFamily="18" charset="0"/>
                <a:cs typeface="Times New Roman" panose="02020603050405020304" pitchFamily="18" charset="0"/>
              </a:rPr>
              <a:t>) had minimal impact. This suggests that BMI is the primary determinant in the model's predictions, with age playing a secondary role, whereas hypertension contributes negligibly.</a:t>
            </a:r>
          </a:p>
        </p:txBody>
      </p:sp>
      <p:pic>
        <p:nvPicPr>
          <p:cNvPr id="5" name="Picture 4" descr="A screenshot of a computer program&#10;&#10;AI-generated content may be incorrect.">
            <a:extLst>
              <a:ext uri="{FF2B5EF4-FFF2-40B4-BE49-F238E27FC236}">
                <a16:creationId xmlns:a16="http://schemas.microsoft.com/office/drawing/2014/main" id="{C4559F44-6885-8E52-4EFF-DDF9AD387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86" y="1103992"/>
            <a:ext cx="6780503" cy="5476550"/>
          </a:xfrm>
          <a:prstGeom prst="rect">
            <a:avLst/>
          </a:prstGeom>
        </p:spPr>
      </p:pic>
      <p:pic>
        <p:nvPicPr>
          <p:cNvPr id="8" name="Picture 7">
            <a:extLst>
              <a:ext uri="{FF2B5EF4-FFF2-40B4-BE49-F238E27FC236}">
                <a16:creationId xmlns:a16="http://schemas.microsoft.com/office/drawing/2014/main" id="{7CDE550E-4242-72E8-6ED3-4CFA5874EE05}"/>
              </a:ext>
            </a:extLst>
          </p:cNvPr>
          <p:cNvPicPr>
            <a:picLocks noChangeAspect="1"/>
          </p:cNvPicPr>
          <p:nvPr/>
        </p:nvPicPr>
        <p:blipFill>
          <a:blip r:embed="rId3"/>
          <a:stretch>
            <a:fillRect/>
          </a:stretch>
        </p:blipFill>
        <p:spPr>
          <a:xfrm>
            <a:off x="7497394" y="1103992"/>
            <a:ext cx="4048690" cy="1533739"/>
          </a:xfrm>
          <a:prstGeom prst="rect">
            <a:avLst/>
          </a:prstGeom>
        </p:spPr>
      </p:pic>
    </p:spTree>
    <p:extLst>
      <p:ext uri="{BB962C8B-B14F-4D97-AF65-F5344CB8AC3E}">
        <p14:creationId xmlns:p14="http://schemas.microsoft.com/office/powerpoint/2010/main" val="178373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9CD8-E393-BA3D-CC0A-D3BB64FEDF8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Table of Contents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5FA5EA-C535-A578-96A2-34F3B0A1C91C}"/>
              </a:ext>
            </a:extLst>
          </p:cNvPr>
          <p:cNvSpPr>
            <a:spLocks noGrp="1"/>
          </p:cNvSpPr>
          <p:nvPr>
            <p:ph idx="1"/>
          </p:nvPr>
        </p:nvSpPr>
        <p:spPr/>
        <p:txBody>
          <a:bodyPr>
            <a:normAutofit lnSpcReduction="10000"/>
          </a:bodyPr>
          <a:lstStyle/>
          <a:p>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Data Description</a:t>
            </a:r>
          </a:p>
          <a:p>
            <a:r>
              <a:rPr lang="en-US" sz="2200" dirty="0">
                <a:latin typeface="Times New Roman" panose="02020603050405020304" pitchFamily="18" charset="0"/>
                <a:cs typeface="Times New Roman" panose="02020603050405020304" pitchFamily="18" charset="0"/>
              </a:rPr>
              <a:t>Data Attributes</a:t>
            </a:r>
          </a:p>
          <a:p>
            <a:r>
              <a:rPr lang="en-US" sz="2200" dirty="0">
                <a:latin typeface="Times New Roman" panose="02020603050405020304" pitchFamily="18" charset="0"/>
                <a:cs typeface="Times New Roman" panose="02020603050405020304" pitchFamily="18" charset="0"/>
              </a:rPr>
              <a:t>Feature Importance and Execution Time: </a:t>
            </a:r>
            <a:r>
              <a:rPr lang="en-US" sz="2200" dirty="0" err="1">
                <a:latin typeface="Times New Roman" panose="02020603050405020304" pitchFamily="18" charset="0"/>
                <a:cs typeface="Times New Roman" panose="02020603050405020304" pitchFamily="18" charset="0"/>
              </a:rPr>
              <a:t>read.csv</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Feature Importance and Execution Time: </a:t>
            </a:r>
            <a:r>
              <a:rPr lang="en-US" sz="2200" dirty="0" err="1">
                <a:latin typeface="Times New Roman" panose="02020603050405020304" pitchFamily="18" charset="0"/>
                <a:cs typeface="Times New Roman" panose="02020603050405020304" pitchFamily="18" charset="0"/>
              </a:rPr>
              <a:t>fread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Feature Importance and Execution Time: </a:t>
            </a:r>
            <a:r>
              <a:rPr lang="en-US" sz="2200" dirty="0" err="1">
                <a:latin typeface="Times New Roman" panose="02020603050405020304" pitchFamily="18" charset="0"/>
                <a:cs typeface="Times New Roman" panose="02020603050405020304" pitchFamily="18" charset="0"/>
              </a:rPr>
              <a:t>read.csv</a:t>
            </a:r>
            <a:r>
              <a:rPr lang="en-US" sz="2200" dirty="0">
                <a:latin typeface="Times New Roman" panose="02020603050405020304" pitchFamily="18" charset="0"/>
                <a:cs typeface="Times New Roman" panose="02020603050405020304" pitchFamily="18" charset="0"/>
              </a:rPr>
              <a:t> (After profiling)</a:t>
            </a:r>
          </a:p>
          <a:p>
            <a:r>
              <a:rPr lang="en-US" sz="2200" dirty="0">
                <a:latin typeface="Times New Roman" panose="02020603050405020304" pitchFamily="18" charset="0"/>
                <a:cs typeface="Times New Roman" panose="02020603050405020304" pitchFamily="18" charset="0"/>
              </a:rPr>
              <a:t>Feature Importance and Execution Time: </a:t>
            </a:r>
            <a:r>
              <a:rPr lang="en-US" sz="2200" dirty="0" err="1">
                <a:latin typeface="Times New Roman" panose="02020603050405020304" pitchFamily="18" charset="0"/>
                <a:cs typeface="Times New Roman" panose="02020603050405020304" pitchFamily="18" charset="0"/>
              </a:rPr>
              <a:t>fread</a:t>
            </a:r>
            <a:r>
              <a:rPr lang="en-US" sz="2200" dirty="0">
                <a:latin typeface="Times New Roman" panose="02020603050405020304" pitchFamily="18" charset="0"/>
                <a:cs typeface="Times New Roman" panose="02020603050405020304" pitchFamily="18" charset="0"/>
              </a:rPr>
              <a:t> (After profiling)</a:t>
            </a:r>
          </a:p>
          <a:p>
            <a:r>
              <a:rPr lang="en-US" sz="2200" dirty="0">
                <a:latin typeface="Times New Roman" panose="02020603050405020304" pitchFamily="18" charset="0"/>
                <a:cs typeface="Times New Roman" panose="02020603050405020304" pitchFamily="18" charset="0"/>
              </a:rPr>
              <a:t>Data Tab and Flame Graph</a:t>
            </a:r>
          </a:p>
          <a:p>
            <a:r>
              <a:rPr lang="en-US" sz="2200" dirty="0">
                <a:latin typeface="Times New Roman" panose="02020603050405020304" pitchFamily="18" charset="0"/>
                <a:cs typeface="Times New Roman" panose="02020603050405020304" pitchFamily="18" charset="0"/>
              </a:rPr>
              <a:t>Random Forest Tree </a:t>
            </a:r>
          </a:p>
          <a:p>
            <a:r>
              <a:rPr lang="en-US" sz="2200" dirty="0">
                <a:latin typeface="Times New Roman" panose="02020603050405020304" pitchFamily="18" charset="0"/>
                <a:cs typeface="Times New Roman" panose="02020603050405020304" pitchFamily="18" charset="0"/>
              </a:rPr>
              <a:t>Random Forest Tree using </a:t>
            </a:r>
            <a:r>
              <a:rPr lang="en-US" sz="2200" dirty="0" err="1">
                <a:latin typeface="Times New Roman" panose="02020603050405020304" pitchFamily="18" charset="0"/>
                <a:cs typeface="Times New Roman" panose="02020603050405020304" pitchFamily="18" charset="0"/>
              </a:rPr>
              <a:t>Dask</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Time Plot Comparison with and without </a:t>
            </a:r>
            <a:r>
              <a:rPr lang="en-US" sz="2200" dirty="0" err="1">
                <a:latin typeface="Times New Roman" panose="02020603050405020304" pitchFamily="18" charset="0"/>
                <a:cs typeface="Times New Roman" panose="02020603050405020304" pitchFamily="18" charset="0"/>
              </a:rPr>
              <a:t>Dask</a:t>
            </a:r>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72066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932E-7A44-A79E-22B0-ADBE867C1023}"/>
              </a:ext>
            </a:extLst>
          </p:cNvPr>
          <p:cNvSpPr>
            <a:spLocks noGrp="1"/>
          </p:cNvSpPr>
          <p:nvPr>
            <p:ph type="title"/>
          </p:nvPr>
        </p:nvSpPr>
        <p:spPr>
          <a:xfrm>
            <a:off x="900569" y="683972"/>
            <a:ext cx="7427976" cy="863829"/>
          </a:xfrm>
        </p:spPr>
        <p:txBody>
          <a:bodyPr/>
          <a:lstStyle/>
          <a:p>
            <a:r>
              <a:rPr lang="en-US" sz="3500" b="1" dirty="0">
                <a:latin typeface="Times New Roman" panose="02020603050405020304" pitchFamily="18" charset="0"/>
                <a:cs typeface="Times New Roman" panose="02020603050405020304" pitchFamily="18" charset="0"/>
              </a:rPr>
              <a:t>Genetic Algorithm</a:t>
            </a:r>
          </a:p>
        </p:txBody>
      </p:sp>
      <p:pic>
        <p:nvPicPr>
          <p:cNvPr id="2050" name="Picture 2" descr="No description has been provided for this image">
            <a:extLst>
              <a:ext uri="{FF2B5EF4-FFF2-40B4-BE49-F238E27FC236}">
                <a16:creationId xmlns:a16="http://schemas.microsoft.com/office/drawing/2014/main" id="{DEB75C79-B7AA-4BF2-D408-C40B5B9D4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6388"/>
            <a:ext cx="7048500" cy="4076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64D355-D8E4-A420-6EFA-BF7E9C46CD2B}"/>
              </a:ext>
            </a:extLst>
          </p:cNvPr>
          <p:cNvSpPr txBox="1"/>
          <p:nvPr/>
        </p:nvSpPr>
        <p:spPr>
          <a:xfrm>
            <a:off x="7580692" y="1866388"/>
            <a:ext cx="3902312" cy="397031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bar chart represents the feature importance of a Random Forest model in predicting heart disease. The BMI feature has the highest importance (approximately </a:t>
            </a:r>
            <a:r>
              <a:rPr lang="en-US" b="1" dirty="0">
                <a:latin typeface="Times New Roman" panose="02020603050405020304" pitchFamily="18" charset="0"/>
                <a:cs typeface="Times New Roman" panose="02020603050405020304" pitchFamily="18" charset="0"/>
              </a:rPr>
              <a:t>0.82</a:t>
            </a:r>
            <a:r>
              <a:rPr lang="en-US" dirty="0">
                <a:latin typeface="Times New Roman" panose="02020603050405020304" pitchFamily="18" charset="0"/>
                <a:cs typeface="Times New Roman" panose="02020603050405020304" pitchFamily="18" charset="0"/>
              </a:rPr>
              <a:t>), suggesting it has the strongest influence on predictions. Age follows with a moderate impact </a:t>
            </a:r>
            <a:r>
              <a:rPr lang="en-US" b="1" dirty="0">
                <a:latin typeface="Times New Roman" panose="02020603050405020304" pitchFamily="18" charset="0"/>
                <a:cs typeface="Times New Roman" panose="02020603050405020304" pitchFamily="18" charset="0"/>
              </a:rPr>
              <a:t>(~0.17</a:t>
            </a:r>
            <a:r>
              <a:rPr lang="en-US" dirty="0">
                <a:latin typeface="Times New Roman" panose="02020603050405020304" pitchFamily="18" charset="0"/>
                <a:cs typeface="Times New Roman" panose="02020603050405020304" pitchFamily="18" charset="0"/>
              </a:rPr>
              <a:t>), while hypertension contributes the least (</a:t>
            </a:r>
            <a:r>
              <a:rPr lang="en-US" b="1" dirty="0">
                <a:latin typeface="Times New Roman" panose="02020603050405020304" pitchFamily="18" charset="0"/>
                <a:cs typeface="Times New Roman" panose="02020603050405020304" pitchFamily="18" charset="0"/>
              </a:rPr>
              <a:t>~0.013</a:t>
            </a:r>
            <a:r>
              <a:rPr lang="en-US" dirty="0">
                <a:latin typeface="Times New Roman" panose="02020603050405020304" pitchFamily="18" charset="0"/>
                <a:cs typeface="Times New Roman" panose="02020603050405020304" pitchFamily="18" charset="0"/>
              </a:rPr>
              <a:t>), indicating minimal predictive power. This aligns with the model's accuracy of </a:t>
            </a:r>
            <a:r>
              <a:rPr lang="en-US" b="1" dirty="0">
                <a:latin typeface="Times New Roman" panose="02020603050405020304" pitchFamily="18" charset="0"/>
                <a:cs typeface="Times New Roman" panose="02020603050405020304" pitchFamily="18" charset="0"/>
              </a:rPr>
              <a:t>94.46%</a:t>
            </a:r>
            <a:r>
              <a:rPr lang="en-US" dirty="0">
                <a:latin typeface="Times New Roman" panose="02020603050405020304" pitchFamily="18" charset="0"/>
                <a:cs typeface="Times New Roman" panose="02020603050405020304" pitchFamily="18" charset="0"/>
              </a:rPr>
              <a:t>, confirming that BMI is the most crucial predictor in this dataset.</a:t>
            </a:r>
          </a:p>
        </p:txBody>
      </p:sp>
    </p:spTree>
    <p:extLst>
      <p:ext uri="{BB962C8B-B14F-4D97-AF65-F5344CB8AC3E}">
        <p14:creationId xmlns:p14="http://schemas.microsoft.com/office/powerpoint/2010/main" val="3781124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CD69-C2A6-8781-318F-295AC682BF8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Research Question for Grouping and Aggregation</a:t>
            </a:r>
          </a:p>
        </p:txBody>
      </p:sp>
      <p:sp>
        <p:nvSpPr>
          <p:cNvPr id="3" name="Content Placeholder 2">
            <a:extLst>
              <a:ext uri="{FF2B5EF4-FFF2-40B4-BE49-F238E27FC236}">
                <a16:creationId xmlns:a16="http://schemas.microsoft.com/office/drawing/2014/main" id="{7F3E221A-F72D-2D4D-8052-6586EEC63E95}"/>
              </a:ext>
            </a:extLst>
          </p:cNvPr>
          <p:cNvSpPr>
            <a:spLocks noGrp="1"/>
          </p:cNvSpPr>
          <p:nvPr>
            <p:ph idx="1"/>
          </p:nvPr>
        </p:nvSpPr>
        <p:spPr>
          <a:xfrm>
            <a:off x="838200" y="2554013"/>
            <a:ext cx="10515600" cy="3622949"/>
          </a:xfrm>
        </p:spPr>
        <p:txBody>
          <a:bodyPr>
            <a:normAutofit/>
          </a:bodyPr>
          <a:lstStyle/>
          <a:p>
            <a:pPr marL="0" indent="0" algn="just">
              <a:buNone/>
            </a:pPr>
            <a:r>
              <a:rPr lang="en-US" sz="3600" dirty="0">
                <a:latin typeface="Times New Roman" panose="02020603050405020304" pitchFamily="18" charset="0"/>
                <a:cs typeface="Times New Roman" panose="02020603050405020304" pitchFamily="18" charset="0"/>
              </a:rPr>
              <a:t>How does the combination of high BMI and smoking affect hypertension likelihood?</a:t>
            </a:r>
          </a:p>
        </p:txBody>
      </p:sp>
    </p:spTree>
    <p:extLst>
      <p:ext uri="{BB962C8B-B14F-4D97-AF65-F5344CB8AC3E}">
        <p14:creationId xmlns:p14="http://schemas.microsoft.com/office/powerpoint/2010/main" val="415629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ED78-7066-EF8C-1BD6-9345C1FFB658}"/>
              </a:ext>
            </a:extLst>
          </p:cNvPr>
          <p:cNvSpPr>
            <a:spLocks noGrp="1"/>
          </p:cNvSpPr>
          <p:nvPr>
            <p:ph type="title"/>
          </p:nvPr>
        </p:nvSpPr>
        <p:spPr>
          <a:xfrm>
            <a:off x="357639" y="233413"/>
            <a:ext cx="9527438" cy="476123"/>
          </a:xfrm>
        </p:spPr>
        <p:txBody>
          <a:bodyPr>
            <a:noAutofit/>
          </a:bodyPr>
          <a:lstStyle/>
          <a:p>
            <a:r>
              <a:rPr lang="en-US" sz="3500" b="1" dirty="0">
                <a:latin typeface="Times New Roman" panose="02020603050405020304" pitchFamily="18" charset="0"/>
                <a:cs typeface="Times New Roman" panose="02020603050405020304" pitchFamily="18" charset="0"/>
              </a:rPr>
              <a:t>Grouping and Aggregation with Pandas</a:t>
            </a:r>
          </a:p>
        </p:txBody>
      </p:sp>
      <p:pic>
        <p:nvPicPr>
          <p:cNvPr id="5" name="Picture 4">
            <a:extLst>
              <a:ext uri="{FF2B5EF4-FFF2-40B4-BE49-F238E27FC236}">
                <a16:creationId xmlns:a16="http://schemas.microsoft.com/office/drawing/2014/main" id="{8A5E3A57-FAF9-6B16-B777-C3EF9A54DFF5}"/>
              </a:ext>
            </a:extLst>
          </p:cNvPr>
          <p:cNvPicPr>
            <a:picLocks noChangeAspect="1"/>
          </p:cNvPicPr>
          <p:nvPr/>
        </p:nvPicPr>
        <p:blipFill>
          <a:blip r:embed="rId2"/>
          <a:stretch>
            <a:fillRect/>
          </a:stretch>
        </p:blipFill>
        <p:spPr>
          <a:xfrm>
            <a:off x="431212" y="811987"/>
            <a:ext cx="7237202" cy="6046013"/>
          </a:xfrm>
          <a:prstGeom prst="rect">
            <a:avLst/>
          </a:prstGeom>
        </p:spPr>
      </p:pic>
      <p:sp>
        <p:nvSpPr>
          <p:cNvPr id="7" name="TextBox 6">
            <a:extLst>
              <a:ext uri="{FF2B5EF4-FFF2-40B4-BE49-F238E27FC236}">
                <a16:creationId xmlns:a16="http://schemas.microsoft.com/office/drawing/2014/main" id="{E0646836-A680-613A-8E31-798E4A6205CE}"/>
              </a:ext>
            </a:extLst>
          </p:cNvPr>
          <p:cNvSpPr txBox="1"/>
          <p:nvPr/>
        </p:nvSpPr>
        <p:spPr>
          <a:xfrm>
            <a:off x="7822611" y="957641"/>
            <a:ext cx="4272077"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analysis shows that individuals who are overweight or obese and have a current or former smoking history have the highest hypertension rate at </a:t>
            </a:r>
            <a:r>
              <a:rPr lang="en-US" b="1" dirty="0">
                <a:latin typeface="Times New Roman" panose="02020603050405020304" pitchFamily="18" charset="0"/>
                <a:cs typeface="Times New Roman" panose="02020603050405020304" pitchFamily="18" charset="0"/>
              </a:rPr>
              <a:t>11.72%, </a:t>
            </a:r>
            <a:r>
              <a:rPr lang="en-US" dirty="0">
                <a:latin typeface="Times New Roman" panose="02020603050405020304" pitchFamily="18" charset="0"/>
                <a:cs typeface="Times New Roman" panose="02020603050405020304" pitchFamily="18" charset="0"/>
              </a:rPr>
              <a:t>indicating a compounded health risk when both factors are present. Conversely, those with a normal BMI and no smoking history show the lowest rate at </a:t>
            </a:r>
            <a:r>
              <a:rPr lang="en-US" b="1" dirty="0">
                <a:latin typeface="Times New Roman" panose="02020603050405020304" pitchFamily="18" charset="0"/>
                <a:cs typeface="Times New Roman" panose="02020603050405020304" pitchFamily="18" charset="0"/>
              </a:rPr>
              <a:t>4.31%, </a:t>
            </a:r>
            <a:r>
              <a:rPr lang="en-US" dirty="0">
                <a:latin typeface="Times New Roman" panose="02020603050405020304" pitchFamily="18" charset="0"/>
                <a:cs typeface="Times New Roman" panose="02020603050405020304" pitchFamily="18" charset="0"/>
              </a:rPr>
              <a:t>while the group with unknown smoking history and normal BMI has the lowest overall rate (</a:t>
            </a:r>
            <a:r>
              <a:rPr lang="en-US" b="1" dirty="0">
                <a:latin typeface="Times New Roman" panose="02020603050405020304" pitchFamily="18" charset="0"/>
                <a:cs typeface="Times New Roman" panose="02020603050405020304" pitchFamily="18" charset="0"/>
              </a:rPr>
              <a:t>1.46%</a:t>
            </a:r>
            <a:r>
              <a:rPr lang="en-US" dirty="0">
                <a:latin typeface="Times New Roman" panose="02020603050405020304" pitchFamily="18" charset="0"/>
                <a:cs typeface="Times New Roman" panose="02020603050405020304" pitchFamily="18" charset="0"/>
              </a:rPr>
              <a:t>), likely due to data ambiguity or underreporting. These results suggest that both higher BMI and smoking are significant contributors to hypertension risk, and their combination further elevates that risk. The computation was completed using Pandas in approximately </a:t>
            </a:r>
            <a:r>
              <a:rPr lang="en-US" b="1" dirty="0">
                <a:latin typeface="Times New Roman" panose="02020603050405020304" pitchFamily="18" charset="0"/>
                <a:cs typeface="Times New Roman" panose="02020603050405020304" pitchFamily="18" charset="0"/>
              </a:rPr>
              <a:t>0.24</a:t>
            </a:r>
            <a:r>
              <a:rPr lang="en-US" dirty="0">
                <a:latin typeface="Times New Roman" panose="02020603050405020304" pitchFamily="18" charset="0"/>
                <a:cs typeface="Times New Roman" panose="02020603050405020304" pitchFamily="18" charset="0"/>
              </a:rPr>
              <a:t> seconds, demonstrating efficient processing for the dataset size.</a:t>
            </a:r>
          </a:p>
        </p:txBody>
      </p:sp>
    </p:spTree>
    <p:extLst>
      <p:ext uri="{BB962C8B-B14F-4D97-AF65-F5344CB8AC3E}">
        <p14:creationId xmlns:p14="http://schemas.microsoft.com/office/powerpoint/2010/main" val="171036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129242-5D0F-BC74-C988-FF28160186AE}"/>
              </a:ext>
            </a:extLst>
          </p:cNvPr>
          <p:cNvPicPr>
            <a:picLocks noChangeAspect="1"/>
          </p:cNvPicPr>
          <p:nvPr/>
        </p:nvPicPr>
        <p:blipFill>
          <a:blip r:embed="rId2"/>
          <a:stretch>
            <a:fillRect/>
          </a:stretch>
        </p:blipFill>
        <p:spPr>
          <a:xfrm>
            <a:off x="711025" y="903890"/>
            <a:ext cx="6835404" cy="5954110"/>
          </a:xfrm>
          <a:prstGeom prst="rect">
            <a:avLst/>
          </a:prstGeom>
        </p:spPr>
      </p:pic>
      <p:pic>
        <p:nvPicPr>
          <p:cNvPr id="10" name="Content Placeholder 4">
            <a:extLst>
              <a:ext uri="{FF2B5EF4-FFF2-40B4-BE49-F238E27FC236}">
                <a16:creationId xmlns:a16="http://schemas.microsoft.com/office/drawing/2014/main" id="{7A012A78-72E0-4CCA-F171-3D802B8F2053}"/>
              </a:ext>
            </a:extLst>
          </p:cNvPr>
          <p:cNvPicPr>
            <a:picLocks noChangeAspect="1"/>
          </p:cNvPicPr>
          <p:nvPr/>
        </p:nvPicPr>
        <p:blipFill>
          <a:blip r:embed="rId3"/>
          <a:stretch>
            <a:fillRect/>
          </a:stretch>
        </p:blipFill>
        <p:spPr>
          <a:xfrm>
            <a:off x="6727714" y="903890"/>
            <a:ext cx="5098694" cy="1083667"/>
          </a:xfrm>
          <a:prstGeom prst="rect">
            <a:avLst/>
          </a:prstGeom>
        </p:spPr>
      </p:pic>
      <p:sp>
        <p:nvSpPr>
          <p:cNvPr id="3" name="TextBox 2">
            <a:extLst>
              <a:ext uri="{FF2B5EF4-FFF2-40B4-BE49-F238E27FC236}">
                <a16:creationId xmlns:a16="http://schemas.microsoft.com/office/drawing/2014/main" id="{1C8817B3-3159-AEBF-6ECF-AEF9BF6A5783}"/>
              </a:ext>
            </a:extLst>
          </p:cNvPr>
          <p:cNvSpPr txBox="1"/>
          <p:nvPr/>
        </p:nvSpPr>
        <p:spPr>
          <a:xfrm>
            <a:off x="711025" y="257559"/>
            <a:ext cx="915818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Grouping and Aggregation with </a:t>
            </a:r>
            <a:r>
              <a:rPr lang="en-US" sz="3600" b="1" dirty="0" err="1">
                <a:latin typeface="Times New Roman" panose="02020603050405020304" pitchFamily="18" charset="0"/>
                <a:cs typeface="Times New Roman" panose="02020603050405020304" pitchFamily="18" charset="0"/>
              </a:rPr>
              <a:t>Dask</a:t>
            </a:r>
            <a:endParaRPr lang="en-US" sz="3600" dirty="0"/>
          </a:p>
        </p:txBody>
      </p:sp>
    </p:spTree>
    <p:extLst>
      <p:ext uri="{BB962C8B-B14F-4D97-AF65-F5344CB8AC3E}">
        <p14:creationId xmlns:p14="http://schemas.microsoft.com/office/powerpoint/2010/main" val="195618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2294-B896-77C0-8A2C-9B836392EFEE}"/>
              </a:ext>
            </a:extLst>
          </p:cNvPr>
          <p:cNvSpPr>
            <a:spLocks noGrp="1"/>
          </p:cNvSpPr>
          <p:nvPr>
            <p:ph type="title"/>
          </p:nvPr>
        </p:nvSpPr>
        <p:spPr>
          <a:xfrm>
            <a:off x="713842" y="518746"/>
            <a:ext cx="9651797" cy="812622"/>
          </a:xfrm>
        </p:spPr>
        <p:txBody>
          <a:bodyPr>
            <a:normAutofit/>
          </a:bodyPr>
          <a:lstStyle/>
          <a:p>
            <a:r>
              <a:rPr lang="en-US" sz="3500" b="1" dirty="0">
                <a:latin typeface="Times New Roman" panose="02020603050405020304" pitchFamily="18" charset="0"/>
                <a:cs typeface="Times New Roman" panose="02020603050405020304" pitchFamily="18" charset="0"/>
              </a:rPr>
              <a:t>Grouping and Aggregation with </a:t>
            </a:r>
            <a:r>
              <a:rPr lang="en-US" sz="3500" b="1" dirty="0" err="1">
                <a:latin typeface="Times New Roman" panose="02020603050405020304" pitchFamily="18" charset="0"/>
                <a:cs typeface="Times New Roman" panose="02020603050405020304" pitchFamily="18" charset="0"/>
              </a:rPr>
              <a:t>Dask</a:t>
            </a:r>
            <a:endParaRPr lang="en-US" sz="3500" dirty="0"/>
          </a:p>
        </p:txBody>
      </p:sp>
      <p:pic>
        <p:nvPicPr>
          <p:cNvPr id="5" name="Content Placeholder 4">
            <a:extLst>
              <a:ext uri="{FF2B5EF4-FFF2-40B4-BE49-F238E27FC236}">
                <a16:creationId xmlns:a16="http://schemas.microsoft.com/office/drawing/2014/main" id="{BEB83D10-2FC1-C68B-1CA9-818108A421BB}"/>
              </a:ext>
            </a:extLst>
          </p:cNvPr>
          <p:cNvPicPr>
            <a:picLocks noGrp="1" noChangeAspect="1"/>
          </p:cNvPicPr>
          <p:nvPr>
            <p:ph idx="1"/>
          </p:nvPr>
        </p:nvPicPr>
        <p:blipFill>
          <a:blip r:embed="rId2"/>
          <a:stretch>
            <a:fillRect/>
          </a:stretch>
        </p:blipFill>
        <p:spPr>
          <a:xfrm>
            <a:off x="786993" y="1635240"/>
            <a:ext cx="7471867" cy="1960845"/>
          </a:xfrm>
        </p:spPr>
      </p:pic>
      <p:sp>
        <p:nvSpPr>
          <p:cNvPr id="7" name="TextBox 6">
            <a:extLst>
              <a:ext uri="{FF2B5EF4-FFF2-40B4-BE49-F238E27FC236}">
                <a16:creationId xmlns:a16="http://schemas.microsoft.com/office/drawing/2014/main" id="{4BA25ABE-B923-5A7F-F5CA-D81CBC1C2ACA}"/>
              </a:ext>
            </a:extLst>
          </p:cNvPr>
          <p:cNvSpPr txBox="1"/>
          <p:nvPr/>
        </p:nvSpPr>
        <p:spPr>
          <a:xfrm>
            <a:off x="713842" y="4248291"/>
            <a:ext cx="10478415"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-based computation produced the same hypertension rate results as Pandas, confirming consistency in analytical outcomes across both tools. However, the key difference lies in execution time,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completed the task in approximately </a:t>
            </a:r>
            <a:r>
              <a:rPr lang="en-US" b="1" dirty="0">
                <a:latin typeface="Times New Roman" panose="02020603050405020304" pitchFamily="18" charset="0"/>
                <a:cs typeface="Times New Roman" panose="02020603050405020304" pitchFamily="18" charset="0"/>
              </a:rPr>
              <a:t>0.20</a:t>
            </a:r>
            <a:r>
              <a:rPr lang="en-US" dirty="0">
                <a:latin typeface="Times New Roman" panose="02020603050405020304" pitchFamily="18" charset="0"/>
                <a:cs typeface="Times New Roman" panose="02020603050405020304" pitchFamily="18" charset="0"/>
              </a:rPr>
              <a:t> seconds, slightly faster than Pandas </a:t>
            </a:r>
            <a:r>
              <a:rPr lang="en-US" b="1" dirty="0">
                <a:latin typeface="Times New Roman" panose="02020603050405020304" pitchFamily="18" charset="0"/>
                <a:cs typeface="Times New Roman" panose="02020603050405020304" pitchFamily="18" charset="0"/>
              </a:rPr>
              <a:t>0.24</a:t>
            </a:r>
            <a:r>
              <a:rPr lang="en-US" dirty="0">
                <a:latin typeface="Times New Roman" panose="02020603050405020304" pitchFamily="18" charset="0"/>
                <a:cs typeface="Times New Roman" panose="02020603050405020304" pitchFamily="18" charset="0"/>
              </a:rPr>
              <a:t> seconds. This highlights </a:t>
            </a:r>
            <a:r>
              <a:rPr lang="en-US" dirty="0" err="1">
                <a:latin typeface="Times New Roman" panose="02020603050405020304" pitchFamily="18" charset="0"/>
                <a:cs typeface="Times New Roman" panose="02020603050405020304" pitchFamily="18" charset="0"/>
              </a:rPr>
              <a:t>Dask’s</a:t>
            </a:r>
            <a:r>
              <a:rPr lang="en-US" dirty="0">
                <a:latin typeface="Times New Roman" panose="02020603050405020304" pitchFamily="18" charset="0"/>
                <a:cs typeface="Times New Roman" panose="02020603050405020304" pitchFamily="18" charset="0"/>
              </a:rPr>
              <a:t> ability to perform efficient computations, especially beneficial when working with larger or more complex datasets, while still maintaining the same level of accuracy.</a:t>
            </a:r>
          </a:p>
        </p:txBody>
      </p:sp>
    </p:spTree>
    <p:extLst>
      <p:ext uri="{BB962C8B-B14F-4D97-AF65-F5344CB8AC3E}">
        <p14:creationId xmlns:p14="http://schemas.microsoft.com/office/powerpoint/2010/main" val="193000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CD83-B436-7511-0ADB-8D2557016BD5}"/>
              </a:ext>
            </a:extLst>
          </p:cNvPr>
          <p:cNvSpPr>
            <a:spLocks noGrp="1"/>
          </p:cNvSpPr>
          <p:nvPr>
            <p:ph type="title"/>
          </p:nvPr>
        </p:nvSpPr>
        <p:spPr>
          <a:xfrm>
            <a:off x="443179" y="395426"/>
            <a:ext cx="9395765" cy="527329"/>
          </a:xfrm>
        </p:spPr>
        <p:txBody>
          <a:bodyPr>
            <a:noAutofit/>
          </a:bodyPr>
          <a:lstStyle/>
          <a:p>
            <a:r>
              <a:rPr lang="en-US" sz="3500" b="1" dirty="0">
                <a:latin typeface="Times New Roman" panose="02020603050405020304" pitchFamily="18" charset="0"/>
                <a:cs typeface="Times New Roman" panose="02020603050405020304" pitchFamily="18" charset="0"/>
              </a:rPr>
              <a:t>Time Plot Comparison: Pandas Vs </a:t>
            </a:r>
            <a:r>
              <a:rPr lang="en-US" sz="3500" b="1" dirty="0" err="1">
                <a:latin typeface="Times New Roman" panose="02020603050405020304" pitchFamily="18" charset="0"/>
                <a:cs typeface="Times New Roman" panose="02020603050405020304" pitchFamily="18" charset="0"/>
              </a:rPr>
              <a:t>Dask</a:t>
            </a:r>
            <a:endParaRPr lang="en-US" sz="35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B2463E-BAB6-38EE-508C-0BE682A493DD}"/>
              </a:ext>
            </a:extLst>
          </p:cNvPr>
          <p:cNvPicPr>
            <a:picLocks noChangeAspect="1"/>
          </p:cNvPicPr>
          <p:nvPr/>
        </p:nvPicPr>
        <p:blipFill>
          <a:blip r:embed="rId2"/>
          <a:stretch>
            <a:fillRect/>
          </a:stretch>
        </p:blipFill>
        <p:spPr>
          <a:xfrm>
            <a:off x="516331" y="1215518"/>
            <a:ext cx="8488680" cy="4637837"/>
          </a:xfrm>
          <a:prstGeom prst="rect">
            <a:avLst/>
          </a:prstGeom>
        </p:spPr>
      </p:pic>
      <p:pic>
        <p:nvPicPr>
          <p:cNvPr id="10" name="Picture 9">
            <a:extLst>
              <a:ext uri="{FF2B5EF4-FFF2-40B4-BE49-F238E27FC236}">
                <a16:creationId xmlns:a16="http://schemas.microsoft.com/office/drawing/2014/main" id="{30983A00-4762-B022-E899-3A8464A78CE9}"/>
              </a:ext>
            </a:extLst>
          </p:cNvPr>
          <p:cNvPicPr>
            <a:picLocks noChangeAspect="1"/>
          </p:cNvPicPr>
          <p:nvPr/>
        </p:nvPicPr>
        <p:blipFill>
          <a:blip r:embed="rId3"/>
          <a:stretch>
            <a:fillRect/>
          </a:stretch>
        </p:blipFill>
        <p:spPr>
          <a:xfrm>
            <a:off x="5307787" y="1801043"/>
            <a:ext cx="5967601" cy="1238423"/>
          </a:xfrm>
          <a:prstGeom prst="rect">
            <a:avLst/>
          </a:prstGeom>
        </p:spPr>
      </p:pic>
    </p:spTree>
    <p:extLst>
      <p:ext uri="{BB962C8B-B14F-4D97-AF65-F5344CB8AC3E}">
        <p14:creationId xmlns:p14="http://schemas.microsoft.com/office/powerpoint/2010/main" val="804337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E513F-76D5-5572-AA57-667D82B32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3AB62A-D40F-566B-1126-3DD6A1281B4B}"/>
              </a:ext>
            </a:extLst>
          </p:cNvPr>
          <p:cNvSpPr>
            <a:spLocks noGrp="1"/>
          </p:cNvSpPr>
          <p:nvPr>
            <p:ph type="title"/>
          </p:nvPr>
        </p:nvSpPr>
        <p:spPr>
          <a:xfrm>
            <a:off x="697488" y="547040"/>
            <a:ext cx="9403080" cy="527329"/>
          </a:xfrm>
        </p:spPr>
        <p:txBody>
          <a:bodyPr>
            <a:noAutofit/>
          </a:bodyPr>
          <a:lstStyle/>
          <a:p>
            <a:r>
              <a:rPr lang="en-US" sz="3500" b="1" dirty="0">
                <a:latin typeface="Times New Roman" panose="02020603050405020304" pitchFamily="18" charset="0"/>
                <a:cs typeface="Times New Roman" panose="02020603050405020304" pitchFamily="18" charset="0"/>
              </a:rPr>
              <a:t>Time Plot Comparison: Pandas Vs </a:t>
            </a:r>
            <a:r>
              <a:rPr lang="en-US" sz="3500" b="1" dirty="0" err="1">
                <a:latin typeface="Times New Roman" panose="02020603050405020304" pitchFamily="18" charset="0"/>
                <a:cs typeface="Times New Roman" panose="02020603050405020304" pitchFamily="18" charset="0"/>
              </a:rPr>
              <a:t>Dask</a:t>
            </a:r>
            <a:r>
              <a:rPr lang="en-US" sz="3500"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29929D47-C231-9821-5855-3760286786DF}"/>
              </a:ext>
            </a:extLst>
          </p:cNvPr>
          <p:cNvPicPr>
            <a:picLocks noChangeAspect="1"/>
          </p:cNvPicPr>
          <p:nvPr/>
        </p:nvPicPr>
        <p:blipFill>
          <a:blip r:embed="rId2"/>
          <a:stretch>
            <a:fillRect/>
          </a:stretch>
        </p:blipFill>
        <p:spPr>
          <a:xfrm>
            <a:off x="697488" y="1413024"/>
            <a:ext cx="6046037" cy="4475711"/>
          </a:xfrm>
          <a:prstGeom prst="rect">
            <a:avLst/>
          </a:prstGeom>
        </p:spPr>
      </p:pic>
      <p:sp>
        <p:nvSpPr>
          <p:cNvPr id="9" name="TextBox 8">
            <a:extLst>
              <a:ext uri="{FF2B5EF4-FFF2-40B4-BE49-F238E27FC236}">
                <a16:creationId xmlns:a16="http://schemas.microsoft.com/office/drawing/2014/main" id="{DEE567FE-3522-3EAD-CF23-A19C1A3ADC0D}"/>
              </a:ext>
            </a:extLst>
          </p:cNvPr>
          <p:cNvSpPr txBox="1"/>
          <p:nvPr/>
        </p:nvSpPr>
        <p:spPr>
          <a:xfrm>
            <a:off x="7060513" y="2253114"/>
            <a:ext cx="4947512"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This bar chart compares the execution times of Pandas and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when analyzing hypertension rates by BMI and smoking status. Both tools produced identical analytical results, but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executed slightly faster (</a:t>
            </a:r>
            <a:r>
              <a:rPr lang="en-US" b="1" dirty="0">
                <a:latin typeface="Times New Roman" panose="02020603050405020304" pitchFamily="18" charset="0"/>
                <a:cs typeface="Times New Roman" panose="02020603050405020304" pitchFamily="18" charset="0"/>
              </a:rPr>
              <a:t>0.2004</a:t>
            </a:r>
            <a:r>
              <a:rPr lang="en-US" dirty="0">
                <a:latin typeface="Times New Roman" panose="02020603050405020304" pitchFamily="18" charset="0"/>
                <a:cs typeface="Times New Roman" panose="02020603050405020304" pitchFamily="18" charset="0"/>
              </a:rPr>
              <a:t> seconds) compared to Pandas (</a:t>
            </a:r>
            <a:r>
              <a:rPr lang="en-US" b="1" dirty="0">
                <a:latin typeface="Times New Roman" panose="02020603050405020304" pitchFamily="18" charset="0"/>
                <a:cs typeface="Times New Roman" panose="02020603050405020304" pitchFamily="18" charset="0"/>
              </a:rPr>
              <a:t>0.2425</a:t>
            </a:r>
            <a:r>
              <a:rPr lang="en-US" dirty="0">
                <a:latin typeface="Times New Roman" panose="02020603050405020304" pitchFamily="18" charset="0"/>
                <a:cs typeface="Times New Roman" panose="02020603050405020304" pitchFamily="18" charset="0"/>
              </a:rPr>
              <a:t> seconds). The visualization highlights </a:t>
            </a:r>
            <a:r>
              <a:rPr lang="en-US" dirty="0" err="1">
                <a:latin typeface="Times New Roman" panose="02020603050405020304" pitchFamily="18" charset="0"/>
                <a:cs typeface="Times New Roman" panose="02020603050405020304" pitchFamily="18" charset="0"/>
              </a:rPr>
              <a:t>Dask's</a:t>
            </a:r>
            <a:r>
              <a:rPr lang="en-US" dirty="0">
                <a:latin typeface="Times New Roman" panose="02020603050405020304" pitchFamily="18" charset="0"/>
                <a:cs typeface="Times New Roman" panose="02020603050405020304" pitchFamily="18" charset="0"/>
              </a:rPr>
              <a:t> performance advantage, especially useful for larger datasets, while maintaining consistent accuracy with Pandas.</a:t>
            </a:r>
          </a:p>
        </p:txBody>
      </p:sp>
    </p:spTree>
    <p:extLst>
      <p:ext uri="{BB962C8B-B14F-4D97-AF65-F5344CB8AC3E}">
        <p14:creationId xmlns:p14="http://schemas.microsoft.com/office/powerpoint/2010/main" val="344884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CA84-05DB-E8D8-CBD4-3EF06E1CEE4F}"/>
              </a:ext>
            </a:extLst>
          </p:cNvPr>
          <p:cNvSpPr>
            <a:spLocks noGrp="1"/>
          </p:cNvSpPr>
          <p:nvPr>
            <p:ph type="title"/>
          </p:nvPr>
        </p:nvSpPr>
        <p:spPr>
          <a:xfrm>
            <a:off x="605794" y="517778"/>
            <a:ext cx="7954670" cy="600481"/>
          </a:xfrm>
        </p:spPr>
        <p:txBody>
          <a:bodyPr>
            <a:normAutofit/>
          </a:bodyPr>
          <a:lstStyle/>
          <a:p>
            <a:r>
              <a:rPr lang="en-US" sz="3500" b="1" dirty="0">
                <a:latin typeface="Times New Roman" panose="02020603050405020304" pitchFamily="18" charset="0"/>
                <a:cs typeface="Times New Roman" panose="02020603050405020304" pitchFamily="18" charset="0"/>
              </a:rPr>
              <a:t>Pandas Visualization</a:t>
            </a:r>
            <a:endParaRPr lang="en-US" sz="3500" dirty="0"/>
          </a:p>
        </p:txBody>
      </p:sp>
      <p:pic>
        <p:nvPicPr>
          <p:cNvPr id="5" name="Picture 4">
            <a:extLst>
              <a:ext uri="{FF2B5EF4-FFF2-40B4-BE49-F238E27FC236}">
                <a16:creationId xmlns:a16="http://schemas.microsoft.com/office/drawing/2014/main" id="{7BF02536-523F-25C2-279A-6F8DA0A4C0C3}"/>
              </a:ext>
            </a:extLst>
          </p:cNvPr>
          <p:cNvPicPr>
            <a:picLocks noChangeAspect="1"/>
          </p:cNvPicPr>
          <p:nvPr/>
        </p:nvPicPr>
        <p:blipFill>
          <a:blip r:embed="rId2"/>
          <a:stretch>
            <a:fillRect/>
          </a:stretch>
        </p:blipFill>
        <p:spPr>
          <a:xfrm>
            <a:off x="605794" y="1288903"/>
            <a:ext cx="9247780" cy="4554849"/>
          </a:xfrm>
          <a:prstGeom prst="rect">
            <a:avLst/>
          </a:prstGeom>
        </p:spPr>
      </p:pic>
    </p:spTree>
    <p:extLst>
      <p:ext uri="{BB962C8B-B14F-4D97-AF65-F5344CB8AC3E}">
        <p14:creationId xmlns:p14="http://schemas.microsoft.com/office/powerpoint/2010/main" val="764504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0E69AC-66AC-37C8-1AE2-D34CFA0A4BED}"/>
              </a:ext>
            </a:extLst>
          </p:cNvPr>
          <p:cNvPicPr>
            <a:picLocks noGrp="1" noChangeAspect="1"/>
          </p:cNvPicPr>
          <p:nvPr>
            <p:ph idx="1"/>
          </p:nvPr>
        </p:nvPicPr>
        <p:blipFill>
          <a:blip r:embed="rId2"/>
          <a:stretch>
            <a:fillRect/>
          </a:stretch>
        </p:blipFill>
        <p:spPr>
          <a:xfrm>
            <a:off x="945932" y="392918"/>
            <a:ext cx="9974318" cy="4200102"/>
          </a:xfrm>
        </p:spPr>
      </p:pic>
      <p:sp>
        <p:nvSpPr>
          <p:cNvPr id="7" name="TextBox 6">
            <a:extLst>
              <a:ext uri="{FF2B5EF4-FFF2-40B4-BE49-F238E27FC236}">
                <a16:creationId xmlns:a16="http://schemas.microsoft.com/office/drawing/2014/main" id="{97C5524D-01F5-996A-ACC8-812C3F08E1BB}"/>
              </a:ext>
            </a:extLst>
          </p:cNvPr>
          <p:cNvSpPr txBox="1"/>
          <p:nvPr/>
        </p:nvSpPr>
        <p:spPr>
          <a:xfrm>
            <a:off x="840828" y="4679530"/>
            <a:ext cx="10762593"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This bar chart illustrates the hypertension rate (%) across different combinations of BMI and smoking status. The highest hypertension rate (</a:t>
            </a:r>
            <a:r>
              <a:rPr lang="en-US" b="1" dirty="0">
                <a:latin typeface="Times New Roman" panose="02020603050405020304" pitchFamily="18" charset="0"/>
                <a:cs typeface="Times New Roman" panose="02020603050405020304" pitchFamily="18" charset="0"/>
              </a:rPr>
              <a:t>11.7%</a:t>
            </a:r>
            <a:r>
              <a:rPr lang="en-US" dirty="0">
                <a:latin typeface="Times New Roman" panose="02020603050405020304" pitchFamily="18" charset="0"/>
                <a:cs typeface="Times New Roman" panose="02020603050405020304" pitchFamily="18" charset="0"/>
              </a:rPr>
              <a:t>) is observed among individuals who are overweight or obese and have a current or former smoking history, indicating a compounded risk due to both factors. In contrast, those with a normal BMI and no smoking history show a significantly lower rate (</a:t>
            </a:r>
            <a:r>
              <a:rPr lang="en-US" b="1" dirty="0">
                <a:latin typeface="Times New Roman" panose="02020603050405020304" pitchFamily="18" charset="0"/>
                <a:cs typeface="Times New Roman" panose="02020603050405020304" pitchFamily="18" charset="0"/>
              </a:rPr>
              <a:t>4.3%</a:t>
            </a:r>
            <a:r>
              <a:rPr lang="en-US" dirty="0">
                <a:latin typeface="Times New Roman" panose="02020603050405020304" pitchFamily="18" charset="0"/>
                <a:cs typeface="Times New Roman" panose="02020603050405020304" pitchFamily="18" charset="0"/>
              </a:rPr>
              <a:t>), suggesting a protective effect of healthier lifestyle habits. Groups with "Unknown" smoking history tend to have lower rates, likely due to data gaps or misclassification. Overall, the chart visually reinforces the correlation between lifestyle risk factors like obesity and smoking and increased hypertension prevalence.</a:t>
            </a:r>
          </a:p>
        </p:txBody>
      </p:sp>
    </p:spTree>
    <p:extLst>
      <p:ext uri="{BB962C8B-B14F-4D97-AF65-F5344CB8AC3E}">
        <p14:creationId xmlns:p14="http://schemas.microsoft.com/office/powerpoint/2010/main" val="3794325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E2F8-C2B0-B541-53EF-0DE7CDA66091}"/>
              </a:ext>
            </a:extLst>
          </p:cNvPr>
          <p:cNvSpPr>
            <a:spLocks noGrp="1"/>
          </p:cNvSpPr>
          <p:nvPr>
            <p:ph type="title"/>
          </p:nvPr>
        </p:nvSpPr>
        <p:spPr>
          <a:xfrm>
            <a:off x="634215" y="325721"/>
            <a:ext cx="8836092" cy="702894"/>
          </a:xfrm>
        </p:spPr>
        <p:txBody>
          <a:bodyPr>
            <a:normAutofit/>
          </a:bodyPr>
          <a:lstStyle/>
          <a:p>
            <a:r>
              <a:rPr lang="en-US" sz="3500" b="1" dirty="0" err="1">
                <a:latin typeface="Times New Roman" panose="02020603050405020304" pitchFamily="18" charset="0"/>
                <a:cs typeface="Times New Roman" panose="02020603050405020304" pitchFamily="18" charset="0"/>
              </a:rPr>
              <a:t>Dask</a:t>
            </a:r>
            <a:r>
              <a:rPr lang="en-US" sz="3500" b="1" dirty="0">
                <a:latin typeface="Times New Roman" panose="02020603050405020304" pitchFamily="18" charset="0"/>
                <a:cs typeface="Times New Roman" panose="02020603050405020304" pitchFamily="18" charset="0"/>
              </a:rPr>
              <a:t> Visualization</a:t>
            </a:r>
          </a:p>
        </p:txBody>
      </p:sp>
      <p:pic>
        <p:nvPicPr>
          <p:cNvPr id="5" name="Content Placeholder 4">
            <a:extLst>
              <a:ext uri="{FF2B5EF4-FFF2-40B4-BE49-F238E27FC236}">
                <a16:creationId xmlns:a16="http://schemas.microsoft.com/office/drawing/2014/main" id="{B3F096C7-B007-76B2-E65D-8C1D3A4841B6}"/>
              </a:ext>
            </a:extLst>
          </p:cNvPr>
          <p:cNvPicPr>
            <a:picLocks noGrp="1" noChangeAspect="1"/>
          </p:cNvPicPr>
          <p:nvPr>
            <p:ph idx="1"/>
          </p:nvPr>
        </p:nvPicPr>
        <p:blipFill>
          <a:blip r:embed="rId2"/>
          <a:stretch>
            <a:fillRect/>
          </a:stretch>
        </p:blipFill>
        <p:spPr>
          <a:xfrm>
            <a:off x="718298" y="1154738"/>
            <a:ext cx="9239098" cy="5506302"/>
          </a:xfrm>
        </p:spPr>
      </p:pic>
    </p:spTree>
    <p:extLst>
      <p:ext uri="{BB962C8B-B14F-4D97-AF65-F5344CB8AC3E}">
        <p14:creationId xmlns:p14="http://schemas.microsoft.com/office/powerpoint/2010/main" val="164882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785D-6CCB-4334-3384-C34E284D6D1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Table of Contents</a:t>
            </a:r>
            <a:endParaRPr lang="en-US" sz="3600" dirty="0"/>
          </a:p>
        </p:txBody>
      </p:sp>
      <p:sp>
        <p:nvSpPr>
          <p:cNvPr id="3" name="Content Placeholder 2">
            <a:extLst>
              <a:ext uri="{FF2B5EF4-FFF2-40B4-BE49-F238E27FC236}">
                <a16:creationId xmlns:a16="http://schemas.microsoft.com/office/drawing/2014/main" id="{8BD934DD-F283-AB7F-DA8D-8F1C5F76BC8F}"/>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Genetic Algorithm</a:t>
            </a:r>
          </a:p>
          <a:p>
            <a:r>
              <a:rPr lang="en-US" sz="2200" dirty="0">
                <a:latin typeface="Times New Roman" panose="02020603050405020304" pitchFamily="18" charset="0"/>
                <a:cs typeface="Times New Roman" panose="02020603050405020304" pitchFamily="18" charset="0"/>
              </a:rPr>
              <a:t>Research Question for Grouping and Aggregation</a:t>
            </a:r>
          </a:p>
          <a:p>
            <a:r>
              <a:rPr lang="en-US" sz="2200" dirty="0">
                <a:latin typeface="Times New Roman" panose="02020603050405020304" pitchFamily="18" charset="0"/>
                <a:cs typeface="Times New Roman" panose="02020603050405020304" pitchFamily="18" charset="0"/>
              </a:rPr>
              <a:t>Grouping and Aggregation with Pandas</a:t>
            </a:r>
          </a:p>
          <a:p>
            <a:r>
              <a:rPr lang="en-US" sz="2200" dirty="0">
                <a:latin typeface="Times New Roman" panose="02020603050405020304" pitchFamily="18" charset="0"/>
                <a:cs typeface="Times New Roman" panose="02020603050405020304" pitchFamily="18" charset="0"/>
              </a:rPr>
              <a:t>Grouping and Aggregation with </a:t>
            </a:r>
            <a:r>
              <a:rPr lang="en-US" sz="2200" dirty="0" err="1">
                <a:latin typeface="Times New Roman" panose="02020603050405020304" pitchFamily="18" charset="0"/>
                <a:cs typeface="Times New Roman" panose="02020603050405020304" pitchFamily="18" charset="0"/>
              </a:rPr>
              <a:t>Dask</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Time Plot Comparison: Pandas Vs </a:t>
            </a:r>
            <a:r>
              <a:rPr lang="en-US" sz="2200" dirty="0" err="1">
                <a:latin typeface="Times New Roman" panose="02020603050405020304" pitchFamily="18" charset="0"/>
                <a:cs typeface="Times New Roman" panose="02020603050405020304" pitchFamily="18" charset="0"/>
              </a:rPr>
              <a:t>Dask</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Pandas Visualization</a:t>
            </a:r>
          </a:p>
          <a:p>
            <a:r>
              <a:rPr lang="en-US" sz="2200" dirty="0" err="1">
                <a:latin typeface="Times New Roman" panose="02020603050405020304" pitchFamily="18" charset="0"/>
                <a:cs typeface="Times New Roman" panose="02020603050405020304" pitchFamily="18" charset="0"/>
              </a:rPr>
              <a:t>Dask</a:t>
            </a:r>
            <a:r>
              <a:rPr lang="en-US" sz="2200" dirty="0">
                <a:latin typeface="Times New Roman" panose="02020603050405020304" pitchFamily="18" charset="0"/>
                <a:cs typeface="Times New Roman" panose="02020603050405020304" pitchFamily="18" charset="0"/>
              </a:rPr>
              <a:t> Visualization</a:t>
            </a:r>
          </a:p>
          <a:p>
            <a:r>
              <a:rPr lang="en-US" sz="2200" dirty="0">
                <a:latin typeface="Times New Roman" panose="02020603050405020304" pitchFamily="18" charset="0"/>
                <a:cs typeface="Times New Roman" panose="02020603050405020304" pitchFamily="18" charset="0"/>
              </a:rPr>
              <a:t>Conclusion</a:t>
            </a:r>
          </a:p>
          <a:p>
            <a:r>
              <a:rPr lang="en-US" sz="2200" dirty="0">
                <a:latin typeface="Times New Roman" panose="02020603050405020304" pitchFamily="18" charset="0"/>
                <a:cs typeface="Times New Roman" panose="02020603050405020304" pitchFamily="18" charset="0"/>
              </a:rPr>
              <a:t>References</a:t>
            </a:r>
          </a:p>
          <a:p>
            <a:r>
              <a:rPr lang="en-US" sz="2200" dirty="0">
                <a:latin typeface="Times New Roman" panose="02020603050405020304" pitchFamily="18" charset="0"/>
                <a:cs typeface="Times New Roman" panose="02020603050405020304" pitchFamily="18" charset="0"/>
              </a:rPr>
              <a:t>Contributions</a:t>
            </a:r>
          </a:p>
        </p:txBody>
      </p:sp>
    </p:spTree>
    <p:extLst>
      <p:ext uri="{BB962C8B-B14F-4D97-AF65-F5344CB8AC3E}">
        <p14:creationId xmlns:p14="http://schemas.microsoft.com/office/powerpoint/2010/main" val="628229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E85E296-4858-9E68-EBA8-D9224AEE8101}"/>
              </a:ext>
            </a:extLst>
          </p:cNvPr>
          <p:cNvPicPr>
            <a:picLocks noGrp="1" noChangeAspect="1"/>
          </p:cNvPicPr>
          <p:nvPr>
            <p:ph idx="1"/>
          </p:nvPr>
        </p:nvPicPr>
        <p:blipFill>
          <a:blip r:embed="rId2"/>
          <a:stretch>
            <a:fillRect/>
          </a:stretch>
        </p:blipFill>
        <p:spPr>
          <a:xfrm>
            <a:off x="551690" y="695290"/>
            <a:ext cx="5364127" cy="5632705"/>
          </a:xfrm>
          <a:prstGeom prst="rect">
            <a:avLst/>
          </a:prstGeom>
        </p:spPr>
      </p:pic>
      <p:sp>
        <p:nvSpPr>
          <p:cNvPr id="11" name="TextBox 10">
            <a:extLst>
              <a:ext uri="{FF2B5EF4-FFF2-40B4-BE49-F238E27FC236}">
                <a16:creationId xmlns:a16="http://schemas.microsoft.com/office/drawing/2014/main" id="{958A4047-A27C-62A1-3E6C-272C1135E118}"/>
              </a:ext>
            </a:extLst>
          </p:cNvPr>
          <p:cNvSpPr txBox="1"/>
          <p:nvPr/>
        </p:nvSpPr>
        <p:spPr>
          <a:xfrm>
            <a:off x="6558455" y="998677"/>
            <a:ext cx="4813738" cy="50783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task graph generated by </a:t>
            </a:r>
            <a:r>
              <a:rPr lang="en-US" dirty="0" err="1">
                <a:latin typeface="Times New Roman" panose="02020603050405020304" pitchFamily="18" charset="0"/>
                <a:cs typeface="Times New Roman" panose="02020603050405020304" pitchFamily="18" charset="0"/>
              </a:rPr>
              <a:t>grouped_dask.visualize</a:t>
            </a:r>
            <a:r>
              <a:rPr lang="en-US" dirty="0">
                <a:latin typeface="Times New Roman" panose="02020603050405020304" pitchFamily="18" charset="0"/>
                <a:cs typeface="Times New Roman" panose="02020603050405020304" pitchFamily="18" charset="0"/>
              </a:rPr>
              <a:t>() illustrates the end-to-end parallel execution plan for calculating hypertension rates. It begins with reading partitioned Parquet files, followed by applying custom functions to compute BMI and categorize smoking status using </a:t>
            </a:r>
            <a:r>
              <a:rPr lang="en-US" dirty="0" err="1">
                <a:latin typeface="Times New Roman" panose="02020603050405020304" pitchFamily="18" charset="0"/>
                <a:cs typeface="Times New Roman" panose="02020603050405020304" pitchFamily="18" charset="0"/>
              </a:rPr>
              <a:t>map_partitions</a:t>
            </a:r>
            <a:r>
              <a:rPr lang="en-US" dirty="0">
                <a:latin typeface="Times New Roman" panose="02020603050405020304" pitchFamily="18" charset="0"/>
                <a:cs typeface="Times New Roman" panose="02020603050405020304" pitchFamily="18" charset="0"/>
              </a:rPr>
              <a:t>. The data is then grouped likely by BMI and smoking categories using a </a:t>
            </a:r>
            <a:r>
              <a:rPr lang="en-US" dirty="0" err="1">
                <a:latin typeface="Times New Roman" panose="02020603050405020304" pitchFamily="18" charset="0"/>
                <a:cs typeface="Times New Roman" panose="02020603050405020304" pitchFamily="18" charset="0"/>
              </a:rPr>
              <a:t>groupby</a:t>
            </a:r>
            <a:r>
              <a:rPr lang="en-US" dirty="0">
                <a:latin typeface="Times New Roman" panose="02020603050405020304" pitchFamily="18" charset="0"/>
                <a:cs typeface="Times New Roman" panose="02020603050405020304" pitchFamily="18" charset="0"/>
              </a:rPr>
              <a:t>, which triggers a shuffle operation to align similar keys across partitions. Aggregation tasks then compute group-level statistics, after which the hypertension rate is calculated by dividing hypertension cases by total counts. The graph clearly shows how </a:t>
            </a:r>
            <a:r>
              <a:rPr lang="en-US" dirty="0" err="1">
                <a:latin typeface="Times New Roman" panose="02020603050405020304" pitchFamily="18" charset="0"/>
                <a:cs typeface="Times New Roman" panose="02020603050405020304" pitchFamily="18" charset="0"/>
              </a:rPr>
              <a:t>Dask</a:t>
            </a:r>
            <a:r>
              <a:rPr lang="en-US" dirty="0">
                <a:latin typeface="Times New Roman" panose="02020603050405020304" pitchFamily="18" charset="0"/>
                <a:cs typeface="Times New Roman" panose="02020603050405020304" pitchFamily="18" charset="0"/>
              </a:rPr>
              <a:t> parallelizes these steps, with multiple tasks running concurrently, and highlights dependencies between them, offering insight into performance and potential bottlenecks.</a:t>
            </a:r>
          </a:p>
        </p:txBody>
      </p:sp>
    </p:spTree>
    <p:extLst>
      <p:ext uri="{BB962C8B-B14F-4D97-AF65-F5344CB8AC3E}">
        <p14:creationId xmlns:p14="http://schemas.microsoft.com/office/powerpoint/2010/main" val="1114588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34B-9135-C7B2-CCEA-EC0EB8C4044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0930393-4107-7085-D402-C26186EB26E1}"/>
              </a:ext>
            </a:extLst>
          </p:cNvPr>
          <p:cNvSpPr>
            <a:spLocks noGrp="1"/>
          </p:cNvSpPr>
          <p:nvPr>
            <p:ph idx="1"/>
          </p:nvPr>
        </p:nvSpPr>
        <p:spPr>
          <a:xfrm>
            <a:off x="838200" y="1566041"/>
            <a:ext cx="10239703" cy="4926834"/>
          </a:xfrm>
        </p:spPr>
        <p:txBody>
          <a:bodyPr>
            <a:normAutofit fontScale="92500" lnSpcReduction="10000"/>
          </a:bodyPr>
          <a:lstStyle/>
          <a:p>
            <a:pPr marL="0" indent="0">
              <a:buNone/>
            </a:pPr>
            <a:r>
              <a:rPr lang="en-US" sz="2100" dirty="0">
                <a:latin typeface="Times New Roman" panose="02020603050405020304" pitchFamily="18" charset="0"/>
                <a:cs typeface="Times New Roman" panose="02020603050405020304" pitchFamily="18" charset="0"/>
              </a:rPr>
              <a:t>To conclude our project combined machine learning and high-performance computing to predict heart disease risk accurately and efficiently. </a:t>
            </a:r>
          </a:p>
          <a:p>
            <a:r>
              <a:rPr lang="en-US" sz="2100" dirty="0">
                <a:latin typeface="Times New Roman" panose="02020603050405020304" pitchFamily="18" charset="0"/>
                <a:cs typeface="Times New Roman" panose="02020603050405020304" pitchFamily="18" charset="0"/>
              </a:rPr>
              <a:t>We identified </a:t>
            </a:r>
            <a:r>
              <a:rPr lang="en-US" sz="2100" b="1" dirty="0">
                <a:latin typeface="Times New Roman" panose="02020603050405020304" pitchFamily="18" charset="0"/>
                <a:cs typeface="Times New Roman" panose="02020603050405020304" pitchFamily="18" charset="0"/>
              </a:rPr>
              <a:t>hypertension</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obesity</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smoking</a:t>
            </a:r>
            <a:r>
              <a:rPr lang="en-US" sz="2100" dirty="0">
                <a:latin typeface="Times New Roman" panose="02020603050405020304" pitchFamily="18" charset="0"/>
                <a:cs typeface="Times New Roman" panose="02020603050405020304" pitchFamily="18" charset="0"/>
              </a:rPr>
              <a:t>, and </a:t>
            </a:r>
            <a:r>
              <a:rPr lang="en-US" sz="2100" b="1" dirty="0">
                <a:latin typeface="Times New Roman" panose="02020603050405020304" pitchFamily="18" charset="0"/>
                <a:cs typeface="Times New Roman" panose="02020603050405020304" pitchFamily="18" charset="0"/>
              </a:rPr>
              <a:t>age</a:t>
            </a:r>
            <a:r>
              <a:rPr lang="en-US" sz="2100" dirty="0">
                <a:latin typeface="Times New Roman" panose="02020603050405020304" pitchFamily="18" charset="0"/>
                <a:cs typeface="Times New Roman" panose="02020603050405020304" pitchFamily="18" charset="0"/>
              </a:rPr>
              <a:t> as crucial predictors for early detection of heart disease risk.</a:t>
            </a:r>
          </a:p>
          <a:p>
            <a:r>
              <a:rPr lang="en-US" sz="2100" dirty="0">
                <a:latin typeface="Times New Roman" panose="02020603050405020304" pitchFamily="18" charset="0"/>
                <a:cs typeface="Times New Roman" panose="02020603050405020304" pitchFamily="18" charset="0"/>
              </a:rPr>
              <a:t>Optimizing data loading with </a:t>
            </a:r>
            <a:r>
              <a:rPr lang="en-US" sz="2100" dirty="0" err="1">
                <a:latin typeface="Times New Roman" panose="02020603050405020304" pitchFamily="18" charset="0"/>
                <a:cs typeface="Times New Roman" panose="02020603050405020304" pitchFamily="18" charset="0"/>
              </a:rPr>
              <a:t>fread</a:t>
            </a:r>
            <a:r>
              <a:rPr lang="en-US" sz="2100" dirty="0">
                <a:latin typeface="Times New Roman" panose="02020603050405020304" pitchFamily="18" charset="0"/>
                <a:cs typeface="Times New Roman" panose="02020603050405020304" pitchFamily="18" charset="0"/>
              </a:rPr>
              <a:t> improved logistic regression execution time from </a:t>
            </a:r>
            <a:r>
              <a:rPr lang="en-US" sz="2100" b="1" dirty="0">
                <a:latin typeface="Times New Roman" panose="02020603050405020304" pitchFamily="18" charset="0"/>
                <a:cs typeface="Times New Roman" panose="02020603050405020304" pitchFamily="18" charset="0"/>
              </a:rPr>
              <a:t>1.17s</a:t>
            </a:r>
            <a:r>
              <a:rPr lang="en-US" sz="2100" dirty="0">
                <a:latin typeface="Times New Roman" panose="02020603050405020304" pitchFamily="18" charset="0"/>
                <a:cs typeface="Times New Roman" panose="02020603050405020304" pitchFamily="18" charset="0"/>
              </a:rPr>
              <a:t> to </a:t>
            </a:r>
            <a:r>
              <a:rPr lang="en-US" sz="2100" b="1" dirty="0">
                <a:latin typeface="Times New Roman" panose="02020603050405020304" pitchFamily="18" charset="0"/>
                <a:cs typeface="Times New Roman" panose="02020603050405020304" pitchFamily="18" charset="0"/>
              </a:rPr>
              <a:t>1.09s</a:t>
            </a:r>
            <a:r>
              <a:rPr lang="en-US" sz="2100" dirty="0">
                <a:latin typeface="Times New Roman" panose="02020603050405020304" pitchFamily="18" charset="0"/>
                <a:cs typeface="Times New Roman" panose="02020603050405020304" pitchFamily="18" charset="0"/>
              </a:rPr>
              <a:t> before profiling and from </a:t>
            </a:r>
            <a:r>
              <a:rPr lang="en-US" sz="2100" b="1" dirty="0">
                <a:latin typeface="Times New Roman" panose="02020603050405020304" pitchFamily="18" charset="0"/>
                <a:cs typeface="Times New Roman" panose="02020603050405020304" pitchFamily="18" charset="0"/>
              </a:rPr>
              <a:t>1.73s</a:t>
            </a:r>
            <a:r>
              <a:rPr lang="en-US" sz="2100" dirty="0">
                <a:latin typeface="Times New Roman" panose="02020603050405020304" pitchFamily="18" charset="0"/>
                <a:cs typeface="Times New Roman" panose="02020603050405020304" pitchFamily="18" charset="0"/>
              </a:rPr>
              <a:t> to </a:t>
            </a:r>
            <a:r>
              <a:rPr lang="en-US" sz="2100" b="1" dirty="0">
                <a:latin typeface="Times New Roman" panose="02020603050405020304" pitchFamily="18" charset="0"/>
                <a:cs typeface="Times New Roman" panose="02020603050405020304" pitchFamily="18" charset="0"/>
              </a:rPr>
              <a:t>1.43s</a:t>
            </a:r>
            <a:r>
              <a:rPr lang="en-US" sz="2100" dirty="0">
                <a:latin typeface="Times New Roman" panose="02020603050405020304" pitchFamily="18" charset="0"/>
                <a:cs typeface="Times New Roman" panose="02020603050405020304" pitchFamily="18" charset="0"/>
              </a:rPr>
              <a:t> after profiling, without affecting model significance (</a:t>
            </a:r>
            <a:r>
              <a:rPr lang="en-US" sz="2100" b="1" dirty="0">
                <a:latin typeface="Times New Roman" panose="02020603050405020304" pitchFamily="18" charset="0"/>
                <a:cs typeface="Times New Roman" panose="02020603050405020304" pitchFamily="18" charset="0"/>
              </a:rPr>
              <a:t>p-values &lt; 0.0001</a:t>
            </a:r>
            <a:r>
              <a:rPr lang="en-US" sz="2100" dirty="0">
                <a:latin typeface="Times New Roman" panose="02020603050405020304" pitchFamily="18" charset="0"/>
                <a:cs typeface="Times New Roman" panose="02020603050405020304" pitchFamily="18" charset="0"/>
              </a:rPr>
              <a:t>).</a:t>
            </a:r>
          </a:p>
          <a:p>
            <a:r>
              <a:rPr lang="en-US" sz="2100" dirty="0">
                <a:latin typeface="Times New Roman" panose="02020603050405020304" pitchFamily="18" charset="0"/>
                <a:cs typeface="Times New Roman" panose="02020603050405020304" pitchFamily="18" charset="0"/>
              </a:rPr>
              <a:t>Using </a:t>
            </a:r>
            <a:r>
              <a:rPr lang="en-US" sz="2100" dirty="0" err="1">
                <a:latin typeface="Times New Roman" panose="02020603050405020304" pitchFamily="18" charset="0"/>
                <a:cs typeface="Times New Roman" panose="02020603050405020304" pitchFamily="18" charset="0"/>
              </a:rPr>
              <a:t>Dask</a:t>
            </a:r>
            <a:r>
              <a:rPr lang="en-US" sz="2100" dirty="0">
                <a:latin typeface="Times New Roman" panose="02020603050405020304" pitchFamily="18" charset="0"/>
                <a:cs typeface="Times New Roman" panose="02020603050405020304" pitchFamily="18" charset="0"/>
              </a:rPr>
              <a:t> for parallel computing reduced model execution time from </a:t>
            </a:r>
            <a:r>
              <a:rPr lang="en-US" sz="2100" b="1" dirty="0">
                <a:latin typeface="Times New Roman" panose="02020603050405020304" pitchFamily="18" charset="0"/>
                <a:cs typeface="Times New Roman" panose="02020603050405020304" pitchFamily="18" charset="0"/>
              </a:rPr>
              <a:t>0.0959s</a:t>
            </a:r>
            <a:r>
              <a:rPr lang="en-US" sz="2100" dirty="0">
                <a:latin typeface="Times New Roman" panose="02020603050405020304" pitchFamily="18" charset="0"/>
                <a:cs typeface="Times New Roman" panose="02020603050405020304" pitchFamily="18" charset="0"/>
              </a:rPr>
              <a:t> to </a:t>
            </a:r>
            <a:r>
              <a:rPr lang="en-US" sz="2100" b="1" dirty="0">
                <a:latin typeface="Times New Roman" panose="02020603050405020304" pitchFamily="18" charset="0"/>
                <a:cs typeface="Times New Roman" panose="02020603050405020304" pitchFamily="18" charset="0"/>
              </a:rPr>
              <a:t>0.0631s</a:t>
            </a:r>
            <a:r>
              <a:rPr lang="en-US" sz="2100" dirty="0">
                <a:latin typeface="Times New Roman" panose="02020603050405020304" pitchFamily="18" charset="0"/>
                <a:cs typeface="Times New Roman" panose="02020603050405020304" pitchFamily="18" charset="0"/>
              </a:rPr>
              <a:t>, while maintaining </a:t>
            </a:r>
            <a:r>
              <a:rPr lang="en-US" sz="2100" b="1" dirty="0">
                <a:latin typeface="Times New Roman" panose="02020603050405020304" pitchFamily="18" charset="0"/>
                <a:cs typeface="Times New Roman" panose="02020603050405020304" pitchFamily="18" charset="0"/>
              </a:rPr>
              <a:t>~94% </a:t>
            </a:r>
            <a:r>
              <a:rPr lang="en-US" sz="2100" dirty="0">
                <a:latin typeface="Times New Roman" panose="02020603050405020304" pitchFamily="18" charset="0"/>
                <a:cs typeface="Times New Roman" panose="02020603050405020304" pitchFamily="18" charset="0"/>
              </a:rPr>
              <a:t>accuracy, demonstrating significant computational efficiency.</a:t>
            </a:r>
          </a:p>
          <a:p>
            <a:r>
              <a:rPr lang="en-US" sz="2100" dirty="0">
                <a:latin typeface="Times New Roman" panose="02020603050405020304" pitchFamily="18" charset="0"/>
                <a:cs typeface="Times New Roman" panose="02020603050405020304" pitchFamily="18" charset="0"/>
              </a:rPr>
              <a:t>Feature selection using Random Forest achieved </a:t>
            </a:r>
            <a:r>
              <a:rPr lang="en-US" sz="2100" b="1" dirty="0">
                <a:latin typeface="Times New Roman" panose="02020603050405020304" pitchFamily="18" charset="0"/>
                <a:cs typeface="Times New Roman" panose="02020603050405020304" pitchFamily="18" charset="0"/>
              </a:rPr>
              <a:t>94.46%</a:t>
            </a:r>
            <a:r>
              <a:rPr lang="en-US" sz="2100" dirty="0">
                <a:latin typeface="Times New Roman" panose="02020603050405020304" pitchFamily="18" charset="0"/>
                <a:cs typeface="Times New Roman" panose="02020603050405020304" pitchFamily="18" charset="0"/>
              </a:rPr>
              <a:t> accuracy, with BMI contributing </a:t>
            </a:r>
            <a:r>
              <a:rPr lang="en-US" sz="2100" b="1" dirty="0">
                <a:latin typeface="Times New Roman" panose="02020603050405020304" pitchFamily="18" charset="0"/>
                <a:cs typeface="Times New Roman" panose="02020603050405020304" pitchFamily="18" charset="0"/>
              </a:rPr>
              <a:t>81.65%</a:t>
            </a:r>
            <a:r>
              <a:rPr lang="en-US" sz="2100" dirty="0">
                <a:latin typeface="Times New Roman" panose="02020603050405020304" pitchFamily="18" charset="0"/>
                <a:cs typeface="Times New Roman" panose="02020603050405020304" pitchFamily="18" charset="0"/>
              </a:rPr>
              <a:t> importance, age </a:t>
            </a:r>
            <a:r>
              <a:rPr lang="en-US" sz="2100" b="1" dirty="0">
                <a:latin typeface="Times New Roman" panose="02020603050405020304" pitchFamily="18" charset="0"/>
                <a:cs typeface="Times New Roman" panose="02020603050405020304" pitchFamily="18" charset="0"/>
              </a:rPr>
              <a:t>17.04%</a:t>
            </a:r>
            <a:r>
              <a:rPr lang="en-US" sz="2100" dirty="0">
                <a:latin typeface="Times New Roman" panose="02020603050405020304" pitchFamily="18" charset="0"/>
                <a:cs typeface="Times New Roman" panose="02020603050405020304" pitchFamily="18" charset="0"/>
              </a:rPr>
              <a:t>, and hypertension </a:t>
            </a:r>
            <a:r>
              <a:rPr lang="en-US" sz="2100" b="1" dirty="0">
                <a:latin typeface="Times New Roman" panose="02020603050405020304" pitchFamily="18" charset="0"/>
                <a:cs typeface="Times New Roman" panose="02020603050405020304" pitchFamily="18" charset="0"/>
              </a:rPr>
              <a:t>1.31%</a:t>
            </a:r>
            <a:r>
              <a:rPr lang="en-US" sz="2100" dirty="0">
                <a:latin typeface="Times New Roman" panose="02020603050405020304" pitchFamily="18" charset="0"/>
                <a:cs typeface="Times New Roman" panose="02020603050405020304" pitchFamily="18" charset="0"/>
              </a:rPr>
              <a:t>.</a:t>
            </a:r>
          </a:p>
          <a:p>
            <a:r>
              <a:rPr lang="en-US" sz="2100" dirty="0">
                <a:latin typeface="Times New Roman" panose="02020603050405020304" pitchFamily="18" charset="0"/>
                <a:cs typeface="Times New Roman" panose="02020603050405020304" pitchFamily="18" charset="0"/>
              </a:rPr>
              <a:t>Hypertension analysis showed that </a:t>
            </a:r>
            <a:r>
              <a:rPr lang="en-US" sz="2100" dirty="0" err="1">
                <a:latin typeface="Times New Roman" panose="02020603050405020304" pitchFamily="18" charset="0"/>
                <a:cs typeface="Times New Roman" panose="02020603050405020304" pitchFamily="18" charset="0"/>
              </a:rPr>
              <a:t>Dask</a:t>
            </a:r>
            <a:r>
              <a:rPr lang="en-US" sz="2100" dirty="0">
                <a:latin typeface="Times New Roman" panose="02020603050405020304" pitchFamily="18" charset="0"/>
                <a:cs typeface="Times New Roman" panose="02020603050405020304" pitchFamily="18" charset="0"/>
              </a:rPr>
              <a:t> completed the task faster (</a:t>
            </a:r>
            <a:r>
              <a:rPr lang="en-US" sz="2100" b="1" dirty="0">
                <a:latin typeface="Times New Roman" panose="02020603050405020304" pitchFamily="18" charset="0"/>
                <a:cs typeface="Times New Roman" panose="02020603050405020304" pitchFamily="18" charset="0"/>
              </a:rPr>
              <a:t>0.2004s</a:t>
            </a:r>
            <a:r>
              <a:rPr lang="en-US" sz="2100" dirty="0">
                <a:latin typeface="Times New Roman" panose="02020603050405020304" pitchFamily="18" charset="0"/>
                <a:cs typeface="Times New Roman" panose="02020603050405020304" pitchFamily="18" charset="0"/>
              </a:rPr>
              <a:t>) compared to Pandas (</a:t>
            </a:r>
            <a:r>
              <a:rPr lang="en-US" sz="2100" b="1" dirty="0">
                <a:latin typeface="Times New Roman" panose="02020603050405020304" pitchFamily="18" charset="0"/>
                <a:cs typeface="Times New Roman" panose="02020603050405020304" pitchFamily="18" charset="0"/>
              </a:rPr>
              <a:t>0.2425s</a:t>
            </a:r>
            <a:r>
              <a:rPr lang="en-US" sz="2100" dirty="0">
                <a:latin typeface="Times New Roman" panose="02020603050405020304" pitchFamily="18" charset="0"/>
                <a:cs typeface="Times New Roman" panose="02020603050405020304" pitchFamily="18" charset="0"/>
              </a:rPr>
              <a:t>), revealing the highest hypertension rate (</a:t>
            </a:r>
            <a:r>
              <a:rPr lang="en-US" sz="2100" b="1" dirty="0">
                <a:latin typeface="Times New Roman" panose="02020603050405020304" pitchFamily="18" charset="0"/>
                <a:cs typeface="Times New Roman" panose="02020603050405020304" pitchFamily="18" charset="0"/>
              </a:rPr>
              <a:t>11.72%</a:t>
            </a:r>
            <a:r>
              <a:rPr lang="en-US" sz="2100" dirty="0">
                <a:latin typeface="Times New Roman" panose="02020603050405020304" pitchFamily="18" charset="0"/>
                <a:cs typeface="Times New Roman" panose="02020603050405020304" pitchFamily="18" charset="0"/>
              </a:rPr>
              <a:t>) in overweight/obese smokers and the lowest rate (</a:t>
            </a:r>
            <a:r>
              <a:rPr lang="en-US" sz="2100" b="1" dirty="0">
                <a:latin typeface="Times New Roman" panose="02020603050405020304" pitchFamily="18" charset="0"/>
                <a:cs typeface="Times New Roman" panose="02020603050405020304" pitchFamily="18" charset="0"/>
              </a:rPr>
              <a:t>4.31%</a:t>
            </a:r>
            <a:r>
              <a:rPr lang="en-US" sz="2100" dirty="0">
                <a:latin typeface="Times New Roman" panose="02020603050405020304" pitchFamily="18" charset="0"/>
                <a:cs typeface="Times New Roman" panose="02020603050405020304" pitchFamily="18" charset="0"/>
              </a:rPr>
              <a:t>) in individuals with normal BMI and no smoking history.</a:t>
            </a:r>
          </a:p>
          <a:p>
            <a:pPr marL="0" indent="0">
              <a:buNone/>
            </a:pPr>
            <a:r>
              <a:rPr lang="en-US" sz="2100" dirty="0">
                <a:latin typeface="Times New Roman" panose="02020603050405020304" pitchFamily="18" charset="0"/>
                <a:cs typeface="Times New Roman" panose="02020603050405020304" pitchFamily="18" charset="0"/>
              </a:rPr>
              <a:t>Thus, High-performance computing tools like </a:t>
            </a:r>
            <a:r>
              <a:rPr lang="en-US" sz="2100" dirty="0" err="1">
                <a:latin typeface="Times New Roman" panose="02020603050405020304" pitchFamily="18" charset="0"/>
                <a:cs typeface="Times New Roman" panose="02020603050405020304" pitchFamily="18" charset="0"/>
              </a:rPr>
              <a:t>Dask</a:t>
            </a:r>
            <a:r>
              <a:rPr lang="en-US" sz="2100" dirty="0">
                <a:latin typeface="Times New Roman" panose="02020603050405020304" pitchFamily="18" charset="0"/>
                <a:cs typeface="Times New Roman" panose="02020603050405020304" pitchFamily="18" charset="0"/>
              </a:rPr>
              <a:t> and </a:t>
            </a:r>
            <a:r>
              <a:rPr lang="en-US" sz="2100" dirty="0" err="1">
                <a:latin typeface="Times New Roman" panose="02020603050405020304" pitchFamily="18" charset="0"/>
                <a:cs typeface="Times New Roman" panose="02020603050405020304" pitchFamily="18" charset="0"/>
              </a:rPr>
              <a:t>fread</a:t>
            </a:r>
            <a:r>
              <a:rPr lang="en-US" sz="2100" dirty="0">
                <a:latin typeface="Times New Roman" panose="02020603050405020304" pitchFamily="18" charset="0"/>
                <a:cs typeface="Times New Roman" panose="02020603050405020304" pitchFamily="18" charset="0"/>
              </a:rPr>
              <a:t> enhanced scalability, speed, and practicality, making large-scale heart disease prediction more accessible for real-world healthcare datasets.</a:t>
            </a:r>
          </a:p>
          <a:p>
            <a:endParaRPr lang="en-US" dirty="0"/>
          </a:p>
        </p:txBody>
      </p:sp>
    </p:spTree>
    <p:extLst>
      <p:ext uri="{BB962C8B-B14F-4D97-AF65-F5344CB8AC3E}">
        <p14:creationId xmlns:p14="http://schemas.microsoft.com/office/powerpoint/2010/main" val="3755479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E6A2-528D-F052-0EB2-4EDA720EFD3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0F924D8-1FB0-5944-1AE0-BD713B025C7D}"/>
              </a:ext>
            </a:extLst>
          </p:cNvPr>
          <p:cNvSpPr>
            <a:spLocks noGrp="1"/>
          </p:cNvSpPr>
          <p:nvPr>
            <p:ph idx="1"/>
          </p:nvPr>
        </p:nvSpPr>
        <p:spPr/>
        <p:txBody>
          <a:bodyPr/>
          <a:lstStyle/>
          <a:p>
            <a:r>
              <a:rPr lang="en-US" sz="1800" dirty="0">
                <a:effectLst/>
                <a:latin typeface="Times New Roman" panose="02020603050405020304" pitchFamily="18" charset="0"/>
                <a:cs typeface="Times New Roman" panose="02020603050405020304" pitchFamily="18" charset="0"/>
              </a:rPr>
              <a:t>Rehman, M. U., Naseem, S., Butt, A. U. R., Mahmood, T., Khan, A. R., Khan, I., Khan, J., &amp; Jung, Y. (2025). Predicting coronary heart disease with advanced machine learning classifiers for improved cardiovascular risk assessment. </a:t>
            </a:r>
            <a:r>
              <a:rPr lang="en-US" sz="1800" i="1" dirty="0">
                <a:effectLst/>
                <a:latin typeface="Times New Roman" panose="02020603050405020304" pitchFamily="18" charset="0"/>
                <a:cs typeface="Times New Roman" panose="02020603050405020304" pitchFamily="18" charset="0"/>
              </a:rPr>
              <a:t>Scientific Reports</a:t>
            </a:r>
            <a:r>
              <a:rPr lang="en-US" sz="1800" dirty="0">
                <a:effectLst/>
                <a:latin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cs typeface="Times New Roman" panose="02020603050405020304" pitchFamily="18" charset="0"/>
              </a:rPr>
              <a:t>15</a:t>
            </a:r>
            <a:r>
              <a:rPr lang="en-US" sz="1800" dirty="0">
                <a:effectLst/>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cs typeface="Times New Roman" panose="02020603050405020304" pitchFamily="18" charset="0"/>
                <a:hlinkClick r:id="rId2"/>
              </a:rPr>
              <a:t>https://doi.org/10.1038/s41598-025-96437-1</a:t>
            </a:r>
            <a:endParaRPr lang="en-US" sz="1800" dirty="0">
              <a:effectLst/>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rPr>
              <a:t>García-</a:t>
            </a:r>
            <a:r>
              <a:rPr lang="en-US" sz="1800" dirty="0" err="1">
                <a:effectLst/>
                <a:latin typeface="Times New Roman" panose="02020603050405020304" pitchFamily="18" charset="0"/>
              </a:rPr>
              <a:t>Ordás</a:t>
            </a:r>
            <a:r>
              <a:rPr lang="en-US" sz="1800" dirty="0">
                <a:effectLst/>
                <a:latin typeface="Times New Roman" panose="02020603050405020304" pitchFamily="18" charset="0"/>
              </a:rPr>
              <a:t>, M. T., </a:t>
            </a:r>
            <a:r>
              <a:rPr lang="en-US" sz="1800" dirty="0" err="1">
                <a:effectLst/>
                <a:latin typeface="Times New Roman" panose="02020603050405020304" pitchFamily="18" charset="0"/>
              </a:rPr>
              <a:t>Bayón</a:t>
            </a:r>
            <a:r>
              <a:rPr lang="en-US" sz="1800" dirty="0">
                <a:effectLst/>
                <a:latin typeface="Times New Roman" panose="02020603050405020304" pitchFamily="18" charset="0"/>
              </a:rPr>
              <a:t>-Gutiérrez, M., Benavides, C., </a:t>
            </a:r>
            <a:r>
              <a:rPr lang="en-US" sz="1800" dirty="0" err="1">
                <a:effectLst/>
                <a:latin typeface="Times New Roman" panose="02020603050405020304" pitchFamily="18" charset="0"/>
              </a:rPr>
              <a:t>Aveleira</a:t>
            </a:r>
            <a:r>
              <a:rPr lang="en-US" sz="1800" dirty="0">
                <a:effectLst/>
                <a:latin typeface="Times New Roman" panose="02020603050405020304" pitchFamily="18" charset="0"/>
              </a:rPr>
              <a:t>-Mata, J., &amp; Benítez-</a:t>
            </a:r>
            <a:r>
              <a:rPr lang="en-US" sz="1800" dirty="0" err="1">
                <a:effectLst/>
                <a:latin typeface="Times New Roman" panose="02020603050405020304" pitchFamily="18" charset="0"/>
              </a:rPr>
              <a:t>Andrades</a:t>
            </a:r>
            <a:r>
              <a:rPr lang="en-US" sz="1800" dirty="0">
                <a:effectLst/>
                <a:latin typeface="Times New Roman" panose="02020603050405020304" pitchFamily="18" charset="0"/>
              </a:rPr>
              <a:t>, J. A. (2023). Heart disease risk prediction using deep learning techniques with feature augmentation. </a:t>
            </a:r>
            <a:r>
              <a:rPr lang="en-US" sz="1800" i="1" dirty="0">
                <a:effectLst/>
                <a:latin typeface="Times New Roman" panose="02020603050405020304" pitchFamily="18" charset="0"/>
              </a:rPr>
              <a:t>Multimedia Tools and Applications</a:t>
            </a:r>
            <a:r>
              <a:rPr lang="en-US" sz="1800" dirty="0">
                <a:effectLst/>
                <a:latin typeface="Times New Roman" panose="02020603050405020304" pitchFamily="18" charset="0"/>
              </a:rPr>
              <a:t>, </a:t>
            </a:r>
            <a:r>
              <a:rPr lang="en-US" sz="1800" i="1" dirty="0">
                <a:effectLst/>
                <a:latin typeface="Times New Roman" panose="02020603050405020304" pitchFamily="18" charset="0"/>
              </a:rPr>
              <a:t>82</a:t>
            </a:r>
            <a:r>
              <a:rPr lang="en-US" sz="1800" dirty="0">
                <a:effectLst/>
                <a:latin typeface="Times New Roman" panose="02020603050405020304" pitchFamily="18" charset="0"/>
              </a:rPr>
              <a:t>(20), 31759–31773. </a:t>
            </a:r>
            <a:r>
              <a:rPr lang="en-US" sz="1800" dirty="0">
                <a:effectLst/>
                <a:latin typeface="Times New Roman" panose="02020603050405020304" pitchFamily="18" charset="0"/>
                <a:hlinkClick r:id="rId3"/>
              </a:rPr>
              <a:t>https://doi.org/10.1007/s11042-023-14817-z</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Pal, M., &amp; </a:t>
            </a:r>
            <a:r>
              <a:rPr lang="en-US" sz="1800" dirty="0" err="1">
                <a:effectLst/>
                <a:latin typeface="Times New Roman" panose="02020603050405020304" pitchFamily="18" charset="0"/>
              </a:rPr>
              <a:t>Parija</a:t>
            </a:r>
            <a:r>
              <a:rPr lang="en-US" sz="1800" dirty="0">
                <a:effectLst/>
                <a:latin typeface="Times New Roman" panose="02020603050405020304" pitchFamily="18" charset="0"/>
              </a:rPr>
              <a:t>, S. (2021). Prediction of Heart Diseases using Random Forest. </a:t>
            </a:r>
            <a:r>
              <a:rPr lang="en-US" sz="1800" i="1" dirty="0">
                <a:effectLst/>
                <a:latin typeface="Times New Roman" panose="02020603050405020304" pitchFamily="18" charset="0"/>
              </a:rPr>
              <a:t>Journal of Physics Conference Series</a:t>
            </a:r>
            <a:r>
              <a:rPr lang="en-US" sz="1800" dirty="0">
                <a:effectLst/>
                <a:latin typeface="Times New Roman" panose="02020603050405020304" pitchFamily="18" charset="0"/>
              </a:rPr>
              <a:t>, </a:t>
            </a:r>
            <a:r>
              <a:rPr lang="en-US" sz="1800" i="1" dirty="0">
                <a:effectLst/>
                <a:latin typeface="Times New Roman" panose="02020603050405020304" pitchFamily="18" charset="0"/>
              </a:rPr>
              <a:t>1817</a:t>
            </a:r>
            <a:r>
              <a:rPr lang="en-US" sz="1800" dirty="0">
                <a:effectLst/>
                <a:latin typeface="Times New Roman" panose="02020603050405020304" pitchFamily="18" charset="0"/>
              </a:rPr>
              <a:t>(1), 012009. </a:t>
            </a:r>
            <a:r>
              <a:rPr lang="en-US" sz="1800" dirty="0">
                <a:effectLst/>
                <a:latin typeface="Times New Roman" panose="02020603050405020304" pitchFamily="18" charset="0"/>
                <a:hlinkClick r:id="rId4"/>
              </a:rPr>
              <a:t>https://doi.org/10.1088/1742-6596/1817/1/012009</a:t>
            </a: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5253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96AB-329F-601D-B7F5-F18E6E75906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50FA21B5-1156-3123-E2DA-19C08F6F8D11}"/>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Revathi </a:t>
            </a:r>
            <a:r>
              <a:rPr lang="en-US" sz="1800" dirty="0" err="1">
                <a:latin typeface="Times New Roman" panose="02020603050405020304" pitchFamily="18" charset="0"/>
                <a:cs typeface="Times New Roman" panose="02020603050405020304" pitchFamily="18" charset="0"/>
              </a:rPr>
              <a:t>Surisetty</a:t>
            </a:r>
            <a:r>
              <a:rPr lang="en-US" sz="1800" dirty="0">
                <a:latin typeface="Times New Roman" panose="02020603050405020304" pitchFamily="18" charset="0"/>
                <a:cs typeface="Times New Roman" panose="02020603050405020304" pitchFamily="18" charset="0"/>
              </a:rPr>
              <a:t> – Project 1</a:t>
            </a:r>
          </a:p>
          <a:p>
            <a:r>
              <a:rPr lang="en-US" sz="1800" u="none" strike="noStrike" dirty="0">
                <a:effectLst/>
                <a:latin typeface="Times New Roman" panose="02020603050405020304" pitchFamily="18" charset="0"/>
                <a:cs typeface="Times New Roman" panose="02020603050405020304" pitchFamily="18" charset="0"/>
              </a:rPr>
              <a:t>Shreya </a:t>
            </a:r>
            <a:r>
              <a:rPr lang="en-US" sz="1800" u="none" strike="noStrike" dirty="0" err="1">
                <a:effectLst/>
                <a:latin typeface="Times New Roman" panose="02020603050405020304" pitchFamily="18" charset="0"/>
                <a:cs typeface="Times New Roman" panose="02020603050405020304" pitchFamily="18" charset="0"/>
              </a:rPr>
              <a:t>Podipireddy</a:t>
            </a:r>
            <a:r>
              <a:rPr lang="en-US" sz="1800" dirty="0">
                <a:latin typeface="Times New Roman" panose="02020603050405020304" pitchFamily="18" charset="0"/>
                <a:cs typeface="Times New Roman" panose="02020603050405020304" pitchFamily="18" charset="0"/>
              </a:rPr>
              <a:t> – Project 2</a:t>
            </a:r>
          </a:p>
          <a:p>
            <a:r>
              <a:rPr lang="en-US" sz="1800" u="none" strike="noStrike" dirty="0">
                <a:effectLst/>
                <a:latin typeface="Times New Roman" panose="02020603050405020304" pitchFamily="18" charset="0"/>
                <a:cs typeface="Times New Roman" panose="02020603050405020304" pitchFamily="18" charset="0"/>
              </a:rPr>
              <a:t>Nitin Varma </a:t>
            </a:r>
            <a:r>
              <a:rPr lang="en-US" sz="1800" u="none" strike="noStrike" dirty="0" err="1">
                <a:effectLst/>
                <a:latin typeface="Times New Roman" panose="02020603050405020304" pitchFamily="18" charset="0"/>
                <a:cs typeface="Times New Roman" panose="02020603050405020304" pitchFamily="18" charset="0"/>
              </a:rPr>
              <a:t>Gokaraju</a:t>
            </a:r>
            <a:r>
              <a:rPr lang="en-US" sz="1800" u="none" strike="noStrike" dirty="0">
                <a:effectLst/>
                <a:latin typeface="Times New Roman" panose="02020603050405020304" pitchFamily="18" charset="0"/>
                <a:cs typeface="Times New Roman" panose="02020603050405020304" pitchFamily="18" charset="0"/>
              </a:rPr>
              <a:t> – Project 3</a:t>
            </a:r>
          </a:p>
          <a:p>
            <a:r>
              <a:rPr lang="en-US" sz="1800" u="none" strike="noStrike" dirty="0" err="1">
                <a:effectLst/>
                <a:latin typeface="Times New Roman" panose="02020603050405020304" pitchFamily="18" charset="0"/>
                <a:cs typeface="Times New Roman" panose="02020603050405020304" pitchFamily="18" charset="0"/>
              </a:rPr>
              <a:t>Fnu</a:t>
            </a:r>
            <a:r>
              <a:rPr lang="en-US" sz="1800" u="none" strike="noStrike" dirty="0">
                <a:effectLst/>
                <a:latin typeface="Times New Roman" panose="02020603050405020304" pitchFamily="18" charset="0"/>
                <a:cs typeface="Times New Roman" panose="02020603050405020304" pitchFamily="18" charset="0"/>
              </a:rPr>
              <a:t> Arshika Farzeen </a:t>
            </a:r>
            <a:r>
              <a:rPr lang="en-US" sz="1800" dirty="0">
                <a:latin typeface="Times New Roman" panose="02020603050405020304" pitchFamily="18" charset="0"/>
                <a:cs typeface="Times New Roman" panose="02020603050405020304" pitchFamily="18" charset="0"/>
              </a:rPr>
              <a:t>– Project 4</a:t>
            </a:r>
          </a:p>
          <a:p>
            <a:r>
              <a:rPr lang="en-US" sz="1800" dirty="0" err="1">
                <a:latin typeface="Times New Roman" panose="02020603050405020304" pitchFamily="18" charset="0"/>
                <a:cs typeface="Times New Roman" panose="02020603050405020304" pitchFamily="18" charset="0"/>
              </a:rPr>
              <a:t>Sravani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Pendyala</a:t>
            </a:r>
            <a:r>
              <a:rPr lang="en-US" sz="1800" dirty="0">
                <a:latin typeface="Times New Roman" panose="02020603050405020304" pitchFamily="18" charset="0"/>
                <a:cs typeface="Times New Roman" panose="02020603050405020304" pitchFamily="18" charset="0"/>
              </a:rPr>
              <a:t> </a:t>
            </a:r>
            <a:r>
              <a:rPr lang="en-US" sz="1800" u="none" strike="noStrike" dirty="0">
                <a:effectLst/>
                <a:latin typeface="Times New Roman" panose="02020603050405020304" pitchFamily="18" charset="0"/>
                <a:cs typeface="Times New Roman" panose="02020603050405020304" pitchFamily="18" charset="0"/>
              </a:rPr>
              <a:t>– Project 5</a:t>
            </a:r>
          </a:p>
          <a:p>
            <a:endParaRPr lang="en-US" sz="1800" u="none" strike="noStrike" dirty="0">
              <a:effectLst/>
              <a:latin typeface="Times New Roman" panose="02020603050405020304" pitchFamily="18" charset="0"/>
              <a:cs typeface="Times New Roman" panose="02020603050405020304" pitchFamily="18" charset="0"/>
            </a:endParaRPr>
          </a:p>
          <a:p>
            <a:endParaRPr lang="en-US" sz="1800" u="none" strike="noStrike" dirty="0">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986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0E638-51CC-2C21-10B7-1922EA358F72}"/>
              </a:ext>
            </a:extLst>
          </p:cNvPr>
          <p:cNvSpPr>
            <a:spLocks noGrp="1"/>
          </p:cNvSpPr>
          <p:nvPr>
            <p:ph idx="1"/>
          </p:nvPr>
        </p:nvSpPr>
        <p:spPr>
          <a:xfrm>
            <a:off x="838200" y="578069"/>
            <a:ext cx="10515600" cy="5598894"/>
          </a:xfrm>
        </p:spPr>
        <p:txBody>
          <a:bodyPr/>
          <a:lstStyle/>
          <a:p>
            <a:endParaRPr lang="en-US" dirty="0"/>
          </a:p>
          <a:p>
            <a:endParaRPr lang="en-US" dirty="0"/>
          </a:p>
          <a:p>
            <a:endParaRPr lang="en-US" dirty="0"/>
          </a:p>
          <a:p>
            <a:endParaRPr lang="en-US" dirty="0"/>
          </a:p>
          <a:p>
            <a:pPr marL="0" indent="0">
              <a:buNone/>
            </a:pPr>
            <a:r>
              <a:rPr lang="en-US" dirty="0"/>
              <a:t>                                             </a:t>
            </a:r>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8042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87D0E-0C41-00BD-BEF3-94D299C18A88}"/>
              </a:ext>
            </a:extLst>
          </p:cNvPr>
          <p:cNvSpPr>
            <a:spLocks noGrp="1"/>
          </p:cNvSpPr>
          <p:nvPr>
            <p:ph type="title"/>
          </p:nvPr>
        </p:nvSpPr>
        <p:spPr>
          <a:xfrm>
            <a:off x="838201" y="365125"/>
            <a:ext cx="5251316" cy="1337551"/>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US" sz="3600" dirty="0"/>
          </a:p>
        </p:txBody>
      </p:sp>
      <p:sp>
        <p:nvSpPr>
          <p:cNvPr id="3" name="Content Placeholder 2">
            <a:extLst>
              <a:ext uri="{FF2B5EF4-FFF2-40B4-BE49-F238E27FC236}">
                <a16:creationId xmlns:a16="http://schemas.microsoft.com/office/drawing/2014/main" id="{A3F3B05A-DB64-8EAA-D756-BCCEFE066C72}"/>
              </a:ext>
            </a:extLst>
          </p:cNvPr>
          <p:cNvSpPr>
            <a:spLocks noGrp="1"/>
          </p:cNvSpPr>
          <p:nvPr>
            <p:ph idx="1"/>
          </p:nvPr>
        </p:nvSpPr>
        <p:spPr>
          <a:xfrm>
            <a:off x="769875" y="1818291"/>
            <a:ext cx="5387967" cy="4582510"/>
          </a:xfrm>
        </p:spPr>
        <p:txBody>
          <a:bodyPr>
            <a:normAutofit fontScale="92500"/>
          </a:bodyPr>
          <a:lstStyle/>
          <a:p>
            <a:r>
              <a:rPr lang="en-US" sz="2200" dirty="0">
                <a:latin typeface="Times New Roman" panose="02020603050405020304" pitchFamily="18" charset="0"/>
                <a:cs typeface="Times New Roman" panose="02020603050405020304" pitchFamily="18" charset="0"/>
              </a:rPr>
              <a:t>Heart disease is a leading cause of global mortality, contributing to millions of fatalities each year. It significantly impacts global health, making prevention and early intervention critical in reducing its burden.</a:t>
            </a:r>
          </a:p>
          <a:p>
            <a:r>
              <a:rPr lang="en-US" sz="2200" dirty="0">
                <a:latin typeface="Times New Roman" panose="02020603050405020304" pitchFamily="18" charset="0"/>
                <a:cs typeface="Times New Roman" panose="02020603050405020304" pitchFamily="18" charset="0"/>
              </a:rPr>
              <a:t>Hypertension, obesity, smoking and age are major risk factors for heart disease, collectively worsening cardiovascular health by increasing blood pressure, inflammation, arterial damage, and the risk of life-threatening events like heart attacks and strokes.</a:t>
            </a:r>
          </a:p>
          <a:p>
            <a:r>
              <a:rPr lang="en-US" sz="2200" dirty="0">
                <a:latin typeface="Times New Roman" panose="02020603050405020304" pitchFamily="18" charset="0"/>
                <a:cs typeface="Times New Roman" panose="02020603050405020304" pitchFamily="18" charset="0"/>
              </a:rPr>
              <a:t>Understanding the relationship between these risk factors, and heart disease is essential for improving prevention strategies and early intervention efforts.</a:t>
            </a:r>
          </a:p>
          <a:p>
            <a:pPr marL="0" indent="0">
              <a:buNone/>
            </a:pPr>
            <a:endParaRPr lang="en-US" sz="1400" b="1" dirty="0">
              <a:latin typeface="Times New Roman" panose="02020603050405020304" pitchFamily="18" charset="0"/>
              <a:cs typeface="Times New Roman" panose="02020603050405020304" pitchFamily="18" charset="0"/>
            </a:endParaRPr>
          </a:p>
        </p:txBody>
      </p:sp>
      <p:pic>
        <p:nvPicPr>
          <p:cNvPr id="7" name="Picture 6" descr="A stethoscope formed in a heart">
            <a:extLst>
              <a:ext uri="{FF2B5EF4-FFF2-40B4-BE49-F238E27FC236}">
                <a16:creationId xmlns:a16="http://schemas.microsoft.com/office/drawing/2014/main" id="{5629D240-3806-6044-E84A-E43885386901}"/>
              </a:ext>
            </a:extLst>
          </p:cNvPr>
          <p:cNvPicPr>
            <a:picLocks noChangeAspect="1"/>
          </p:cNvPicPr>
          <p:nvPr/>
        </p:nvPicPr>
        <p:blipFill>
          <a:blip r:embed="rId2"/>
          <a:srcRect l="15625" r="2829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22053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7CE7-1BF5-BA22-2B8D-48F68AE611C7}"/>
              </a:ext>
            </a:extLst>
          </p:cNvPr>
          <p:cNvSpPr>
            <a:spLocks noGrp="1"/>
          </p:cNvSpPr>
          <p:nvPr>
            <p:ph type="title"/>
          </p:nvPr>
        </p:nvSpPr>
        <p:spPr>
          <a:xfrm>
            <a:off x="838200" y="365125"/>
            <a:ext cx="10515600" cy="5534932"/>
          </a:xfrm>
        </p:spPr>
        <p:txBody>
          <a:bodyPr>
            <a:normAutofit/>
          </a:bodyPr>
          <a:lstStyle/>
          <a:p>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7080B05-AEF9-DA8D-1E35-AA90D5A42FCA}"/>
              </a:ext>
            </a:extLst>
          </p:cNvPr>
          <p:cNvSpPr>
            <a:spLocks noGrp="1"/>
          </p:cNvSpPr>
          <p:nvPr>
            <p:ph idx="1"/>
          </p:nvPr>
        </p:nvSpPr>
        <p:spPr>
          <a:xfrm>
            <a:off x="838200" y="1345325"/>
            <a:ext cx="10515600" cy="4831638"/>
          </a:xfrm>
        </p:spPr>
        <p:txBody>
          <a:bodyPr>
            <a:normAutofit/>
          </a:bodyPr>
          <a:lstStyle/>
          <a:p>
            <a:pPr marL="0" indent="0">
              <a:buNone/>
            </a:pPr>
            <a:endParaRPr lang="en-US" sz="2200" b="0" i="0" dirty="0">
              <a:effectLst/>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The dat</a:t>
            </a:r>
            <a:r>
              <a:rPr lang="en-US" sz="2200" dirty="0">
                <a:latin typeface="Times New Roman" panose="02020603050405020304" pitchFamily="18" charset="0"/>
                <a:cs typeface="Times New Roman" panose="02020603050405020304" pitchFamily="18" charset="0"/>
              </a:rPr>
              <a:t>a has been collected from the Kaggle.</a:t>
            </a:r>
          </a:p>
          <a:p>
            <a:r>
              <a:rPr lang="en-US" sz="2200" dirty="0">
                <a:latin typeface="Times New Roman" panose="02020603050405020304" pitchFamily="18" charset="0"/>
                <a:cs typeface="Times New Roman" panose="02020603050405020304" pitchFamily="18" charset="0"/>
                <a:hlinkClick r:id="rId2"/>
              </a:rPr>
              <a:t>https://www.kaggle.com/datasets/priyamchoksi/100000-diabetes-clinical-dataset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dataset contains comprehensive health and demographic information of 100,000 individuals, including factors like age, gender, race, BMI, blood glucose levels, and diabetes status. This dataset supports various analytical use cases, such as predictive modeling, health analytics, demographic studies, and public health research, allowing for the exploration of diabetes risk factors and the identification of comorbidities like hypertension and heart disease.</a:t>
            </a:r>
          </a:p>
          <a:p>
            <a:endParaRPr lang="en-US" sz="2200" dirty="0"/>
          </a:p>
        </p:txBody>
      </p:sp>
      <p:sp>
        <p:nvSpPr>
          <p:cNvPr id="4" name="Title 1">
            <a:extLst>
              <a:ext uri="{FF2B5EF4-FFF2-40B4-BE49-F238E27FC236}">
                <a16:creationId xmlns:a16="http://schemas.microsoft.com/office/drawing/2014/main" id="{B53840EC-5C3C-236A-9441-CB5039F4764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r>
              <a:rPr lang="en-US" sz="3600" b="1" dirty="0">
                <a:latin typeface="Times New Roman" panose="02020603050405020304" pitchFamily="18" charset="0"/>
                <a:cs typeface="Times New Roman" panose="02020603050405020304" pitchFamily="18" charset="0"/>
              </a:rPr>
              <a:t>Data Description</a:t>
            </a:r>
          </a:p>
        </p:txBody>
      </p:sp>
    </p:spTree>
    <p:extLst>
      <p:ext uri="{BB962C8B-B14F-4D97-AF65-F5344CB8AC3E}">
        <p14:creationId xmlns:p14="http://schemas.microsoft.com/office/powerpoint/2010/main" val="320138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7E50-090C-F328-FB75-5FEEB0F72B3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 Attributes</a:t>
            </a:r>
            <a:endParaRPr lang="en-US" sz="3600" dirty="0"/>
          </a:p>
        </p:txBody>
      </p:sp>
      <p:sp>
        <p:nvSpPr>
          <p:cNvPr id="3" name="Content Placeholder 2">
            <a:extLst>
              <a:ext uri="{FF2B5EF4-FFF2-40B4-BE49-F238E27FC236}">
                <a16:creationId xmlns:a16="http://schemas.microsoft.com/office/drawing/2014/main" id="{66A6C64A-A783-3A95-3E83-9DB2D00AC6AF}"/>
              </a:ext>
            </a:extLst>
          </p:cNvPr>
          <p:cNvSpPr>
            <a:spLocks noGrp="1"/>
          </p:cNvSpPr>
          <p:nvPr>
            <p:ph sz="half" idx="1"/>
          </p:nvPr>
        </p:nvSpPr>
        <p:spPr/>
        <p:txBody>
          <a:bodyPr/>
          <a:lstStyle/>
          <a:p>
            <a:r>
              <a:rPr lang="en-US" sz="2400" dirty="0">
                <a:latin typeface="Times New Roman" panose="02020603050405020304" pitchFamily="18" charset="0"/>
                <a:cs typeface="Times New Roman" panose="02020603050405020304" pitchFamily="18" charset="0"/>
              </a:rPr>
              <a:t>Year                                          </a:t>
            </a:r>
          </a:p>
          <a:p>
            <a:r>
              <a:rPr lang="en-US" sz="2400" dirty="0">
                <a:latin typeface="Times New Roman" panose="02020603050405020304" pitchFamily="18" charset="0"/>
                <a:cs typeface="Times New Roman" panose="02020603050405020304" pitchFamily="18" charset="0"/>
              </a:rPr>
              <a:t>Gender</a:t>
            </a:r>
          </a:p>
          <a:p>
            <a:r>
              <a:rPr lang="en-US" sz="2400" dirty="0">
                <a:latin typeface="Times New Roman" panose="02020603050405020304" pitchFamily="18" charset="0"/>
                <a:cs typeface="Times New Roman" panose="02020603050405020304" pitchFamily="18" charset="0"/>
              </a:rPr>
              <a:t>Age</a:t>
            </a:r>
          </a:p>
          <a:p>
            <a:r>
              <a:rPr lang="en-US" sz="2400" dirty="0">
                <a:latin typeface="Times New Roman" panose="02020603050405020304" pitchFamily="18" charset="0"/>
                <a:cs typeface="Times New Roman" panose="02020603050405020304" pitchFamily="18" charset="0"/>
              </a:rPr>
              <a:t>Location</a:t>
            </a:r>
          </a:p>
          <a:p>
            <a:r>
              <a:rPr lang="en-US" sz="2400" dirty="0">
                <a:latin typeface="Times New Roman" panose="02020603050405020304" pitchFamily="18" charset="0"/>
                <a:cs typeface="Times New Roman" panose="02020603050405020304" pitchFamily="18" charset="0"/>
              </a:rPr>
              <a:t>Race: African American</a:t>
            </a:r>
          </a:p>
          <a:p>
            <a:r>
              <a:rPr lang="en-US" sz="2400" dirty="0">
                <a:latin typeface="Times New Roman" panose="02020603050405020304" pitchFamily="18" charset="0"/>
                <a:cs typeface="Times New Roman" panose="02020603050405020304" pitchFamily="18" charset="0"/>
              </a:rPr>
              <a:t>Race: Asian</a:t>
            </a:r>
          </a:p>
          <a:p>
            <a:r>
              <a:rPr lang="en-US" sz="2400" dirty="0">
                <a:latin typeface="Times New Roman" panose="02020603050405020304" pitchFamily="18" charset="0"/>
                <a:cs typeface="Times New Roman" panose="02020603050405020304" pitchFamily="18" charset="0"/>
              </a:rPr>
              <a:t>Race: Caucasian</a:t>
            </a:r>
          </a:p>
          <a:p>
            <a:r>
              <a:rPr lang="en-US" sz="2400" dirty="0">
                <a:latin typeface="Times New Roman" panose="02020603050405020304" pitchFamily="18" charset="0"/>
                <a:cs typeface="Times New Roman" panose="02020603050405020304" pitchFamily="18" charset="0"/>
              </a:rPr>
              <a:t>Race: Hispanic</a:t>
            </a:r>
          </a:p>
          <a:p>
            <a:endParaRPr lang="en-US" dirty="0"/>
          </a:p>
        </p:txBody>
      </p:sp>
      <p:sp>
        <p:nvSpPr>
          <p:cNvPr id="4" name="Content Placeholder 3">
            <a:extLst>
              <a:ext uri="{FF2B5EF4-FFF2-40B4-BE49-F238E27FC236}">
                <a16:creationId xmlns:a16="http://schemas.microsoft.com/office/drawing/2014/main" id="{434847AE-226C-34AF-E14E-5616562AD3B6}"/>
              </a:ext>
            </a:extLst>
          </p:cNvPr>
          <p:cNvSpPr>
            <a:spLocks noGrp="1"/>
          </p:cNvSpPr>
          <p:nvPr>
            <p:ph sz="half" idx="2"/>
          </p:nvPr>
        </p:nvSpPr>
        <p:spPr/>
        <p:txBody>
          <a:bodyPr/>
          <a:lstStyle/>
          <a:p>
            <a:r>
              <a:rPr lang="en-US" sz="2400" dirty="0">
                <a:latin typeface="Times New Roman" panose="02020603050405020304" pitchFamily="18" charset="0"/>
                <a:cs typeface="Times New Roman" panose="02020603050405020304" pitchFamily="18" charset="0"/>
              </a:rPr>
              <a:t>Race: Other</a:t>
            </a:r>
          </a:p>
          <a:p>
            <a:r>
              <a:rPr lang="en-US" sz="2400" dirty="0">
                <a:latin typeface="Times New Roman" panose="02020603050405020304" pitchFamily="18" charset="0"/>
                <a:cs typeface="Times New Roman" panose="02020603050405020304" pitchFamily="18" charset="0"/>
              </a:rPr>
              <a:t>Hypertension</a:t>
            </a:r>
          </a:p>
          <a:p>
            <a:r>
              <a:rPr lang="en-US" sz="2400" dirty="0">
                <a:latin typeface="Times New Roman" panose="02020603050405020304" pitchFamily="18" charset="0"/>
                <a:cs typeface="Times New Roman" panose="02020603050405020304" pitchFamily="18" charset="0"/>
              </a:rPr>
              <a:t>Heart disease</a:t>
            </a:r>
          </a:p>
          <a:p>
            <a:r>
              <a:rPr lang="en-US" sz="2400" dirty="0">
                <a:latin typeface="Times New Roman" panose="02020603050405020304" pitchFamily="18" charset="0"/>
                <a:cs typeface="Times New Roman" panose="02020603050405020304" pitchFamily="18" charset="0"/>
              </a:rPr>
              <a:t>Smoking history</a:t>
            </a:r>
          </a:p>
          <a:p>
            <a:r>
              <a:rPr lang="en-US" sz="2400" dirty="0">
                <a:latin typeface="Times New Roman" panose="02020603050405020304" pitchFamily="18" charset="0"/>
                <a:cs typeface="Times New Roman" panose="02020603050405020304" pitchFamily="18" charset="0"/>
              </a:rPr>
              <a:t>BMI</a:t>
            </a:r>
          </a:p>
          <a:p>
            <a:r>
              <a:rPr lang="en-US" sz="2400" dirty="0">
                <a:latin typeface="Times New Roman" panose="02020603050405020304" pitchFamily="18" charset="0"/>
                <a:cs typeface="Times New Roman" panose="02020603050405020304" pitchFamily="18" charset="0"/>
              </a:rPr>
              <a:t>HbA1c_level</a:t>
            </a:r>
          </a:p>
          <a:p>
            <a:r>
              <a:rPr lang="en-US" sz="2400" dirty="0">
                <a:latin typeface="Times New Roman" panose="02020603050405020304" pitchFamily="18" charset="0"/>
                <a:cs typeface="Times New Roman" panose="02020603050405020304" pitchFamily="18" charset="0"/>
              </a:rPr>
              <a:t>Blood glucose level</a:t>
            </a:r>
          </a:p>
          <a:p>
            <a:r>
              <a:rPr lang="en-US" sz="2400" dirty="0">
                <a:latin typeface="Times New Roman" panose="02020603050405020304" pitchFamily="18" charset="0"/>
                <a:cs typeface="Times New Roman" panose="02020603050405020304" pitchFamily="18" charset="0"/>
              </a:rPr>
              <a:t>Diabetes</a:t>
            </a:r>
          </a:p>
          <a:p>
            <a:endParaRPr lang="en-US" dirty="0"/>
          </a:p>
        </p:txBody>
      </p:sp>
    </p:spTree>
    <p:extLst>
      <p:ext uri="{BB962C8B-B14F-4D97-AF65-F5344CB8AC3E}">
        <p14:creationId xmlns:p14="http://schemas.microsoft.com/office/powerpoint/2010/main" val="222253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0D6F-CF72-4D0E-DD60-B2341B28524F}"/>
              </a:ext>
            </a:extLst>
          </p:cNvPr>
          <p:cNvSpPr>
            <a:spLocks noGrp="1"/>
          </p:cNvSpPr>
          <p:nvPr>
            <p:ph type="title"/>
          </p:nvPr>
        </p:nvSpPr>
        <p:spPr>
          <a:xfrm>
            <a:off x="838200" y="365125"/>
            <a:ext cx="10339426" cy="585851"/>
          </a:xfrm>
        </p:spPr>
        <p:txBody>
          <a:bodyPr>
            <a:normAutofit/>
          </a:bodyPr>
          <a:lstStyle/>
          <a:p>
            <a:r>
              <a:rPr lang="en-US" sz="3500" b="1" dirty="0">
                <a:latin typeface="Times New Roman" panose="02020603050405020304" pitchFamily="18" charset="0"/>
                <a:cs typeface="Times New Roman" panose="02020603050405020304" pitchFamily="18" charset="0"/>
              </a:rPr>
              <a:t>Feature Importance &amp; Execution Time: read.csv</a:t>
            </a:r>
            <a:endParaRPr lang="en-US" sz="3500" dirty="0"/>
          </a:p>
        </p:txBody>
      </p:sp>
      <p:pic>
        <p:nvPicPr>
          <p:cNvPr id="6" name="Picture 5">
            <a:extLst>
              <a:ext uri="{FF2B5EF4-FFF2-40B4-BE49-F238E27FC236}">
                <a16:creationId xmlns:a16="http://schemas.microsoft.com/office/drawing/2014/main" id="{76DDCCD2-1CDE-E43A-20F0-81B955213858}"/>
              </a:ext>
            </a:extLst>
          </p:cNvPr>
          <p:cNvPicPr>
            <a:picLocks noChangeAspect="1"/>
          </p:cNvPicPr>
          <p:nvPr/>
        </p:nvPicPr>
        <p:blipFill>
          <a:blip r:embed="rId2"/>
          <a:stretch>
            <a:fillRect/>
          </a:stretch>
        </p:blipFill>
        <p:spPr>
          <a:xfrm>
            <a:off x="838200" y="950976"/>
            <a:ext cx="5717275" cy="5742432"/>
          </a:xfrm>
          <a:prstGeom prst="rect">
            <a:avLst/>
          </a:prstGeom>
        </p:spPr>
      </p:pic>
      <p:sp>
        <p:nvSpPr>
          <p:cNvPr id="10" name="TextBox 9">
            <a:extLst>
              <a:ext uri="{FF2B5EF4-FFF2-40B4-BE49-F238E27FC236}">
                <a16:creationId xmlns:a16="http://schemas.microsoft.com/office/drawing/2014/main" id="{0AA6B3E5-E468-0D26-6D1E-C21E8ECE3BA8}"/>
              </a:ext>
            </a:extLst>
          </p:cNvPr>
          <p:cNvSpPr txBox="1"/>
          <p:nvPr/>
        </p:nvSpPr>
        <p:spPr>
          <a:xfrm>
            <a:off x="7601570" y="3026515"/>
            <a:ext cx="3306471" cy="2842253"/>
          </a:xfrm>
          <a:prstGeom prst="rect">
            <a:avLst/>
          </a:prstGeom>
          <a:noFill/>
        </p:spPr>
        <p:txBody>
          <a:bodyPr wrap="square">
            <a:spAutoFit/>
          </a:bodyPr>
          <a:lstStyle/>
          <a:p>
            <a:pPr marR="0" lvl="0">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Interpretation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The p-values for all the features are below 0.0001 suggesting that these are significant predictors of heart disease. </a:t>
            </a:r>
          </a:p>
          <a:p>
            <a:pPr marR="0" lvl="0">
              <a:lnSpc>
                <a:spcPct val="107000"/>
              </a:lnSpc>
              <a:spcAft>
                <a:spcPts val="800"/>
              </a:spcAft>
            </a:pPr>
            <a:r>
              <a:rPr lang="en-US" dirty="0">
                <a:latin typeface="Times New Roman" panose="02020603050405020304" pitchFamily="18" charset="0"/>
                <a:ea typeface="Times New Roman" panose="02020603050405020304" pitchFamily="18" charset="0"/>
                <a:cs typeface="Arial" panose="020B0604020202020204" pitchFamily="34" charset="0"/>
              </a:rPr>
              <a:t>The execution time for logistic regression model using read.csv function before profiling was </a:t>
            </a:r>
            <a:r>
              <a:rPr lang="en-US" b="1" dirty="0">
                <a:latin typeface="Times New Roman" panose="02020603050405020304" pitchFamily="18" charset="0"/>
                <a:ea typeface="Times New Roman" panose="02020603050405020304" pitchFamily="18" charset="0"/>
                <a:cs typeface="Arial" panose="020B0604020202020204" pitchFamily="34" charset="0"/>
              </a:rPr>
              <a:t>1.17</a:t>
            </a:r>
            <a:r>
              <a:rPr lang="en-US" dirty="0">
                <a:latin typeface="Times New Roman" panose="02020603050405020304" pitchFamily="18" charset="0"/>
                <a:ea typeface="Times New Roman" panose="02020603050405020304" pitchFamily="18" charset="0"/>
                <a:cs typeface="Arial" panose="020B0604020202020204" pitchFamily="34" charset="0"/>
              </a:rPr>
              <a:t> seconds.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4" name="Picture 3" descr="A screenshot of a computer&#10;&#10;AI-generated content may be incorrect.">
            <a:extLst>
              <a:ext uri="{FF2B5EF4-FFF2-40B4-BE49-F238E27FC236}">
                <a16:creationId xmlns:a16="http://schemas.microsoft.com/office/drawing/2014/main" id="{A30B0EC1-FBBF-6352-56B3-4167BC611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661" y="1066569"/>
            <a:ext cx="7142328" cy="1294493"/>
          </a:xfrm>
          <a:prstGeom prst="rect">
            <a:avLst/>
          </a:prstGeom>
        </p:spPr>
      </p:pic>
    </p:spTree>
    <p:extLst>
      <p:ext uri="{BB962C8B-B14F-4D97-AF65-F5344CB8AC3E}">
        <p14:creationId xmlns:p14="http://schemas.microsoft.com/office/powerpoint/2010/main" val="316962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1041-B4A0-6EA0-3585-BD84C33AA6C9}"/>
              </a:ext>
            </a:extLst>
          </p:cNvPr>
          <p:cNvSpPr>
            <a:spLocks noGrp="1"/>
          </p:cNvSpPr>
          <p:nvPr>
            <p:ph type="title"/>
          </p:nvPr>
        </p:nvSpPr>
        <p:spPr>
          <a:xfrm>
            <a:off x="620775" y="318812"/>
            <a:ext cx="8964167" cy="673632"/>
          </a:xfrm>
        </p:spPr>
        <p:txBody>
          <a:bodyPr>
            <a:normAutofit/>
          </a:bodyPr>
          <a:lstStyle/>
          <a:p>
            <a:r>
              <a:rPr lang="en-US" sz="3500" b="1" dirty="0">
                <a:latin typeface="Times New Roman" panose="02020603050405020304" pitchFamily="18" charset="0"/>
                <a:cs typeface="Times New Roman" panose="02020603050405020304" pitchFamily="18" charset="0"/>
              </a:rPr>
              <a:t>Feature Importance &amp; Execution Time: </a:t>
            </a:r>
            <a:r>
              <a:rPr lang="en-US" sz="3500" b="1" dirty="0" err="1">
                <a:latin typeface="Times New Roman" panose="02020603050405020304" pitchFamily="18" charset="0"/>
                <a:cs typeface="Times New Roman" panose="02020603050405020304" pitchFamily="18" charset="0"/>
              </a:rPr>
              <a:t>fread</a:t>
            </a:r>
            <a:endParaRPr lang="en-US" sz="3500" dirty="0"/>
          </a:p>
        </p:txBody>
      </p:sp>
      <p:pic>
        <p:nvPicPr>
          <p:cNvPr id="7" name="Picture 6">
            <a:extLst>
              <a:ext uri="{FF2B5EF4-FFF2-40B4-BE49-F238E27FC236}">
                <a16:creationId xmlns:a16="http://schemas.microsoft.com/office/drawing/2014/main" id="{366E1610-9285-B2BE-B29C-FDBDEEBB3468}"/>
              </a:ext>
            </a:extLst>
          </p:cNvPr>
          <p:cNvPicPr>
            <a:picLocks noChangeAspect="1"/>
          </p:cNvPicPr>
          <p:nvPr/>
        </p:nvPicPr>
        <p:blipFill>
          <a:blip r:embed="rId2"/>
          <a:stretch>
            <a:fillRect/>
          </a:stretch>
        </p:blipFill>
        <p:spPr>
          <a:xfrm>
            <a:off x="620775" y="992444"/>
            <a:ext cx="6046049" cy="5803377"/>
          </a:xfrm>
          <a:prstGeom prst="rect">
            <a:avLst/>
          </a:prstGeom>
        </p:spPr>
      </p:pic>
      <p:pic>
        <p:nvPicPr>
          <p:cNvPr id="9" name="Picture 8">
            <a:extLst>
              <a:ext uri="{FF2B5EF4-FFF2-40B4-BE49-F238E27FC236}">
                <a16:creationId xmlns:a16="http://schemas.microsoft.com/office/drawing/2014/main" id="{DA41D96B-D968-6B65-644C-ABFF8751625C}"/>
              </a:ext>
            </a:extLst>
          </p:cNvPr>
          <p:cNvPicPr>
            <a:picLocks noChangeAspect="1"/>
          </p:cNvPicPr>
          <p:nvPr/>
        </p:nvPicPr>
        <p:blipFill>
          <a:blip r:embed="rId3"/>
          <a:stretch>
            <a:fillRect/>
          </a:stretch>
        </p:blipFill>
        <p:spPr>
          <a:xfrm>
            <a:off x="5749747" y="1131383"/>
            <a:ext cx="6181344" cy="1085123"/>
          </a:xfrm>
          <a:prstGeom prst="rect">
            <a:avLst/>
          </a:prstGeom>
        </p:spPr>
      </p:pic>
      <p:sp>
        <p:nvSpPr>
          <p:cNvPr id="10" name="TextBox 2">
            <a:extLst>
              <a:ext uri="{FF2B5EF4-FFF2-40B4-BE49-F238E27FC236}">
                <a16:creationId xmlns:a16="http://schemas.microsoft.com/office/drawing/2014/main" id="{2664E1BD-49B5-911B-16F6-905BD013988A}"/>
              </a:ext>
            </a:extLst>
          </p:cNvPr>
          <p:cNvSpPr txBox="1"/>
          <p:nvPr/>
        </p:nvSpPr>
        <p:spPr>
          <a:xfrm>
            <a:off x="7521043" y="2936855"/>
            <a:ext cx="4050182" cy="31386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Interpretation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The p-values remain same for both the methods (read.csv and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fread</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i.e., below 0.0001 </a:t>
            </a:r>
            <a:r>
              <a:rPr lang="en-US" dirty="0">
                <a:latin typeface="Times New Roman" panose="02020603050405020304" pitchFamily="18" charset="0"/>
                <a:ea typeface="Times New Roman" panose="02020603050405020304" pitchFamily="18" charset="0"/>
                <a:cs typeface="Arial" panose="020B0604020202020204" pitchFamily="34" charset="0"/>
              </a:rPr>
              <a:t>showing the features are significant to predict heart disease.</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R="0" lvl="0">
              <a:lnSpc>
                <a:spcPct val="107000"/>
              </a:lnSpc>
              <a:spcAft>
                <a:spcPts val="800"/>
              </a:spcAft>
            </a:pPr>
            <a:r>
              <a:rPr lang="en-US" dirty="0">
                <a:latin typeface="Times New Roman" panose="02020603050405020304" pitchFamily="18" charset="0"/>
                <a:ea typeface="Times New Roman" panose="02020603050405020304" pitchFamily="18" charset="0"/>
                <a:cs typeface="Arial" panose="020B0604020202020204" pitchFamily="34" charset="0"/>
              </a:rPr>
              <a:t>The time taken for execution of logistic regression model using </a:t>
            </a:r>
            <a:r>
              <a:rPr lang="en-US" dirty="0" err="1">
                <a:latin typeface="Times New Roman" panose="02020603050405020304" pitchFamily="18" charset="0"/>
                <a:ea typeface="Times New Roman" panose="02020603050405020304" pitchFamily="18" charset="0"/>
                <a:cs typeface="Arial" panose="020B0604020202020204" pitchFamily="34" charset="0"/>
              </a:rPr>
              <a:t>fread</a:t>
            </a:r>
            <a:r>
              <a:rPr lang="en-US" dirty="0">
                <a:latin typeface="Times New Roman" panose="02020603050405020304" pitchFamily="18" charset="0"/>
                <a:ea typeface="Times New Roman" panose="02020603050405020304" pitchFamily="18" charset="0"/>
                <a:cs typeface="Arial" panose="020B0604020202020204" pitchFamily="34" charset="0"/>
              </a:rPr>
              <a:t> function before profiling was </a:t>
            </a:r>
            <a:r>
              <a:rPr lang="en-US" b="1" dirty="0">
                <a:latin typeface="Times New Roman" panose="02020603050405020304" pitchFamily="18" charset="0"/>
                <a:ea typeface="Times New Roman" panose="02020603050405020304" pitchFamily="18" charset="0"/>
                <a:cs typeface="Arial" panose="020B0604020202020204" pitchFamily="34" charset="0"/>
              </a:rPr>
              <a:t>1.09</a:t>
            </a:r>
            <a:r>
              <a:rPr lang="en-US" dirty="0">
                <a:latin typeface="Times New Roman" panose="02020603050405020304" pitchFamily="18" charset="0"/>
                <a:ea typeface="Times New Roman" panose="02020603050405020304" pitchFamily="18" charset="0"/>
                <a:cs typeface="Arial" panose="020B0604020202020204" pitchFamily="34" charset="0"/>
              </a:rPr>
              <a:t> seconds, indicating a faster performance </a:t>
            </a:r>
            <a:r>
              <a:rPr lang="en-US" dirty="0">
                <a:latin typeface="Times New Roman" panose="02020603050405020304" pitchFamily="18" charset="0"/>
                <a:cs typeface="Times New Roman" panose="02020603050405020304" pitchFamily="18" charset="0"/>
              </a:rPr>
              <a:t>of using </a:t>
            </a:r>
            <a:r>
              <a:rPr lang="en-US" dirty="0" err="1">
                <a:latin typeface="Times New Roman" panose="02020603050405020304" pitchFamily="18" charset="0"/>
                <a:cs typeface="Times New Roman" panose="02020603050405020304" pitchFamily="18" charset="0"/>
              </a:rPr>
              <a:t>fread</a:t>
            </a:r>
            <a:r>
              <a:rPr lang="en-US" dirty="0">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0837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521A-A7CA-4B8E-311F-5D605482EA62}"/>
              </a:ext>
            </a:extLst>
          </p:cNvPr>
          <p:cNvSpPr>
            <a:spLocks noGrp="1"/>
          </p:cNvSpPr>
          <p:nvPr>
            <p:ph type="title"/>
          </p:nvPr>
        </p:nvSpPr>
        <p:spPr>
          <a:xfrm>
            <a:off x="648614" y="284658"/>
            <a:ext cx="11543386" cy="688264"/>
          </a:xfrm>
        </p:spPr>
        <p:txBody>
          <a:bodyPr>
            <a:normAutofit fontScale="90000"/>
          </a:bodyPr>
          <a:lstStyle/>
          <a:p>
            <a:r>
              <a:rPr lang="en-US" sz="3500" b="1" dirty="0">
                <a:latin typeface="Times New Roman" panose="02020603050405020304" pitchFamily="18" charset="0"/>
                <a:cs typeface="Times New Roman" panose="02020603050405020304" pitchFamily="18" charset="0"/>
              </a:rPr>
              <a:t>Feature Importance &amp; Execution Time: read.csv (After Profiling)</a:t>
            </a:r>
            <a:endParaRPr lang="en-US" sz="3500" dirty="0"/>
          </a:p>
        </p:txBody>
      </p:sp>
      <p:sp>
        <p:nvSpPr>
          <p:cNvPr id="6" name="TextBox 2">
            <a:extLst>
              <a:ext uri="{FF2B5EF4-FFF2-40B4-BE49-F238E27FC236}">
                <a16:creationId xmlns:a16="http://schemas.microsoft.com/office/drawing/2014/main" id="{ACE6709A-F18E-B67A-1892-10B9A0B582B8}"/>
              </a:ext>
            </a:extLst>
          </p:cNvPr>
          <p:cNvSpPr txBox="1"/>
          <p:nvPr/>
        </p:nvSpPr>
        <p:spPr>
          <a:xfrm>
            <a:off x="7772654" y="3488869"/>
            <a:ext cx="3006548" cy="22495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Interpretation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The p-values remain constant after profiling.</a:t>
            </a:r>
          </a:p>
          <a:p>
            <a:pPr marR="0" lvl="0">
              <a:lnSpc>
                <a:spcPct val="107000"/>
              </a:lnSpc>
              <a:spcAft>
                <a:spcPts val="800"/>
              </a:spcAft>
            </a:pPr>
            <a:r>
              <a:rPr lang="en-US" dirty="0">
                <a:latin typeface="Times New Roman" panose="02020603050405020304" pitchFamily="18" charset="0"/>
                <a:ea typeface="Times New Roman" panose="02020603050405020304" pitchFamily="18" charset="0"/>
                <a:cs typeface="Arial" panose="020B0604020202020204" pitchFamily="34" charset="0"/>
              </a:rPr>
              <a:t>The time taken for logistic regression model execution by using read.csv function after profiling was </a:t>
            </a:r>
            <a:r>
              <a:rPr lang="en-US" b="1" dirty="0">
                <a:latin typeface="Times New Roman" panose="02020603050405020304" pitchFamily="18" charset="0"/>
                <a:ea typeface="Times New Roman" panose="02020603050405020304" pitchFamily="18" charset="0"/>
                <a:cs typeface="Arial" panose="020B0604020202020204" pitchFamily="34" charset="0"/>
              </a:rPr>
              <a:t>1.73</a:t>
            </a:r>
            <a:r>
              <a:rPr lang="en-US" dirty="0">
                <a:latin typeface="Times New Roman" panose="02020603050405020304" pitchFamily="18" charset="0"/>
                <a:ea typeface="Times New Roman" panose="02020603050405020304" pitchFamily="18" charset="0"/>
                <a:cs typeface="Arial" panose="020B0604020202020204" pitchFamily="34" charset="0"/>
              </a:rPr>
              <a:t> seconds.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4" name="Picture 3" descr="A screenshot of a computer&#10;&#10;AI-generated content may be incorrect.">
            <a:extLst>
              <a:ext uri="{FF2B5EF4-FFF2-40B4-BE49-F238E27FC236}">
                <a16:creationId xmlns:a16="http://schemas.microsoft.com/office/drawing/2014/main" id="{7D09E4CD-92A5-F3EB-7C4C-C958B05A4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14" y="972921"/>
            <a:ext cx="6411828" cy="4959305"/>
          </a:xfrm>
          <a:prstGeom prst="rect">
            <a:avLst/>
          </a:prstGeom>
        </p:spPr>
      </p:pic>
      <p:pic>
        <p:nvPicPr>
          <p:cNvPr id="8" name="Picture 7">
            <a:extLst>
              <a:ext uri="{FF2B5EF4-FFF2-40B4-BE49-F238E27FC236}">
                <a16:creationId xmlns:a16="http://schemas.microsoft.com/office/drawing/2014/main" id="{4A69A70D-DEB5-48D0-15DB-ACCC9C4C3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084" y="1197054"/>
            <a:ext cx="7297003" cy="1359627"/>
          </a:xfrm>
          <a:prstGeom prst="rect">
            <a:avLst/>
          </a:prstGeom>
        </p:spPr>
      </p:pic>
    </p:spTree>
    <p:extLst>
      <p:ext uri="{BB962C8B-B14F-4D97-AF65-F5344CB8AC3E}">
        <p14:creationId xmlns:p14="http://schemas.microsoft.com/office/powerpoint/2010/main" val="176067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8173</TotalTime>
  <Words>2019</Words>
  <Application>Microsoft Office PowerPoint</Application>
  <PresentationFormat>Widescreen</PresentationFormat>
  <Paragraphs>134</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Aptos Display</vt:lpstr>
      <vt:lpstr>Arial</vt:lpstr>
      <vt:lpstr>Times New Roman</vt:lpstr>
      <vt:lpstr>Office Theme</vt:lpstr>
      <vt:lpstr>Predicting Heart Disease Risk Using Key Health Features: A Machine Learning Approach</vt:lpstr>
      <vt:lpstr>Table of Contents</vt:lpstr>
      <vt:lpstr>Table of Contents</vt:lpstr>
      <vt:lpstr>Introduction</vt:lpstr>
      <vt:lpstr> </vt:lpstr>
      <vt:lpstr>Data Attributes</vt:lpstr>
      <vt:lpstr>Feature Importance &amp; Execution Time: read.csv</vt:lpstr>
      <vt:lpstr>Feature Importance &amp; Execution Time: fread</vt:lpstr>
      <vt:lpstr>Feature Importance &amp; Execution Time: read.csv (After Profiling)</vt:lpstr>
      <vt:lpstr>Feature Importance &amp; Execution Time: fread (After Profiling)</vt:lpstr>
      <vt:lpstr>Data Tab and Flame Graph</vt:lpstr>
      <vt:lpstr>Data Tab and Flame Graph</vt:lpstr>
      <vt:lpstr>Random Forest Tree</vt:lpstr>
      <vt:lpstr>PowerPoint Presentation</vt:lpstr>
      <vt:lpstr>Random Forest Tree with Dask</vt:lpstr>
      <vt:lpstr>PowerPoint Presentation</vt:lpstr>
      <vt:lpstr>Time Plot Comparison with and without Dask </vt:lpstr>
      <vt:lpstr>Genetic Algorithm</vt:lpstr>
      <vt:lpstr>Genetic Algorithm</vt:lpstr>
      <vt:lpstr>Genetic Algorithm</vt:lpstr>
      <vt:lpstr>Research Question for Grouping and Aggregation</vt:lpstr>
      <vt:lpstr>Grouping and Aggregation with Pandas</vt:lpstr>
      <vt:lpstr>PowerPoint Presentation</vt:lpstr>
      <vt:lpstr>Grouping and Aggregation with Dask</vt:lpstr>
      <vt:lpstr>Time Plot Comparison: Pandas Vs Dask</vt:lpstr>
      <vt:lpstr>Time Plot Comparison: Pandas Vs Dask </vt:lpstr>
      <vt:lpstr>Pandas Visualization</vt:lpstr>
      <vt:lpstr>PowerPoint Presentation</vt:lpstr>
      <vt:lpstr>Dask Visualization</vt:lpstr>
      <vt:lpstr>PowerPoint Presentation</vt:lpstr>
      <vt:lpstr>Conclusion</vt:lpstr>
      <vt:lpstr>References</vt:lpstr>
      <vt:lpstr>Contributions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Revathi Surisetty</dc:creator>
  <cp:lastModifiedBy>Revathi Surisetty</cp:lastModifiedBy>
  <cp:revision>137</cp:revision>
  <dcterms:created xsi:type="dcterms:W3CDTF">2025-01-29T03:20:04Z</dcterms:created>
  <dcterms:modified xsi:type="dcterms:W3CDTF">2025-10-15T20:46:04Z</dcterms:modified>
</cp:coreProperties>
</file>