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60" r:id="rId4"/>
    <p:sldId id="258" r:id="rId5"/>
    <p:sldId id="259" r:id="rId6"/>
    <p:sldId id="297" r:id="rId7"/>
    <p:sldId id="298" r:id="rId8"/>
    <p:sldId id="267" r:id="rId9"/>
    <p:sldId id="264" r:id="rId10"/>
    <p:sldId id="266" r:id="rId11"/>
    <p:sldId id="262" r:id="rId12"/>
    <p:sldId id="263" r:id="rId13"/>
    <p:sldId id="265" r:id="rId14"/>
    <p:sldId id="271" r:id="rId15"/>
    <p:sldId id="268" r:id="rId16"/>
    <p:sldId id="272" r:id="rId17"/>
    <p:sldId id="270" r:id="rId18"/>
    <p:sldId id="276" r:id="rId19"/>
    <p:sldId id="273" r:id="rId20"/>
    <p:sldId id="274" r:id="rId21"/>
    <p:sldId id="275" r:id="rId22"/>
    <p:sldId id="277" r:id="rId23"/>
    <p:sldId id="278" r:id="rId24"/>
    <p:sldId id="281" r:id="rId25"/>
    <p:sldId id="282" r:id="rId26"/>
    <p:sldId id="283" r:id="rId27"/>
    <p:sldId id="279" r:id="rId28"/>
    <p:sldId id="280" r:id="rId29"/>
    <p:sldId id="285" r:id="rId30"/>
    <p:sldId id="286" r:id="rId31"/>
    <p:sldId id="284" r:id="rId32"/>
    <p:sldId id="287" r:id="rId33"/>
    <p:sldId id="288" r:id="rId34"/>
    <p:sldId id="289" r:id="rId35"/>
    <p:sldId id="290" r:id="rId36"/>
    <p:sldId id="291" r:id="rId37"/>
    <p:sldId id="292" r:id="rId38"/>
    <p:sldId id="293" r:id="rId39"/>
    <p:sldId id="295" r:id="rId40"/>
    <p:sldId id="294"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59" d="100"/>
          <a:sy n="59" d="100"/>
        </p:scale>
        <p:origin x="100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9AC2D-59FC-4E4B-8F8F-24C732E26749}"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0756DA61-48E0-4C9B-89D2-D92BF32C2703}">
      <dgm:prSet custT="1"/>
      <dgm:spPr/>
      <dgm:t>
        <a:bodyPr/>
        <a:lstStyle/>
        <a:p>
          <a:r>
            <a:rPr lang="en-US" sz="1200" b="1" dirty="0">
              <a:latin typeface="Times New Roman" panose="02020603050405020304" pitchFamily="18" charset="0"/>
              <a:cs typeface="Times New Roman" panose="02020603050405020304" pitchFamily="18" charset="0"/>
            </a:rPr>
            <a:t>Attributes of Dataset 1 :</a:t>
          </a:r>
          <a:endParaRPr lang="en-US" sz="1200" dirty="0">
            <a:latin typeface="Times New Roman" panose="02020603050405020304" pitchFamily="18" charset="0"/>
            <a:cs typeface="Times New Roman" panose="02020603050405020304" pitchFamily="18" charset="0"/>
          </a:endParaRPr>
        </a:p>
      </dgm:t>
    </dgm:pt>
    <dgm:pt modelId="{2D17074D-67E5-471B-9F61-BE164C279730}" type="parTrans" cxnId="{DA5C67B1-7E78-4CE9-BD10-FAF9B491276D}">
      <dgm:prSet/>
      <dgm:spPr/>
      <dgm:t>
        <a:bodyPr/>
        <a:lstStyle/>
        <a:p>
          <a:endParaRPr lang="en-US"/>
        </a:p>
      </dgm:t>
    </dgm:pt>
    <dgm:pt modelId="{AB7C59C0-3EAD-42E3-B0DE-F619665938F8}" type="sibTrans" cxnId="{DA5C67B1-7E78-4CE9-BD10-FAF9B491276D}">
      <dgm:prSet/>
      <dgm:spPr/>
      <dgm:t>
        <a:bodyPr/>
        <a:lstStyle/>
        <a:p>
          <a:endParaRPr lang="en-US"/>
        </a:p>
      </dgm:t>
    </dgm:pt>
    <dgm:pt modelId="{5E77A6A6-436C-4997-AD82-AA6B173D44E4}">
      <dgm:prSet custT="1"/>
      <dgm:spPr/>
      <dgm:t>
        <a:bodyPr/>
        <a:lstStyle/>
        <a:p>
          <a:r>
            <a:rPr lang="en-US" sz="1200" dirty="0">
              <a:latin typeface="Times New Roman" panose="02020603050405020304" pitchFamily="18" charset="0"/>
              <a:cs typeface="Times New Roman" panose="02020603050405020304" pitchFamily="18" charset="0"/>
            </a:rPr>
            <a:t>Year</a:t>
          </a:r>
        </a:p>
      </dgm:t>
    </dgm:pt>
    <dgm:pt modelId="{17109734-344C-45BA-802C-101B2E6D807C}" type="parTrans" cxnId="{8AB03EDA-32E1-4827-A771-4976302FA48E}">
      <dgm:prSet/>
      <dgm:spPr/>
      <dgm:t>
        <a:bodyPr/>
        <a:lstStyle/>
        <a:p>
          <a:endParaRPr lang="en-US"/>
        </a:p>
      </dgm:t>
    </dgm:pt>
    <dgm:pt modelId="{B312DDDB-514E-4F82-98A0-D9D056FC84A6}" type="sibTrans" cxnId="{8AB03EDA-32E1-4827-A771-4976302FA48E}">
      <dgm:prSet/>
      <dgm:spPr/>
      <dgm:t>
        <a:bodyPr/>
        <a:lstStyle/>
        <a:p>
          <a:endParaRPr lang="en-US"/>
        </a:p>
      </dgm:t>
    </dgm:pt>
    <dgm:pt modelId="{6ACFD5DA-667F-40B6-902E-B31A96A05899}">
      <dgm:prSet custT="1"/>
      <dgm:spPr/>
      <dgm:t>
        <a:bodyPr/>
        <a:lstStyle/>
        <a:p>
          <a:pPr>
            <a:buNone/>
          </a:pPr>
          <a:r>
            <a:rPr lang="en-US" sz="1200" dirty="0">
              <a:latin typeface="Times New Roman" panose="02020603050405020304" pitchFamily="18" charset="0"/>
              <a:cs typeface="Times New Roman" panose="02020603050405020304" pitchFamily="18" charset="0"/>
            </a:rPr>
            <a:t>Category (Age group Race/ethnicity, Origin, Sex)</a:t>
          </a:r>
          <a:endParaRPr lang="en-US" sz="1200" dirty="0"/>
        </a:p>
      </dgm:t>
    </dgm:pt>
    <dgm:pt modelId="{979BCFB5-BA10-4623-B3C8-B072C6E17A83}" type="parTrans" cxnId="{92CED5F9-CF5F-43FD-9408-FE8BD0D15137}">
      <dgm:prSet/>
      <dgm:spPr/>
      <dgm:t>
        <a:bodyPr/>
        <a:lstStyle/>
        <a:p>
          <a:endParaRPr lang="en-US"/>
        </a:p>
      </dgm:t>
    </dgm:pt>
    <dgm:pt modelId="{6DAB352A-5711-4C13-BECC-D5CBD42AEE95}" type="sibTrans" cxnId="{92CED5F9-CF5F-43FD-9408-FE8BD0D15137}">
      <dgm:prSet/>
      <dgm:spPr/>
      <dgm:t>
        <a:bodyPr/>
        <a:lstStyle/>
        <a:p>
          <a:endParaRPr lang="en-US"/>
        </a:p>
      </dgm:t>
    </dgm:pt>
    <dgm:pt modelId="{1300E7F2-763C-4A74-B94C-C88C48A359E0}">
      <dgm:prSet custT="1"/>
      <dgm:spPr/>
      <dgm:t>
        <a:bodyPr/>
        <a:lstStyle/>
        <a:p>
          <a:r>
            <a:rPr lang="en-US" sz="1200" dirty="0">
              <a:latin typeface="Times New Roman" panose="02020603050405020304" pitchFamily="18" charset="0"/>
              <a:cs typeface="Times New Roman" panose="02020603050405020304" pitchFamily="18" charset="0"/>
            </a:rPr>
            <a:t>Cases</a:t>
          </a:r>
          <a:endParaRPr lang="en-US" sz="1200" dirty="0"/>
        </a:p>
      </dgm:t>
    </dgm:pt>
    <dgm:pt modelId="{740FBB0F-F6C9-4657-A6B6-3697418AE08E}" type="parTrans" cxnId="{0F201CB8-0207-4771-8257-EFBCDA38D4C4}">
      <dgm:prSet/>
      <dgm:spPr/>
      <dgm:t>
        <a:bodyPr/>
        <a:lstStyle/>
        <a:p>
          <a:endParaRPr lang="en-US"/>
        </a:p>
      </dgm:t>
    </dgm:pt>
    <dgm:pt modelId="{D24B2B6A-FE60-46DC-9AD9-E1579A5C3CDA}" type="sibTrans" cxnId="{0F201CB8-0207-4771-8257-EFBCDA38D4C4}">
      <dgm:prSet/>
      <dgm:spPr/>
      <dgm:t>
        <a:bodyPr/>
        <a:lstStyle/>
        <a:p>
          <a:endParaRPr lang="en-US"/>
        </a:p>
      </dgm:t>
    </dgm:pt>
    <dgm:pt modelId="{F4DCCEEE-E999-45BA-86B4-058996E15209}">
      <dgm:prSet custT="1"/>
      <dgm:spPr/>
      <dgm:t>
        <a:bodyPr/>
        <a:lstStyle/>
        <a:p>
          <a:pPr>
            <a:buNone/>
          </a:pPr>
          <a:r>
            <a:rPr lang="en-US" sz="1200" dirty="0">
              <a:latin typeface="Times New Roman" panose="02020603050405020304" pitchFamily="18" charset="0"/>
              <a:cs typeface="Times New Roman" panose="02020603050405020304" pitchFamily="18" charset="0"/>
            </a:rPr>
            <a:t>Strata</a:t>
          </a:r>
          <a:endParaRPr lang="en-US" sz="1200" dirty="0"/>
        </a:p>
      </dgm:t>
    </dgm:pt>
    <dgm:pt modelId="{3073C6B0-B4B0-4797-A158-F07EBCDECD55}" type="sibTrans" cxnId="{1812E6FC-59E0-40D8-A494-A656B9741C23}">
      <dgm:prSet/>
      <dgm:spPr/>
      <dgm:t>
        <a:bodyPr/>
        <a:lstStyle/>
        <a:p>
          <a:endParaRPr lang="en-US"/>
        </a:p>
      </dgm:t>
    </dgm:pt>
    <dgm:pt modelId="{0FEB0558-5724-4046-A79F-DD1301B0CFDB}" type="parTrans" cxnId="{1812E6FC-59E0-40D8-A494-A656B9741C23}">
      <dgm:prSet/>
      <dgm:spPr/>
      <dgm:t>
        <a:bodyPr/>
        <a:lstStyle/>
        <a:p>
          <a:endParaRPr lang="en-US"/>
        </a:p>
      </dgm:t>
    </dgm:pt>
    <dgm:pt modelId="{49F6B30A-F755-4E5B-B49A-C9AE47C17F5A}">
      <dgm:prSet/>
      <dgm:spPr/>
      <dgm:t>
        <a:bodyPr/>
        <a:lstStyle/>
        <a:p>
          <a:endParaRPr lang="en-US"/>
        </a:p>
      </dgm:t>
    </dgm:pt>
    <dgm:pt modelId="{5A365C42-F4CC-40B0-87C9-4162CA8BC981}" type="parTrans" cxnId="{4753F399-D875-49C4-9407-E618C23482F2}">
      <dgm:prSet/>
      <dgm:spPr/>
      <dgm:t>
        <a:bodyPr/>
        <a:lstStyle/>
        <a:p>
          <a:endParaRPr lang="en-IN"/>
        </a:p>
      </dgm:t>
    </dgm:pt>
    <dgm:pt modelId="{C78DEA20-9C23-4969-BD02-6674F37C0440}" type="sibTrans" cxnId="{4753F399-D875-49C4-9407-E618C23482F2}">
      <dgm:prSet/>
      <dgm:spPr/>
      <dgm:t>
        <a:bodyPr/>
        <a:lstStyle/>
        <a:p>
          <a:endParaRPr lang="en-IN"/>
        </a:p>
      </dgm:t>
    </dgm:pt>
    <dgm:pt modelId="{52651643-1DDF-48D8-91B6-4159952A232A}" type="pres">
      <dgm:prSet presAssocID="{21E9AC2D-59FC-4E4B-8F8F-24C732E26749}" presName="outerComposite" presStyleCnt="0">
        <dgm:presLayoutVars>
          <dgm:chMax val="5"/>
          <dgm:dir/>
          <dgm:resizeHandles val="exact"/>
        </dgm:presLayoutVars>
      </dgm:prSet>
      <dgm:spPr/>
    </dgm:pt>
    <dgm:pt modelId="{2C3211F1-DF54-454D-8AA0-98474B6E8802}" type="pres">
      <dgm:prSet presAssocID="{21E9AC2D-59FC-4E4B-8F8F-24C732E26749}" presName="dummyMaxCanvas" presStyleCnt="0">
        <dgm:presLayoutVars/>
      </dgm:prSet>
      <dgm:spPr/>
    </dgm:pt>
    <dgm:pt modelId="{A0B2E4ED-B5C1-4F5D-8838-2A94FD136D9E}" type="pres">
      <dgm:prSet presAssocID="{21E9AC2D-59FC-4E4B-8F8F-24C732E26749}" presName="FiveNodes_1" presStyleLbl="node1" presStyleIdx="0" presStyleCnt="5">
        <dgm:presLayoutVars>
          <dgm:bulletEnabled val="1"/>
        </dgm:presLayoutVars>
      </dgm:prSet>
      <dgm:spPr/>
    </dgm:pt>
    <dgm:pt modelId="{8E7E40EE-3DB6-44DB-B3F9-019F099A48E6}" type="pres">
      <dgm:prSet presAssocID="{21E9AC2D-59FC-4E4B-8F8F-24C732E26749}" presName="FiveNodes_2" presStyleLbl="node1" presStyleIdx="1" presStyleCnt="5">
        <dgm:presLayoutVars>
          <dgm:bulletEnabled val="1"/>
        </dgm:presLayoutVars>
      </dgm:prSet>
      <dgm:spPr/>
    </dgm:pt>
    <dgm:pt modelId="{8A565B56-5239-4D2D-B5F6-8A194843964E}" type="pres">
      <dgm:prSet presAssocID="{21E9AC2D-59FC-4E4B-8F8F-24C732E26749}" presName="FiveNodes_3" presStyleLbl="node1" presStyleIdx="2" presStyleCnt="5">
        <dgm:presLayoutVars>
          <dgm:bulletEnabled val="1"/>
        </dgm:presLayoutVars>
      </dgm:prSet>
      <dgm:spPr/>
    </dgm:pt>
    <dgm:pt modelId="{43818C42-05F0-4381-989D-6F256FEC55FE}" type="pres">
      <dgm:prSet presAssocID="{21E9AC2D-59FC-4E4B-8F8F-24C732E26749}" presName="FiveNodes_4" presStyleLbl="node1" presStyleIdx="3" presStyleCnt="5">
        <dgm:presLayoutVars>
          <dgm:bulletEnabled val="1"/>
        </dgm:presLayoutVars>
      </dgm:prSet>
      <dgm:spPr/>
    </dgm:pt>
    <dgm:pt modelId="{D74B0A4F-2BC7-4A9A-8F68-4A0480842FE9}" type="pres">
      <dgm:prSet presAssocID="{21E9AC2D-59FC-4E4B-8F8F-24C732E26749}" presName="FiveNodes_5" presStyleLbl="node1" presStyleIdx="4" presStyleCnt="5">
        <dgm:presLayoutVars>
          <dgm:bulletEnabled val="1"/>
        </dgm:presLayoutVars>
      </dgm:prSet>
      <dgm:spPr/>
    </dgm:pt>
    <dgm:pt modelId="{D65D9A5A-1127-4B95-9184-46CC0146DB27}" type="pres">
      <dgm:prSet presAssocID="{21E9AC2D-59FC-4E4B-8F8F-24C732E26749}" presName="FiveConn_1-2" presStyleLbl="fgAccFollowNode1" presStyleIdx="0" presStyleCnt="4">
        <dgm:presLayoutVars>
          <dgm:bulletEnabled val="1"/>
        </dgm:presLayoutVars>
      </dgm:prSet>
      <dgm:spPr/>
    </dgm:pt>
    <dgm:pt modelId="{B8FCCB5B-29E8-4791-A202-5884A16D13FB}" type="pres">
      <dgm:prSet presAssocID="{21E9AC2D-59FC-4E4B-8F8F-24C732E26749}" presName="FiveConn_2-3" presStyleLbl="fgAccFollowNode1" presStyleIdx="1" presStyleCnt="4">
        <dgm:presLayoutVars>
          <dgm:bulletEnabled val="1"/>
        </dgm:presLayoutVars>
      </dgm:prSet>
      <dgm:spPr/>
    </dgm:pt>
    <dgm:pt modelId="{ABEC1E6A-6AC6-4DC3-BCCD-6FEFDB2A6596}" type="pres">
      <dgm:prSet presAssocID="{21E9AC2D-59FC-4E4B-8F8F-24C732E26749}" presName="FiveConn_3-4" presStyleLbl="fgAccFollowNode1" presStyleIdx="2" presStyleCnt="4">
        <dgm:presLayoutVars>
          <dgm:bulletEnabled val="1"/>
        </dgm:presLayoutVars>
      </dgm:prSet>
      <dgm:spPr/>
    </dgm:pt>
    <dgm:pt modelId="{FDDF3F2E-B6A5-46DD-BCD2-E90A51830749}" type="pres">
      <dgm:prSet presAssocID="{21E9AC2D-59FC-4E4B-8F8F-24C732E26749}" presName="FiveConn_4-5" presStyleLbl="fgAccFollowNode1" presStyleIdx="3" presStyleCnt="4">
        <dgm:presLayoutVars>
          <dgm:bulletEnabled val="1"/>
        </dgm:presLayoutVars>
      </dgm:prSet>
      <dgm:spPr/>
    </dgm:pt>
    <dgm:pt modelId="{7AC40240-DD8E-4957-99EE-6EBA7AA2C00A}" type="pres">
      <dgm:prSet presAssocID="{21E9AC2D-59FC-4E4B-8F8F-24C732E26749}" presName="FiveNodes_1_text" presStyleLbl="node1" presStyleIdx="4" presStyleCnt="5">
        <dgm:presLayoutVars>
          <dgm:bulletEnabled val="1"/>
        </dgm:presLayoutVars>
      </dgm:prSet>
      <dgm:spPr/>
    </dgm:pt>
    <dgm:pt modelId="{47A5F4A6-8422-40EE-90B1-6570126EF584}" type="pres">
      <dgm:prSet presAssocID="{21E9AC2D-59FC-4E4B-8F8F-24C732E26749}" presName="FiveNodes_2_text" presStyleLbl="node1" presStyleIdx="4" presStyleCnt="5">
        <dgm:presLayoutVars>
          <dgm:bulletEnabled val="1"/>
        </dgm:presLayoutVars>
      </dgm:prSet>
      <dgm:spPr/>
    </dgm:pt>
    <dgm:pt modelId="{22976053-2587-4F31-9725-2338CAAAE444}" type="pres">
      <dgm:prSet presAssocID="{21E9AC2D-59FC-4E4B-8F8F-24C732E26749}" presName="FiveNodes_3_text" presStyleLbl="node1" presStyleIdx="4" presStyleCnt="5">
        <dgm:presLayoutVars>
          <dgm:bulletEnabled val="1"/>
        </dgm:presLayoutVars>
      </dgm:prSet>
      <dgm:spPr/>
    </dgm:pt>
    <dgm:pt modelId="{9679B070-AF1B-436C-98CC-82DD57F9DD06}" type="pres">
      <dgm:prSet presAssocID="{21E9AC2D-59FC-4E4B-8F8F-24C732E26749}" presName="FiveNodes_4_text" presStyleLbl="node1" presStyleIdx="4" presStyleCnt="5">
        <dgm:presLayoutVars>
          <dgm:bulletEnabled val="1"/>
        </dgm:presLayoutVars>
      </dgm:prSet>
      <dgm:spPr/>
    </dgm:pt>
    <dgm:pt modelId="{1F95E43D-88D4-4742-BD99-FB41C27FD5F8}" type="pres">
      <dgm:prSet presAssocID="{21E9AC2D-59FC-4E4B-8F8F-24C732E26749}" presName="FiveNodes_5_text" presStyleLbl="node1" presStyleIdx="4" presStyleCnt="5">
        <dgm:presLayoutVars>
          <dgm:bulletEnabled val="1"/>
        </dgm:presLayoutVars>
      </dgm:prSet>
      <dgm:spPr/>
    </dgm:pt>
  </dgm:ptLst>
  <dgm:cxnLst>
    <dgm:cxn modelId="{79AED41D-3363-42F0-8CC2-28F578A9E776}" type="presOf" srcId="{0756DA61-48E0-4C9B-89D2-D92BF32C2703}" destId="{A0B2E4ED-B5C1-4F5D-8838-2A94FD136D9E}" srcOrd="0" destOrd="0" presId="urn:microsoft.com/office/officeart/2005/8/layout/vProcess5"/>
    <dgm:cxn modelId="{D7E83A2C-B84C-4CD5-BC47-CDE52BC72526}" type="presOf" srcId="{0756DA61-48E0-4C9B-89D2-D92BF32C2703}" destId="{7AC40240-DD8E-4957-99EE-6EBA7AA2C00A}" srcOrd="1" destOrd="0" presId="urn:microsoft.com/office/officeart/2005/8/layout/vProcess5"/>
    <dgm:cxn modelId="{CB2C545C-807D-4900-9C0A-C4248A5393FB}" type="presOf" srcId="{6DAB352A-5711-4C13-BECC-D5CBD42AEE95}" destId="{ABEC1E6A-6AC6-4DC3-BCCD-6FEFDB2A6596}" srcOrd="0" destOrd="0" presId="urn:microsoft.com/office/officeart/2005/8/layout/vProcess5"/>
    <dgm:cxn modelId="{A53A7769-9EC2-4C78-9B80-C2EB14FD45E7}" type="presOf" srcId="{F4DCCEEE-E999-45BA-86B4-058996E15209}" destId="{43818C42-05F0-4381-989D-6F256FEC55FE}" srcOrd="0" destOrd="0" presId="urn:microsoft.com/office/officeart/2005/8/layout/vProcess5"/>
    <dgm:cxn modelId="{9FDD004E-6684-4DE4-90EA-92F461420FC3}" type="presOf" srcId="{5E77A6A6-436C-4997-AD82-AA6B173D44E4}" destId="{47A5F4A6-8422-40EE-90B1-6570126EF584}" srcOrd="1" destOrd="0" presId="urn:microsoft.com/office/officeart/2005/8/layout/vProcess5"/>
    <dgm:cxn modelId="{90C88D4F-645E-4E62-8F26-82CBB6FA0C0B}" type="presOf" srcId="{3073C6B0-B4B0-4797-A158-F07EBCDECD55}" destId="{FDDF3F2E-B6A5-46DD-BCD2-E90A51830749}" srcOrd="0" destOrd="0" presId="urn:microsoft.com/office/officeart/2005/8/layout/vProcess5"/>
    <dgm:cxn modelId="{E4BA4473-2386-4E29-9C82-5B542642AE50}" type="presOf" srcId="{6ACFD5DA-667F-40B6-902E-B31A96A05899}" destId="{22976053-2587-4F31-9725-2338CAAAE444}" srcOrd="1" destOrd="0" presId="urn:microsoft.com/office/officeart/2005/8/layout/vProcess5"/>
    <dgm:cxn modelId="{DB0FE758-F3E5-44D0-9D4A-3E4055B9D137}" type="presOf" srcId="{B312DDDB-514E-4F82-98A0-D9D056FC84A6}" destId="{B8FCCB5B-29E8-4791-A202-5884A16D13FB}" srcOrd="0" destOrd="0" presId="urn:microsoft.com/office/officeart/2005/8/layout/vProcess5"/>
    <dgm:cxn modelId="{4753F399-D875-49C4-9407-E618C23482F2}" srcId="{21E9AC2D-59FC-4E4B-8F8F-24C732E26749}" destId="{49F6B30A-F755-4E5B-B49A-C9AE47C17F5A}" srcOrd="5" destOrd="0" parTransId="{5A365C42-F4CC-40B0-87C9-4162CA8BC981}" sibTransId="{C78DEA20-9C23-4969-BD02-6674F37C0440}"/>
    <dgm:cxn modelId="{43CFEAA5-5C8F-421C-B06D-079372D6C7AA}" type="presOf" srcId="{21E9AC2D-59FC-4E4B-8F8F-24C732E26749}" destId="{52651643-1DDF-48D8-91B6-4159952A232A}" srcOrd="0" destOrd="0" presId="urn:microsoft.com/office/officeart/2005/8/layout/vProcess5"/>
    <dgm:cxn modelId="{A97B62AC-DA24-48AC-A3E8-EF559EB3E873}" type="presOf" srcId="{6ACFD5DA-667F-40B6-902E-B31A96A05899}" destId="{8A565B56-5239-4D2D-B5F6-8A194843964E}" srcOrd="0" destOrd="0" presId="urn:microsoft.com/office/officeart/2005/8/layout/vProcess5"/>
    <dgm:cxn modelId="{EC1469AF-A5D5-4888-AD7F-DC2148D60D72}" type="presOf" srcId="{AB7C59C0-3EAD-42E3-B0DE-F619665938F8}" destId="{D65D9A5A-1127-4B95-9184-46CC0146DB27}" srcOrd="0" destOrd="0" presId="urn:microsoft.com/office/officeart/2005/8/layout/vProcess5"/>
    <dgm:cxn modelId="{DA5C67B1-7E78-4CE9-BD10-FAF9B491276D}" srcId="{21E9AC2D-59FC-4E4B-8F8F-24C732E26749}" destId="{0756DA61-48E0-4C9B-89D2-D92BF32C2703}" srcOrd="0" destOrd="0" parTransId="{2D17074D-67E5-471B-9F61-BE164C279730}" sibTransId="{AB7C59C0-3EAD-42E3-B0DE-F619665938F8}"/>
    <dgm:cxn modelId="{0F201CB8-0207-4771-8257-EFBCDA38D4C4}" srcId="{21E9AC2D-59FC-4E4B-8F8F-24C732E26749}" destId="{1300E7F2-763C-4A74-B94C-C88C48A359E0}" srcOrd="4" destOrd="0" parTransId="{740FBB0F-F6C9-4657-A6B6-3697418AE08E}" sibTransId="{D24B2B6A-FE60-46DC-9AD9-E1579A5C3CDA}"/>
    <dgm:cxn modelId="{7F70B2D2-8866-4924-B9A1-3218F41CB06D}" type="presOf" srcId="{1300E7F2-763C-4A74-B94C-C88C48A359E0}" destId="{1F95E43D-88D4-4742-BD99-FB41C27FD5F8}" srcOrd="1" destOrd="0" presId="urn:microsoft.com/office/officeart/2005/8/layout/vProcess5"/>
    <dgm:cxn modelId="{711973D8-3E24-4492-9423-9688C01901A5}" type="presOf" srcId="{5E77A6A6-436C-4997-AD82-AA6B173D44E4}" destId="{8E7E40EE-3DB6-44DB-B3F9-019F099A48E6}" srcOrd="0" destOrd="0" presId="urn:microsoft.com/office/officeart/2005/8/layout/vProcess5"/>
    <dgm:cxn modelId="{8AB03EDA-32E1-4827-A771-4976302FA48E}" srcId="{21E9AC2D-59FC-4E4B-8F8F-24C732E26749}" destId="{5E77A6A6-436C-4997-AD82-AA6B173D44E4}" srcOrd="1" destOrd="0" parTransId="{17109734-344C-45BA-802C-101B2E6D807C}" sibTransId="{B312DDDB-514E-4F82-98A0-D9D056FC84A6}"/>
    <dgm:cxn modelId="{3409B9EB-E1BC-49D4-AA12-B9FDB1E36F6E}" type="presOf" srcId="{F4DCCEEE-E999-45BA-86B4-058996E15209}" destId="{9679B070-AF1B-436C-98CC-82DD57F9DD06}" srcOrd="1" destOrd="0" presId="urn:microsoft.com/office/officeart/2005/8/layout/vProcess5"/>
    <dgm:cxn modelId="{41BA5EF3-A5F7-429E-921F-E010012F5CBA}" type="presOf" srcId="{1300E7F2-763C-4A74-B94C-C88C48A359E0}" destId="{D74B0A4F-2BC7-4A9A-8F68-4A0480842FE9}" srcOrd="0" destOrd="0" presId="urn:microsoft.com/office/officeart/2005/8/layout/vProcess5"/>
    <dgm:cxn modelId="{92CED5F9-CF5F-43FD-9408-FE8BD0D15137}" srcId="{21E9AC2D-59FC-4E4B-8F8F-24C732E26749}" destId="{6ACFD5DA-667F-40B6-902E-B31A96A05899}" srcOrd="2" destOrd="0" parTransId="{979BCFB5-BA10-4623-B3C8-B072C6E17A83}" sibTransId="{6DAB352A-5711-4C13-BECC-D5CBD42AEE95}"/>
    <dgm:cxn modelId="{1812E6FC-59E0-40D8-A494-A656B9741C23}" srcId="{21E9AC2D-59FC-4E4B-8F8F-24C732E26749}" destId="{F4DCCEEE-E999-45BA-86B4-058996E15209}" srcOrd="3" destOrd="0" parTransId="{0FEB0558-5724-4046-A79F-DD1301B0CFDB}" sibTransId="{3073C6B0-B4B0-4797-A158-F07EBCDECD55}"/>
    <dgm:cxn modelId="{B3D08AE5-6B1C-4EB4-AE61-2D2DB1B69AF3}" type="presParOf" srcId="{52651643-1DDF-48D8-91B6-4159952A232A}" destId="{2C3211F1-DF54-454D-8AA0-98474B6E8802}" srcOrd="0" destOrd="0" presId="urn:microsoft.com/office/officeart/2005/8/layout/vProcess5"/>
    <dgm:cxn modelId="{6B9CA205-CB64-42B3-A0E4-3C63FA0E63E1}" type="presParOf" srcId="{52651643-1DDF-48D8-91B6-4159952A232A}" destId="{A0B2E4ED-B5C1-4F5D-8838-2A94FD136D9E}" srcOrd="1" destOrd="0" presId="urn:microsoft.com/office/officeart/2005/8/layout/vProcess5"/>
    <dgm:cxn modelId="{3BC63077-2E39-4B52-A3FB-8E9727C80259}" type="presParOf" srcId="{52651643-1DDF-48D8-91B6-4159952A232A}" destId="{8E7E40EE-3DB6-44DB-B3F9-019F099A48E6}" srcOrd="2" destOrd="0" presId="urn:microsoft.com/office/officeart/2005/8/layout/vProcess5"/>
    <dgm:cxn modelId="{FE34F3F8-3596-4885-9DDA-6D8D42E1A3A0}" type="presParOf" srcId="{52651643-1DDF-48D8-91B6-4159952A232A}" destId="{8A565B56-5239-4D2D-B5F6-8A194843964E}" srcOrd="3" destOrd="0" presId="urn:microsoft.com/office/officeart/2005/8/layout/vProcess5"/>
    <dgm:cxn modelId="{4FC3C62F-693B-47A5-AB42-73A632BB9B43}" type="presParOf" srcId="{52651643-1DDF-48D8-91B6-4159952A232A}" destId="{43818C42-05F0-4381-989D-6F256FEC55FE}" srcOrd="4" destOrd="0" presId="urn:microsoft.com/office/officeart/2005/8/layout/vProcess5"/>
    <dgm:cxn modelId="{5D90AF95-B1C4-4C35-B01B-C1470D44DC7B}" type="presParOf" srcId="{52651643-1DDF-48D8-91B6-4159952A232A}" destId="{D74B0A4F-2BC7-4A9A-8F68-4A0480842FE9}" srcOrd="5" destOrd="0" presId="urn:microsoft.com/office/officeart/2005/8/layout/vProcess5"/>
    <dgm:cxn modelId="{F294D639-8AB4-4BEC-A498-C3E7B7B34B46}" type="presParOf" srcId="{52651643-1DDF-48D8-91B6-4159952A232A}" destId="{D65D9A5A-1127-4B95-9184-46CC0146DB27}" srcOrd="6" destOrd="0" presId="urn:microsoft.com/office/officeart/2005/8/layout/vProcess5"/>
    <dgm:cxn modelId="{17FD948A-422F-4AB6-8CE2-C8502E7F80E0}" type="presParOf" srcId="{52651643-1DDF-48D8-91B6-4159952A232A}" destId="{B8FCCB5B-29E8-4791-A202-5884A16D13FB}" srcOrd="7" destOrd="0" presId="urn:microsoft.com/office/officeart/2005/8/layout/vProcess5"/>
    <dgm:cxn modelId="{BADA0AF0-00E6-4EA8-97FB-19A2D3204330}" type="presParOf" srcId="{52651643-1DDF-48D8-91B6-4159952A232A}" destId="{ABEC1E6A-6AC6-4DC3-BCCD-6FEFDB2A6596}" srcOrd="8" destOrd="0" presId="urn:microsoft.com/office/officeart/2005/8/layout/vProcess5"/>
    <dgm:cxn modelId="{F0CBE9D5-27C6-4178-9E3D-E9A989DCD12F}" type="presParOf" srcId="{52651643-1DDF-48D8-91B6-4159952A232A}" destId="{FDDF3F2E-B6A5-46DD-BCD2-E90A51830749}" srcOrd="9" destOrd="0" presId="urn:microsoft.com/office/officeart/2005/8/layout/vProcess5"/>
    <dgm:cxn modelId="{0168F191-7721-4F14-875C-8421D7AA42B7}" type="presParOf" srcId="{52651643-1DDF-48D8-91B6-4159952A232A}" destId="{7AC40240-DD8E-4957-99EE-6EBA7AA2C00A}" srcOrd="10" destOrd="0" presId="urn:microsoft.com/office/officeart/2005/8/layout/vProcess5"/>
    <dgm:cxn modelId="{D91B749C-7A5B-4F11-985D-B91233784627}" type="presParOf" srcId="{52651643-1DDF-48D8-91B6-4159952A232A}" destId="{47A5F4A6-8422-40EE-90B1-6570126EF584}" srcOrd="11" destOrd="0" presId="urn:microsoft.com/office/officeart/2005/8/layout/vProcess5"/>
    <dgm:cxn modelId="{629A31DA-9043-4973-8EF0-4453714AF8B1}" type="presParOf" srcId="{52651643-1DDF-48D8-91B6-4159952A232A}" destId="{22976053-2587-4F31-9725-2338CAAAE444}" srcOrd="12" destOrd="0" presId="urn:microsoft.com/office/officeart/2005/8/layout/vProcess5"/>
    <dgm:cxn modelId="{2323C271-0B3C-4D61-9BE4-A7AAF89F3C7B}" type="presParOf" srcId="{52651643-1DDF-48D8-91B6-4159952A232A}" destId="{9679B070-AF1B-436C-98CC-82DD57F9DD06}" srcOrd="13" destOrd="0" presId="urn:microsoft.com/office/officeart/2005/8/layout/vProcess5"/>
    <dgm:cxn modelId="{34130F72-995C-4EDF-8FFD-DD21CFA284AB}" type="presParOf" srcId="{52651643-1DDF-48D8-91B6-4159952A232A}" destId="{1F95E43D-88D4-4742-BD99-FB41C27FD5F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9AC2D-59FC-4E4B-8F8F-24C732E26749}"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0756DA61-48E0-4C9B-89D2-D92BF32C2703}">
      <dgm:prSet custT="1"/>
      <dgm:spPr/>
      <dgm:t>
        <a:bodyPr/>
        <a:lstStyle/>
        <a:p>
          <a:r>
            <a:rPr lang="en-US" sz="1200" b="1" dirty="0">
              <a:latin typeface="Times New Roman" panose="02020603050405020304" pitchFamily="18" charset="0"/>
              <a:cs typeface="Times New Roman" panose="02020603050405020304" pitchFamily="18" charset="0"/>
            </a:rPr>
            <a:t>Attributes of Dataset 2 :</a:t>
          </a:r>
          <a:endParaRPr lang="en-US" sz="1200" dirty="0">
            <a:latin typeface="Times New Roman" panose="02020603050405020304" pitchFamily="18" charset="0"/>
            <a:cs typeface="Times New Roman" panose="02020603050405020304" pitchFamily="18" charset="0"/>
          </a:endParaRPr>
        </a:p>
      </dgm:t>
    </dgm:pt>
    <dgm:pt modelId="{2D17074D-67E5-471B-9F61-BE164C279730}" type="parTrans" cxnId="{DA5C67B1-7E78-4CE9-BD10-FAF9B491276D}">
      <dgm:prSet/>
      <dgm:spPr/>
      <dgm:t>
        <a:bodyPr/>
        <a:lstStyle/>
        <a:p>
          <a:endParaRPr lang="en-US"/>
        </a:p>
      </dgm:t>
    </dgm:pt>
    <dgm:pt modelId="{AB7C59C0-3EAD-42E3-B0DE-F619665938F8}" type="sibTrans" cxnId="{DA5C67B1-7E78-4CE9-BD10-FAF9B491276D}">
      <dgm:prSet/>
      <dgm:spPr/>
      <dgm:t>
        <a:bodyPr/>
        <a:lstStyle/>
        <a:p>
          <a:endParaRPr lang="en-US"/>
        </a:p>
      </dgm:t>
    </dgm:pt>
    <dgm:pt modelId="{5E77A6A6-436C-4997-AD82-AA6B173D44E4}">
      <dgm:prSet custT="1"/>
      <dgm:spPr/>
      <dgm:t>
        <a:bodyPr/>
        <a:lstStyle/>
        <a:p>
          <a:r>
            <a:rPr lang="en-US" sz="1200" dirty="0">
              <a:latin typeface="Times New Roman" panose="02020603050405020304" pitchFamily="18" charset="0"/>
              <a:cs typeface="Times New Roman" panose="02020603050405020304" pitchFamily="18" charset="0"/>
            </a:rPr>
            <a:t>Year</a:t>
          </a:r>
        </a:p>
      </dgm:t>
    </dgm:pt>
    <dgm:pt modelId="{17109734-344C-45BA-802C-101B2E6D807C}" type="parTrans" cxnId="{8AB03EDA-32E1-4827-A771-4976302FA48E}">
      <dgm:prSet/>
      <dgm:spPr/>
      <dgm:t>
        <a:bodyPr/>
        <a:lstStyle/>
        <a:p>
          <a:endParaRPr lang="en-US"/>
        </a:p>
      </dgm:t>
    </dgm:pt>
    <dgm:pt modelId="{B312DDDB-514E-4F82-98A0-D9D056FC84A6}" type="sibTrans" cxnId="{8AB03EDA-32E1-4827-A771-4976302FA48E}">
      <dgm:prSet/>
      <dgm:spPr/>
      <dgm:t>
        <a:bodyPr/>
        <a:lstStyle/>
        <a:p>
          <a:endParaRPr lang="en-US"/>
        </a:p>
      </dgm:t>
    </dgm:pt>
    <dgm:pt modelId="{6ACFD5DA-667F-40B6-902E-B31A96A05899}">
      <dgm:prSet custT="1"/>
      <dgm:spPr/>
      <dgm:t>
        <a:bodyPr/>
        <a:lstStyle/>
        <a:p>
          <a:r>
            <a:rPr lang="en-US" sz="1200" dirty="0">
              <a:latin typeface="Times New Roman" panose="02020603050405020304" pitchFamily="18" charset="0"/>
              <a:cs typeface="Times New Roman" panose="02020603050405020304" pitchFamily="18" charset="0"/>
            </a:rPr>
            <a:t>Jurisdiction</a:t>
          </a:r>
        </a:p>
      </dgm:t>
    </dgm:pt>
    <dgm:pt modelId="{979BCFB5-BA10-4623-B3C8-B072C6E17A83}" type="parTrans" cxnId="{92CED5F9-CF5F-43FD-9408-FE8BD0D15137}">
      <dgm:prSet/>
      <dgm:spPr/>
      <dgm:t>
        <a:bodyPr/>
        <a:lstStyle/>
        <a:p>
          <a:endParaRPr lang="en-US"/>
        </a:p>
      </dgm:t>
    </dgm:pt>
    <dgm:pt modelId="{6DAB352A-5711-4C13-BECC-D5CBD42AEE95}" type="sibTrans" cxnId="{92CED5F9-CF5F-43FD-9408-FE8BD0D15137}">
      <dgm:prSet/>
      <dgm:spPr/>
      <dgm:t>
        <a:bodyPr/>
        <a:lstStyle/>
        <a:p>
          <a:endParaRPr lang="en-US"/>
        </a:p>
      </dgm:t>
    </dgm:pt>
    <dgm:pt modelId="{F4DCCEEE-E999-45BA-86B4-058996E15209}">
      <dgm:prSet custT="1"/>
      <dgm:spPr/>
      <dgm:t>
        <a:bodyPr/>
        <a:lstStyle/>
        <a:p>
          <a:r>
            <a:rPr lang="en-US" sz="1200" b="0" dirty="0">
              <a:latin typeface="Times New Roman" panose="02020603050405020304" pitchFamily="18" charset="0"/>
              <a:cs typeface="Times New Roman" panose="02020603050405020304" pitchFamily="18" charset="0"/>
            </a:rPr>
            <a:t>Cases</a:t>
          </a:r>
        </a:p>
      </dgm:t>
    </dgm:pt>
    <dgm:pt modelId="{0FEB0558-5724-4046-A79F-DD1301B0CFDB}" type="parTrans" cxnId="{1812E6FC-59E0-40D8-A494-A656B9741C23}">
      <dgm:prSet/>
      <dgm:spPr/>
      <dgm:t>
        <a:bodyPr/>
        <a:lstStyle/>
        <a:p>
          <a:endParaRPr lang="en-US"/>
        </a:p>
      </dgm:t>
    </dgm:pt>
    <dgm:pt modelId="{3073C6B0-B4B0-4797-A158-F07EBCDECD55}" type="sibTrans" cxnId="{1812E6FC-59E0-40D8-A494-A656B9741C23}">
      <dgm:prSet/>
      <dgm:spPr/>
      <dgm:t>
        <a:bodyPr/>
        <a:lstStyle/>
        <a:p>
          <a:endParaRPr lang="en-US"/>
        </a:p>
      </dgm:t>
    </dgm:pt>
    <dgm:pt modelId="{1300E7F2-763C-4A74-B94C-C88C48A359E0}">
      <dgm:prSet custT="1"/>
      <dgm:spPr/>
      <dgm:t>
        <a:bodyPr/>
        <a:lstStyle/>
        <a:p>
          <a:r>
            <a:rPr lang="en-US" sz="1200" dirty="0">
              <a:latin typeface="Times New Roman" panose="02020603050405020304" pitchFamily="18" charset="0"/>
              <a:cs typeface="Times New Roman" panose="02020603050405020304" pitchFamily="18" charset="0"/>
            </a:rPr>
            <a:t>Population Rate per 100,000 Population</a:t>
          </a:r>
        </a:p>
      </dgm:t>
    </dgm:pt>
    <dgm:pt modelId="{740FBB0F-F6C9-4657-A6B6-3697418AE08E}" type="parTrans" cxnId="{0F201CB8-0207-4771-8257-EFBCDA38D4C4}">
      <dgm:prSet/>
      <dgm:spPr/>
      <dgm:t>
        <a:bodyPr/>
        <a:lstStyle/>
        <a:p>
          <a:endParaRPr lang="en-US"/>
        </a:p>
      </dgm:t>
    </dgm:pt>
    <dgm:pt modelId="{D24B2B6A-FE60-46DC-9AD9-E1579A5C3CDA}" type="sibTrans" cxnId="{0F201CB8-0207-4771-8257-EFBCDA38D4C4}">
      <dgm:prSet/>
      <dgm:spPr/>
      <dgm:t>
        <a:bodyPr/>
        <a:lstStyle/>
        <a:p>
          <a:endParaRPr lang="en-US"/>
        </a:p>
      </dgm:t>
    </dgm:pt>
    <dgm:pt modelId="{52651643-1DDF-48D8-91B6-4159952A232A}" type="pres">
      <dgm:prSet presAssocID="{21E9AC2D-59FC-4E4B-8F8F-24C732E26749}" presName="outerComposite" presStyleCnt="0">
        <dgm:presLayoutVars>
          <dgm:chMax val="5"/>
          <dgm:dir/>
          <dgm:resizeHandles val="exact"/>
        </dgm:presLayoutVars>
      </dgm:prSet>
      <dgm:spPr/>
    </dgm:pt>
    <dgm:pt modelId="{2C3211F1-DF54-454D-8AA0-98474B6E8802}" type="pres">
      <dgm:prSet presAssocID="{21E9AC2D-59FC-4E4B-8F8F-24C732E26749}" presName="dummyMaxCanvas" presStyleCnt="0">
        <dgm:presLayoutVars/>
      </dgm:prSet>
      <dgm:spPr/>
    </dgm:pt>
    <dgm:pt modelId="{A0B2E4ED-B5C1-4F5D-8838-2A94FD136D9E}" type="pres">
      <dgm:prSet presAssocID="{21E9AC2D-59FC-4E4B-8F8F-24C732E26749}" presName="FiveNodes_1" presStyleLbl="node1" presStyleIdx="0" presStyleCnt="5">
        <dgm:presLayoutVars>
          <dgm:bulletEnabled val="1"/>
        </dgm:presLayoutVars>
      </dgm:prSet>
      <dgm:spPr/>
    </dgm:pt>
    <dgm:pt modelId="{8E7E40EE-3DB6-44DB-B3F9-019F099A48E6}" type="pres">
      <dgm:prSet presAssocID="{21E9AC2D-59FC-4E4B-8F8F-24C732E26749}" presName="FiveNodes_2" presStyleLbl="node1" presStyleIdx="1" presStyleCnt="5" custLinFactNeighborX="315" custLinFactNeighborY="6620">
        <dgm:presLayoutVars>
          <dgm:bulletEnabled val="1"/>
        </dgm:presLayoutVars>
      </dgm:prSet>
      <dgm:spPr/>
    </dgm:pt>
    <dgm:pt modelId="{8A565B56-5239-4D2D-B5F6-8A194843964E}" type="pres">
      <dgm:prSet presAssocID="{21E9AC2D-59FC-4E4B-8F8F-24C732E26749}" presName="FiveNodes_3" presStyleLbl="node1" presStyleIdx="2" presStyleCnt="5">
        <dgm:presLayoutVars>
          <dgm:bulletEnabled val="1"/>
        </dgm:presLayoutVars>
      </dgm:prSet>
      <dgm:spPr/>
    </dgm:pt>
    <dgm:pt modelId="{43818C42-05F0-4381-989D-6F256FEC55FE}" type="pres">
      <dgm:prSet presAssocID="{21E9AC2D-59FC-4E4B-8F8F-24C732E26749}" presName="FiveNodes_4" presStyleLbl="node1" presStyleIdx="3" presStyleCnt="5">
        <dgm:presLayoutVars>
          <dgm:bulletEnabled val="1"/>
        </dgm:presLayoutVars>
      </dgm:prSet>
      <dgm:spPr/>
    </dgm:pt>
    <dgm:pt modelId="{D74B0A4F-2BC7-4A9A-8F68-4A0480842FE9}" type="pres">
      <dgm:prSet presAssocID="{21E9AC2D-59FC-4E4B-8F8F-24C732E26749}" presName="FiveNodes_5" presStyleLbl="node1" presStyleIdx="4" presStyleCnt="5">
        <dgm:presLayoutVars>
          <dgm:bulletEnabled val="1"/>
        </dgm:presLayoutVars>
      </dgm:prSet>
      <dgm:spPr/>
    </dgm:pt>
    <dgm:pt modelId="{D65D9A5A-1127-4B95-9184-46CC0146DB27}" type="pres">
      <dgm:prSet presAssocID="{21E9AC2D-59FC-4E4B-8F8F-24C732E26749}" presName="FiveConn_1-2" presStyleLbl="fgAccFollowNode1" presStyleIdx="0" presStyleCnt="4">
        <dgm:presLayoutVars>
          <dgm:bulletEnabled val="1"/>
        </dgm:presLayoutVars>
      </dgm:prSet>
      <dgm:spPr/>
    </dgm:pt>
    <dgm:pt modelId="{B8FCCB5B-29E8-4791-A202-5884A16D13FB}" type="pres">
      <dgm:prSet presAssocID="{21E9AC2D-59FC-4E4B-8F8F-24C732E26749}" presName="FiveConn_2-3" presStyleLbl="fgAccFollowNode1" presStyleIdx="1" presStyleCnt="4">
        <dgm:presLayoutVars>
          <dgm:bulletEnabled val="1"/>
        </dgm:presLayoutVars>
      </dgm:prSet>
      <dgm:spPr/>
    </dgm:pt>
    <dgm:pt modelId="{ABEC1E6A-6AC6-4DC3-BCCD-6FEFDB2A6596}" type="pres">
      <dgm:prSet presAssocID="{21E9AC2D-59FC-4E4B-8F8F-24C732E26749}" presName="FiveConn_3-4" presStyleLbl="fgAccFollowNode1" presStyleIdx="2" presStyleCnt="4">
        <dgm:presLayoutVars>
          <dgm:bulletEnabled val="1"/>
        </dgm:presLayoutVars>
      </dgm:prSet>
      <dgm:spPr/>
    </dgm:pt>
    <dgm:pt modelId="{FDDF3F2E-B6A5-46DD-BCD2-E90A51830749}" type="pres">
      <dgm:prSet presAssocID="{21E9AC2D-59FC-4E4B-8F8F-24C732E26749}" presName="FiveConn_4-5" presStyleLbl="fgAccFollowNode1" presStyleIdx="3" presStyleCnt="4">
        <dgm:presLayoutVars>
          <dgm:bulletEnabled val="1"/>
        </dgm:presLayoutVars>
      </dgm:prSet>
      <dgm:spPr/>
    </dgm:pt>
    <dgm:pt modelId="{7AC40240-DD8E-4957-99EE-6EBA7AA2C00A}" type="pres">
      <dgm:prSet presAssocID="{21E9AC2D-59FC-4E4B-8F8F-24C732E26749}" presName="FiveNodes_1_text" presStyleLbl="node1" presStyleIdx="4" presStyleCnt="5">
        <dgm:presLayoutVars>
          <dgm:bulletEnabled val="1"/>
        </dgm:presLayoutVars>
      </dgm:prSet>
      <dgm:spPr/>
    </dgm:pt>
    <dgm:pt modelId="{47A5F4A6-8422-40EE-90B1-6570126EF584}" type="pres">
      <dgm:prSet presAssocID="{21E9AC2D-59FC-4E4B-8F8F-24C732E26749}" presName="FiveNodes_2_text" presStyleLbl="node1" presStyleIdx="4" presStyleCnt="5">
        <dgm:presLayoutVars>
          <dgm:bulletEnabled val="1"/>
        </dgm:presLayoutVars>
      </dgm:prSet>
      <dgm:spPr/>
    </dgm:pt>
    <dgm:pt modelId="{22976053-2587-4F31-9725-2338CAAAE444}" type="pres">
      <dgm:prSet presAssocID="{21E9AC2D-59FC-4E4B-8F8F-24C732E26749}" presName="FiveNodes_3_text" presStyleLbl="node1" presStyleIdx="4" presStyleCnt="5">
        <dgm:presLayoutVars>
          <dgm:bulletEnabled val="1"/>
        </dgm:presLayoutVars>
      </dgm:prSet>
      <dgm:spPr/>
    </dgm:pt>
    <dgm:pt modelId="{9679B070-AF1B-436C-98CC-82DD57F9DD06}" type="pres">
      <dgm:prSet presAssocID="{21E9AC2D-59FC-4E4B-8F8F-24C732E26749}" presName="FiveNodes_4_text" presStyleLbl="node1" presStyleIdx="4" presStyleCnt="5">
        <dgm:presLayoutVars>
          <dgm:bulletEnabled val="1"/>
        </dgm:presLayoutVars>
      </dgm:prSet>
      <dgm:spPr/>
    </dgm:pt>
    <dgm:pt modelId="{1F95E43D-88D4-4742-BD99-FB41C27FD5F8}" type="pres">
      <dgm:prSet presAssocID="{21E9AC2D-59FC-4E4B-8F8F-24C732E26749}" presName="FiveNodes_5_text" presStyleLbl="node1" presStyleIdx="4" presStyleCnt="5">
        <dgm:presLayoutVars>
          <dgm:bulletEnabled val="1"/>
        </dgm:presLayoutVars>
      </dgm:prSet>
      <dgm:spPr/>
    </dgm:pt>
  </dgm:ptLst>
  <dgm:cxnLst>
    <dgm:cxn modelId="{79AED41D-3363-42F0-8CC2-28F578A9E776}" type="presOf" srcId="{0756DA61-48E0-4C9B-89D2-D92BF32C2703}" destId="{A0B2E4ED-B5C1-4F5D-8838-2A94FD136D9E}" srcOrd="0" destOrd="0" presId="urn:microsoft.com/office/officeart/2005/8/layout/vProcess5"/>
    <dgm:cxn modelId="{D7E83A2C-B84C-4CD5-BC47-CDE52BC72526}" type="presOf" srcId="{0756DA61-48E0-4C9B-89D2-D92BF32C2703}" destId="{7AC40240-DD8E-4957-99EE-6EBA7AA2C00A}" srcOrd="1" destOrd="0" presId="urn:microsoft.com/office/officeart/2005/8/layout/vProcess5"/>
    <dgm:cxn modelId="{CB2C545C-807D-4900-9C0A-C4248A5393FB}" type="presOf" srcId="{6DAB352A-5711-4C13-BECC-D5CBD42AEE95}" destId="{ABEC1E6A-6AC6-4DC3-BCCD-6FEFDB2A6596}" srcOrd="0" destOrd="0" presId="urn:microsoft.com/office/officeart/2005/8/layout/vProcess5"/>
    <dgm:cxn modelId="{A53A7769-9EC2-4C78-9B80-C2EB14FD45E7}" type="presOf" srcId="{F4DCCEEE-E999-45BA-86B4-058996E15209}" destId="{43818C42-05F0-4381-989D-6F256FEC55FE}" srcOrd="0" destOrd="0" presId="urn:microsoft.com/office/officeart/2005/8/layout/vProcess5"/>
    <dgm:cxn modelId="{9FDD004E-6684-4DE4-90EA-92F461420FC3}" type="presOf" srcId="{5E77A6A6-436C-4997-AD82-AA6B173D44E4}" destId="{47A5F4A6-8422-40EE-90B1-6570126EF584}" srcOrd="1" destOrd="0" presId="urn:microsoft.com/office/officeart/2005/8/layout/vProcess5"/>
    <dgm:cxn modelId="{90C88D4F-645E-4E62-8F26-82CBB6FA0C0B}" type="presOf" srcId="{3073C6B0-B4B0-4797-A158-F07EBCDECD55}" destId="{FDDF3F2E-B6A5-46DD-BCD2-E90A51830749}" srcOrd="0" destOrd="0" presId="urn:microsoft.com/office/officeart/2005/8/layout/vProcess5"/>
    <dgm:cxn modelId="{E4BA4473-2386-4E29-9C82-5B542642AE50}" type="presOf" srcId="{6ACFD5DA-667F-40B6-902E-B31A96A05899}" destId="{22976053-2587-4F31-9725-2338CAAAE444}" srcOrd="1" destOrd="0" presId="urn:microsoft.com/office/officeart/2005/8/layout/vProcess5"/>
    <dgm:cxn modelId="{DB0FE758-F3E5-44D0-9D4A-3E4055B9D137}" type="presOf" srcId="{B312DDDB-514E-4F82-98A0-D9D056FC84A6}" destId="{B8FCCB5B-29E8-4791-A202-5884A16D13FB}" srcOrd="0" destOrd="0" presId="urn:microsoft.com/office/officeart/2005/8/layout/vProcess5"/>
    <dgm:cxn modelId="{43CFEAA5-5C8F-421C-B06D-079372D6C7AA}" type="presOf" srcId="{21E9AC2D-59FC-4E4B-8F8F-24C732E26749}" destId="{52651643-1DDF-48D8-91B6-4159952A232A}" srcOrd="0" destOrd="0" presId="urn:microsoft.com/office/officeart/2005/8/layout/vProcess5"/>
    <dgm:cxn modelId="{A97B62AC-DA24-48AC-A3E8-EF559EB3E873}" type="presOf" srcId="{6ACFD5DA-667F-40B6-902E-B31A96A05899}" destId="{8A565B56-5239-4D2D-B5F6-8A194843964E}" srcOrd="0" destOrd="0" presId="urn:microsoft.com/office/officeart/2005/8/layout/vProcess5"/>
    <dgm:cxn modelId="{EC1469AF-A5D5-4888-AD7F-DC2148D60D72}" type="presOf" srcId="{AB7C59C0-3EAD-42E3-B0DE-F619665938F8}" destId="{D65D9A5A-1127-4B95-9184-46CC0146DB27}" srcOrd="0" destOrd="0" presId="urn:microsoft.com/office/officeart/2005/8/layout/vProcess5"/>
    <dgm:cxn modelId="{DA5C67B1-7E78-4CE9-BD10-FAF9B491276D}" srcId="{21E9AC2D-59FC-4E4B-8F8F-24C732E26749}" destId="{0756DA61-48E0-4C9B-89D2-D92BF32C2703}" srcOrd="0" destOrd="0" parTransId="{2D17074D-67E5-471B-9F61-BE164C279730}" sibTransId="{AB7C59C0-3EAD-42E3-B0DE-F619665938F8}"/>
    <dgm:cxn modelId="{0F201CB8-0207-4771-8257-EFBCDA38D4C4}" srcId="{21E9AC2D-59FC-4E4B-8F8F-24C732E26749}" destId="{1300E7F2-763C-4A74-B94C-C88C48A359E0}" srcOrd="4" destOrd="0" parTransId="{740FBB0F-F6C9-4657-A6B6-3697418AE08E}" sibTransId="{D24B2B6A-FE60-46DC-9AD9-E1579A5C3CDA}"/>
    <dgm:cxn modelId="{7F70B2D2-8866-4924-B9A1-3218F41CB06D}" type="presOf" srcId="{1300E7F2-763C-4A74-B94C-C88C48A359E0}" destId="{1F95E43D-88D4-4742-BD99-FB41C27FD5F8}" srcOrd="1" destOrd="0" presId="urn:microsoft.com/office/officeart/2005/8/layout/vProcess5"/>
    <dgm:cxn modelId="{711973D8-3E24-4492-9423-9688C01901A5}" type="presOf" srcId="{5E77A6A6-436C-4997-AD82-AA6B173D44E4}" destId="{8E7E40EE-3DB6-44DB-B3F9-019F099A48E6}" srcOrd="0" destOrd="0" presId="urn:microsoft.com/office/officeart/2005/8/layout/vProcess5"/>
    <dgm:cxn modelId="{8AB03EDA-32E1-4827-A771-4976302FA48E}" srcId="{21E9AC2D-59FC-4E4B-8F8F-24C732E26749}" destId="{5E77A6A6-436C-4997-AD82-AA6B173D44E4}" srcOrd="1" destOrd="0" parTransId="{17109734-344C-45BA-802C-101B2E6D807C}" sibTransId="{B312DDDB-514E-4F82-98A0-D9D056FC84A6}"/>
    <dgm:cxn modelId="{3409B9EB-E1BC-49D4-AA12-B9FDB1E36F6E}" type="presOf" srcId="{F4DCCEEE-E999-45BA-86B4-058996E15209}" destId="{9679B070-AF1B-436C-98CC-82DD57F9DD06}" srcOrd="1" destOrd="0" presId="urn:microsoft.com/office/officeart/2005/8/layout/vProcess5"/>
    <dgm:cxn modelId="{41BA5EF3-A5F7-429E-921F-E010012F5CBA}" type="presOf" srcId="{1300E7F2-763C-4A74-B94C-C88C48A359E0}" destId="{D74B0A4F-2BC7-4A9A-8F68-4A0480842FE9}" srcOrd="0" destOrd="0" presId="urn:microsoft.com/office/officeart/2005/8/layout/vProcess5"/>
    <dgm:cxn modelId="{92CED5F9-CF5F-43FD-9408-FE8BD0D15137}" srcId="{21E9AC2D-59FC-4E4B-8F8F-24C732E26749}" destId="{6ACFD5DA-667F-40B6-902E-B31A96A05899}" srcOrd="2" destOrd="0" parTransId="{979BCFB5-BA10-4623-B3C8-B072C6E17A83}" sibTransId="{6DAB352A-5711-4C13-BECC-D5CBD42AEE95}"/>
    <dgm:cxn modelId="{1812E6FC-59E0-40D8-A494-A656B9741C23}" srcId="{21E9AC2D-59FC-4E4B-8F8F-24C732E26749}" destId="{F4DCCEEE-E999-45BA-86B4-058996E15209}" srcOrd="3" destOrd="0" parTransId="{0FEB0558-5724-4046-A79F-DD1301B0CFDB}" sibTransId="{3073C6B0-B4B0-4797-A158-F07EBCDECD55}"/>
    <dgm:cxn modelId="{B3D08AE5-6B1C-4EB4-AE61-2D2DB1B69AF3}" type="presParOf" srcId="{52651643-1DDF-48D8-91B6-4159952A232A}" destId="{2C3211F1-DF54-454D-8AA0-98474B6E8802}" srcOrd="0" destOrd="0" presId="urn:microsoft.com/office/officeart/2005/8/layout/vProcess5"/>
    <dgm:cxn modelId="{6B9CA205-CB64-42B3-A0E4-3C63FA0E63E1}" type="presParOf" srcId="{52651643-1DDF-48D8-91B6-4159952A232A}" destId="{A0B2E4ED-B5C1-4F5D-8838-2A94FD136D9E}" srcOrd="1" destOrd="0" presId="urn:microsoft.com/office/officeart/2005/8/layout/vProcess5"/>
    <dgm:cxn modelId="{3BC63077-2E39-4B52-A3FB-8E9727C80259}" type="presParOf" srcId="{52651643-1DDF-48D8-91B6-4159952A232A}" destId="{8E7E40EE-3DB6-44DB-B3F9-019F099A48E6}" srcOrd="2" destOrd="0" presId="urn:microsoft.com/office/officeart/2005/8/layout/vProcess5"/>
    <dgm:cxn modelId="{FE34F3F8-3596-4885-9DDA-6D8D42E1A3A0}" type="presParOf" srcId="{52651643-1DDF-48D8-91B6-4159952A232A}" destId="{8A565B56-5239-4D2D-B5F6-8A194843964E}" srcOrd="3" destOrd="0" presId="urn:microsoft.com/office/officeart/2005/8/layout/vProcess5"/>
    <dgm:cxn modelId="{4FC3C62F-693B-47A5-AB42-73A632BB9B43}" type="presParOf" srcId="{52651643-1DDF-48D8-91B6-4159952A232A}" destId="{43818C42-05F0-4381-989D-6F256FEC55FE}" srcOrd="4" destOrd="0" presId="urn:microsoft.com/office/officeart/2005/8/layout/vProcess5"/>
    <dgm:cxn modelId="{5D90AF95-B1C4-4C35-B01B-C1470D44DC7B}" type="presParOf" srcId="{52651643-1DDF-48D8-91B6-4159952A232A}" destId="{D74B0A4F-2BC7-4A9A-8F68-4A0480842FE9}" srcOrd="5" destOrd="0" presId="urn:microsoft.com/office/officeart/2005/8/layout/vProcess5"/>
    <dgm:cxn modelId="{F294D639-8AB4-4BEC-A498-C3E7B7B34B46}" type="presParOf" srcId="{52651643-1DDF-48D8-91B6-4159952A232A}" destId="{D65D9A5A-1127-4B95-9184-46CC0146DB27}" srcOrd="6" destOrd="0" presId="urn:microsoft.com/office/officeart/2005/8/layout/vProcess5"/>
    <dgm:cxn modelId="{17FD948A-422F-4AB6-8CE2-C8502E7F80E0}" type="presParOf" srcId="{52651643-1DDF-48D8-91B6-4159952A232A}" destId="{B8FCCB5B-29E8-4791-A202-5884A16D13FB}" srcOrd="7" destOrd="0" presId="urn:microsoft.com/office/officeart/2005/8/layout/vProcess5"/>
    <dgm:cxn modelId="{BADA0AF0-00E6-4EA8-97FB-19A2D3204330}" type="presParOf" srcId="{52651643-1DDF-48D8-91B6-4159952A232A}" destId="{ABEC1E6A-6AC6-4DC3-BCCD-6FEFDB2A6596}" srcOrd="8" destOrd="0" presId="urn:microsoft.com/office/officeart/2005/8/layout/vProcess5"/>
    <dgm:cxn modelId="{F0CBE9D5-27C6-4178-9E3D-E9A989DCD12F}" type="presParOf" srcId="{52651643-1DDF-48D8-91B6-4159952A232A}" destId="{FDDF3F2E-B6A5-46DD-BCD2-E90A51830749}" srcOrd="9" destOrd="0" presId="urn:microsoft.com/office/officeart/2005/8/layout/vProcess5"/>
    <dgm:cxn modelId="{0168F191-7721-4F14-875C-8421D7AA42B7}" type="presParOf" srcId="{52651643-1DDF-48D8-91B6-4159952A232A}" destId="{7AC40240-DD8E-4957-99EE-6EBA7AA2C00A}" srcOrd="10" destOrd="0" presId="urn:microsoft.com/office/officeart/2005/8/layout/vProcess5"/>
    <dgm:cxn modelId="{D91B749C-7A5B-4F11-985D-B91233784627}" type="presParOf" srcId="{52651643-1DDF-48D8-91B6-4159952A232A}" destId="{47A5F4A6-8422-40EE-90B1-6570126EF584}" srcOrd="11" destOrd="0" presId="urn:microsoft.com/office/officeart/2005/8/layout/vProcess5"/>
    <dgm:cxn modelId="{629A31DA-9043-4973-8EF0-4453714AF8B1}" type="presParOf" srcId="{52651643-1DDF-48D8-91B6-4159952A232A}" destId="{22976053-2587-4F31-9725-2338CAAAE444}" srcOrd="12" destOrd="0" presId="urn:microsoft.com/office/officeart/2005/8/layout/vProcess5"/>
    <dgm:cxn modelId="{2323C271-0B3C-4D61-9BE4-A7AAF89F3C7B}" type="presParOf" srcId="{52651643-1DDF-48D8-91B6-4159952A232A}" destId="{9679B070-AF1B-436C-98CC-82DD57F9DD06}" srcOrd="13" destOrd="0" presId="urn:microsoft.com/office/officeart/2005/8/layout/vProcess5"/>
    <dgm:cxn modelId="{34130F72-995C-4EDF-8FFD-DD21CFA284AB}" type="presParOf" srcId="{52651643-1DDF-48D8-91B6-4159952A232A}" destId="{1F95E43D-88D4-4742-BD99-FB41C27FD5F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2E4ED-B5C1-4F5D-8838-2A94FD136D9E}">
      <dsp:nvSpPr>
        <dsp:cNvPr id="0" name=""/>
        <dsp:cNvSpPr/>
      </dsp:nvSpPr>
      <dsp:spPr>
        <a:xfrm>
          <a:off x="0" y="0"/>
          <a:ext cx="6920301" cy="913131"/>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Attributes of Dataset 1 :</a:t>
          </a:r>
          <a:endParaRPr lang="en-US" sz="1200" kern="1200" dirty="0">
            <a:latin typeface="Times New Roman" panose="02020603050405020304" pitchFamily="18" charset="0"/>
            <a:cs typeface="Times New Roman" panose="02020603050405020304" pitchFamily="18" charset="0"/>
          </a:endParaRPr>
        </a:p>
      </dsp:txBody>
      <dsp:txXfrm>
        <a:off x="26745" y="26745"/>
        <a:ext cx="5828124" cy="859641"/>
      </dsp:txXfrm>
    </dsp:sp>
    <dsp:sp modelId="{8E7E40EE-3DB6-44DB-B3F9-019F099A48E6}">
      <dsp:nvSpPr>
        <dsp:cNvPr id="0" name=""/>
        <dsp:cNvSpPr/>
      </dsp:nvSpPr>
      <dsp:spPr>
        <a:xfrm>
          <a:off x="516775" y="1039955"/>
          <a:ext cx="6920301" cy="913131"/>
        </a:xfrm>
        <a:prstGeom prst="roundRect">
          <a:avLst>
            <a:gd name="adj" fmla="val 10000"/>
          </a:avLst>
        </a:prstGeom>
        <a:gradFill rotWithShape="0">
          <a:gsLst>
            <a:gs pos="0">
              <a:schemeClr val="accent2">
                <a:hueOff val="113291"/>
                <a:satOff val="-11998"/>
                <a:lumOff val="-294"/>
                <a:alphaOff val="0"/>
                <a:tint val="96000"/>
                <a:lumMod val="104000"/>
              </a:schemeClr>
            </a:gs>
            <a:gs pos="100000">
              <a:schemeClr val="accent2">
                <a:hueOff val="113291"/>
                <a:satOff val="-11998"/>
                <a:lumOff val="-29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Year</a:t>
          </a:r>
        </a:p>
      </dsp:txBody>
      <dsp:txXfrm>
        <a:off x="543520" y="1066700"/>
        <a:ext cx="5756499" cy="859641"/>
      </dsp:txXfrm>
    </dsp:sp>
    <dsp:sp modelId="{8A565B56-5239-4D2D-B5F6-8A194843964E}">
      <dsp:nvSpPr>
        <dsp:cNvPr id="0" name=""/>
        <dsp:cNvSpPr/>
      </dsp:nvSpPr>
      <dsp:spPr>
        <a:xfrm>
          <a:off x="1033551" y="2079910"/>
          <a:ext cx="6920301" cy="913131"/>
        </a:xfrm>
        <a:prstGeom prst="roundRect">
          <a:avLst>
            <a:gd name="adj" fmla="val 10000"/>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Category (Age group Race/ethnicity, Origin, Sex)</a:t>
          </a:r>
          <a:endParaRPr lang="en-US" sz="1200" kern="1200" dirty="0"/>
        </a:p>
      </dsp:txBody>
      <dsp:txXfrm>
        <a:off x="1060296" y="2106655"/>
        <a:ext cx="5756499" cy="859641"/>
      </dsp:txXfrm>
    </dsp:sp>
    <dsp:sp modelId="{43818C42-05F0-4381-989D-6F256FEC55FE}">
      <dsp:nvSpPr>
        <dsp:cNvPr id="0" name=""/>
        <dsp:cNvSpPr/>
      </dsp:nvSpPr>
      <dsp:spPr>
        <a:xfrm>
          <a:off x="1550327" y="3119865"/>
          <a:ext cx="6920301" cy="913131"/>
        </a:xfrm>
        <a:prstGeom prst="roundRect">
          <a:avLst>
            <a:gd name="adj" fmla="val 10000"/>
          </a:avLst>
        </a:prstGeom>
        <a:gradFill rotWithShape="0">
          <a:gsLst>
            <a:gs pos="0">
              <a:schemeClr val="accent2">
                <a:hueOff val="339874"/>
                <a:satOff val="-35995"/>
                <a:lumOff val="-882"/>
                <a:alphaOff val="0"/>
                <a:tint val="96000"/>
                <a:lumMod val="104000"/>
              </a:schemeClr>
            </a:gs>
            <a:gs pos="100000">
              <a:schemeClr val="accent2">
                <a:hueOff val="339874"/>
                <a:satOff val="-35995"/>
                <a:lumOff val="-88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Strata</a:t>
          </a:r>
          <a:endParaRPr lang="en-US" sz="1200" kern="1200" dirty="0"/>
        </a:p>
      </dsp:txBody>
      <dsp:txXfrm>
        <a:off x="1577072" y="3146610"/>
        <a:ext cx="5756499" cy="859641"/>
      </dsp:txXfrm>
    </dsp:sp>
    <dsp:sp modelId="{D74B0A4F-2BC7-4A9A-8F68-4A0480842FE9}">
      <dsp:nvSpPr>
        <dsp:cNvPr id="0" name=""/>
        <dsp:cNvSpPr/>
      </dsp:nvSpPr>
      <dsp:spPr>
        <a:xfrm>
          <a:off x="2067102" y="4159820"/>
          <a:ext cx="6920301" cy="913131"/>
        </a:xfrm>
        <a:prstGeom prst="roundRect">
          <a:avLst>
            <a:gd name="adj" fmla="val 10000"/>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Cases</a:t>
          </a:r>
          <a:endParaRPr lang="en-US" sz="1200" kern="1200" dirty="0"/>
        </a:p>
      </dsp:txBody>
      <dsp:txXfrm>
        <a:off x="2093847" y="4186565"/>
        <a:ext cx="5756499" cy="859641"/>
      </dsp:txXfrm>
    </dsp:sp>
    <dsp:sp modelId="{D65D9A5A-1127-4B95-9184-46CC0146DB27}">
      <dsp:nvSpPr>
        <dsp:cNvPr id="0" name=""/>
        <dsp:cNvSpPr/>
      </dsp:nvSpPr>
      <dsp:spPr>
        <a:xfrm>
          <a:off x="6326765" y="667093"/>
          <a:ext cx="593535" cy="593535"/>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460310" y="667093"/>
        <a:ext cx="326445" cy="446635"/>
      </dsp:txXfrm>
    </dsp:sp>
    <dsp:sp modelId="{B8FCCB5B-29E8-4791-A202-5884A16D13FB}">
      <dsp:nvSpPr>
        <dsp:cNvPr id="0" name=""/>
        <dsp:cNvSpPr/>
      </dsp:nvSpPr>
      <dsp:spPr>
        <a:xfrm>
          <a:off x="6843541" y="1707048"/>
          <a:ext cx="593535" cy="593535"/>
        </a:xfrm>
        <a:prstGeom prst="downArrow">
          <a:avLst>
            <a:gd name="adj1" fmla="val 55000"/>
            <a:gd name="adj2" fmla="val 45000"/>
          </a:avLst>
        </a:prstGeom>
        <a:solidFill>
          <a:schemeClr val="accent2">
            <a:tint val="40000"/>
            <a:alpha val="90000"/>
            <a:hueOff val="309552"/>
            <a:satOff val="-13952"/>
            <a:lumOff val="-985"/>
            <a:alphaOff val="0"/>
          </a:schemeClr>
        </a:solidFill>
        <a:ln w="9525" cap="rnd" cmpd="sng" algn="ctr">
          <a:solidFill>
            <a:schemeClr val="accent2">
              <a:tint val="40000"/>
              <a:alpha val="90000"/>
              <a:hueOff val="309552"/>
              <a:satOff val="-13952"/>
              <a:lumOff val="-9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977086" y="1707048"/>
        <a:ext cx="326445" cy="446635"/>
      </dsp:txXfrm>
    </dsp:sp>
    <dsp:sp modelId="{ABEC1E6A-6AC6-4DC3-BCCD-6FEFDB2A6596}">
      <dsp:nvSpPr>
        <dsp:cNvPr id="0" name=""/>
        <dsp:cNvSpPr/>
      </dsp:nvSpPr>
      <dsp:spPr>
        <a:xfrm>
          <a:off x="7360317" y="2731784"/>
          <a:ext cx="593535" cy="593535"/>
        </a:xfrm>
        <a:prstGeom prst="downArrow">
          <a:avLst>
            <a:gd name="adj1" fmla="val 55000"/>
            <a:gd name="adj2" fmla="val 45000"/>
          </a:avLst>
        </a:prstGeom>
        <a:solidFill>
          <a:schemeClr val="accent2">
            <a:tint val="40000"/>
            <a:alpha val="90000"/>
            <a:hueOff val="619104"/>
            <a:satOff val="-27904"/>
            <a:lumOff val="-1969"/>
            <a:alphaOff val="0"/>
          </a:schemeClr>
        </a:solidFill>
        <a:ln w="9525" cap="rnd" cmpd="sng" algn="ctr">
          <a:solidFill>
            <a:schemeClr val="accent2">
              <a:tint val="40000"/>
              <a:alpha val="90000"/>
              <a:hueOff val="619104"/>
              <a:satOff val="-27904"/>
              <a:lumOff val="-19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493862" y="2731784"/>
        <a:ext cx="326445" cy="446635"/>
      </dsp:txXfrm>
    </dsp:sp>
    <dsp:sp modelId="{FDDF3F2E-B6A5-46DD-BCD2-E90A51830749}">
      <dsp:nvSpPr>
        <dsp:cNvPr id="0" name=""/>
        <dsp:cNvSpPr/>
      </dsp:nvSpPr>
      <dsp:spPr>
        <a:xfrm>
          <a:off x="7877092" y="3781885"/>
          <a:ext cx="593535" cy="593535"/>
        </a:xfrm>
        <a:prstGeom prst="downArrow">
          <a:avLst>
            <a:gd name="adj1" fmla="val 55000"/>
            <a:gd name="adj2" fmla="val 45000"/>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010637" y="3781885"/>
        <a:ext cx="326445" cy="446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2E4ED-B5C1-4F5D-8838-2A94FD136D9E}">
      <dsp:nvSpPr>
        <dsp:cNvPr id="0" name=""/>
        <dsp:cNvSpPr/>
      </dsp:nvSpPr>
      <dsp:spPr>
        <a:xfrm>
          <a:off x="0" y="0"/>
          <a:ext cx="6920301" cy="650116"/>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latin typeface="Times New Roman" panose="02020603050405020304" pitchFamily="18" charset="0"/>
              <a:cs typeface="Times New Roman" panose="02020603050405020304" pitchFamily="18" charset="0"/>
            </a:rPr>
            <a:t>Attributes of Dataset 2 :</a:t>
          </a:r>
          <a:endParaRPr lang="en-US" sz="1200" kern="1200" dirty="0">
            <a:latin typeface="Times New Roman" panose="02020603050405020304" pitchFamily="18" charset="0"/>
            <a:cs typeface="Times New Roman" panose="02020603050405020304" pitchFamily="18" charset="0"/>
          </a:endParaRPr>
        </a:p>
      </dsp:txBody>
      <dsp:txXfrm>
        <a:off x="19041" y="19041"/>
        <a:ext cx="6142711" cy="612034"/>
      </dsp:txXfrm>
    </dsp:sp>
    <dsp:sp modelId="{8E7E40EE-3DB6-44DB-B3F9-019F099A48E6}">
      <dsp:nvSpPr>
        <dsp:cNvPr id="0" name=""/>
        <dsp:cNvSpPr/>
      </dsp:nvSpPr>
      <dsp:spPr>
        <a:xfrm>
          <a:off x="538574" y="783448"/>
          <a:ext cx="6920301" cy="650116"/>
        </a:xfrm>
        <a:prstGeom prst="roundRect">
          <a:avLst>
            <a:gd name="adj" fmla="val 10000"/>
          </a:avLst>
        </a:prstGeom>
        <a:gradFill rotWithShape="0">
          <a:gsLst>
            <a:gs pos="0">
              <a:schemeClr val="accent2">
                <a:hueOff val="113291"/>
                <a:satOff val="-11998"/>
                <a:lumOff val="-294"/>
                <a:alphaOff val="0"/>
                <a:tint val="96000"/>
                <a:lumMod val="104000"/>
              </a:schemeClr>
            </a:gs>
            <a:gs pos="100000">
              <a:schemeClr val="accent2">
                <a:hueOff val="113291"/>
                <a:satOff val="-11998"/>
                <a:lumOff val="-29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Year</a:t>
          </a:r>
        </a:p>
      </dsp:txBody>
      <dsp:txXfrm>
        <a:off x="557615" y="802489"/>
        <a:ext cx="5942867" cy="612034"/>
      </dsp:txXfrm>
    </dsp:sp>
    <dsp:sp modelId="{8A565B56-5239-4D2D-B5F6-8A194843964E}">
      <dsp:nvSpPr>
        <dsp:cNvPr id="0" name=""/>
        <dsp:cNvSpPr/>
      </dsp:nvSpPr>
      <dsp:spPr>
        <a:xfrm>
          <a:off x="1033551" y="1480821"/>
          <a:ext cx="6920301" cy="650116"/>
        </a:xfrm>
        <a:prstGeom prst="roundRect">
          <a:avLst>
            <a:gd name="adj" fmla="val 10000"/>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Jurisdiction</a:t>
          </a:r>
        </a:p>
      </dsp:txBody>
      <dsp:txXfrm>
        <a:off x="1052592" y="1499862"/>
        <a:ext cx="5942867" cy="612034"/>
      </dsp:txXfrm>
    </dsp:sp>
    <dsp:sp modelId="{43818C42-05F0-4381-989D-6F256FEC55FE}">
      <dsp:nvSpPr>
        <dsp:cNvPr id="0" name=""/>
        <dsp:cNvSpPr/>
      </dsp:nvSpPr>
      <dsp:spPr>
        <a:xfrm>
          <a:off x="1550327" y="2221232"/>
          <a:ext cx="6920301" cy="650116"/>
        </a:xfrm>
        <a:prstGeom prst="roundRect">
          <a:avLst>
            <a:gd name="adj" fmla="val 10000"/>
          </a:avLst>
        </a:prstGeom>
        <a:gradFill rotWithShape="0">
          <a:gsLst>
            <a:gs pos="0">
              <a:schemeClr val="accent2">
                <a:hueOff val="339874"/>
                <a:satOff val="-35995"/>
                <a:lumOff val="-882"/>
                <a:alphaOff val="0"/>
                <a:tint val="96000"/>
                <a:lumMod val="104000"/>
              </a:schemeClr>
            </a:gs>
            <a:gs pos="100000">
              <a:schemeClr val="accent2">
                <a:hueOff val="339874"/>
                <a:satOff val="-35995"/>
                <a:lumOff val="-88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kern="1200" dirty="0">
              <a:latin typeface="Times New Roman" panose="02020603050405020304" pitchFamily="18" charset="0"/>
              <a:cs typeface="Times New Roman" panose="02020603050405020304" pitchFamily="18" charset="0"/>
            </a:rPr>
            <a:t>Cases</a:t>
          </a:r>
        </a:p>
      </dsp:txBody>
      <dsp:txXfrm>
        <a:off x="1569368" y="2240273"/>
        <a:ext cx="5942867" cy="612034"/>
      </dsp:txXfrm>
    </dsp:sp>
    <dsp:sp modelId="{D74B0A4F-2BC7-4A9A-8F68-4A0480842FE9}">
      <dsp:nvSpPr>
        <dsp:cNvPr id="0" name=""/>
        <dsp:cNvSpPr/>
      </dsp:nvSpPr>
      <dsp:spPr>
        <a:xfrm>
          <a:off x="2067102" y="2961643"/>
          <a:ext cx="6920301" cy="650116"/>
        </a:xfrm>
        <a:prstGeom prst="roundRect">
          <a:avLst>
            <a:gd name="adj" fmla="val 10000"/>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Population Rate per 100,000 Population</a:t>
          </a:r>
        </a:p>
      </dsp:txBody>
      <dsp:txXfrm>
        <a:off x="2086143" y="2980684"/>
        <a:ext cx="5942867" cy="612034"/>
      </dsp:txXfrm>
    </dsp:sp>
    <dsp:sp modelId="{D65D9A5A-1127-4B95-9184-46CC0146DB27}">
      <dsp:nvSpPr>
        <dsp:cNvPr id="0" name=""/>
        <dsp:cNvSpPr/>
      </dsp:nvSpPr>
      <dsp:spPr>
        <a:xfrm>
          <a:off x="6497725" y="474946"/>
          <a:ext cx="422575" cy="422575"/>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592804" y="474946"/>
        <a:ext cx="232417" cy="317988"/>
      </dsp:txXfrm>
    </dsp:sp>
    <dsp:sp modelId="{B8FCCB5B-29E8-4791-A202-5884A16D13FB}">
      <dsp:nvSpPr>
        <dsp:cNvPr id="0" name=""/>
        <dsp:cNvSpPr/>
      </dsp:nvSpPr>
      <dsp:spPr>
        <a:xfrm>
          <a:off x="7014500" y="1215357"/>
          <a:ext cx="422575" cy="422575"/>
        </a:xfrm>
        <a:prstGeom prst="downArrow">
          <a:avLst>
            <a:gd name="adj1" fmla="val 55000"/>
            <a:gd name="adj2" fmla="val 45000"/>
          </a:avLst>
        </a:prstGeom>
        <a:solidFill>
          <a:schemeClr val="accent2">
            <a:tint val="40000"/>
            <a:alpha val="90000"/>
            <a:hueOff val="309552"/>
            <a:satOff val="-13952"/>
            <a:lumOff val="-985"/>
            <a:alphaOff val="0"/>
          </a:schemeClr>
        </a:solidFill>
        <a:ln w="9525" cap="rnd" cmpd="sng" algn="ctr">
          <a:solidFill>
            <a:schemeClr val="accent2">
              <a:tint val="40000"/>
              <a:alpha val="90000"/>
              <a:hueOff val="309552"/>
              <a:satOff val="-13952"/>
              <a:lumOff val="-98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109579" y="1215357"/>
        <a:ext cx="232417" cy="317988"/>
      </dsp:txXfrm>
    </dsp:sp>
    <dsp:sp modelId="{ABEC1E6A-6AC6-4DC3-BCCD-6FEFDB2A6596}">
      <dsp:nvSpPr>
        <dsp:cNvPr id="0" name=""/>
        <dsp:cNvSpPr/>
      </dsp:nvSpPr>
      <dsp:spPr>
        <a:xfrm>
          <a:off x="7531276" y="1944932"/>
          <a:ext cx="422575" cy="422575"/>
        </a:xfrm>
        <a:prstGeom prst="downArrow">
          <a:avLst>
            <a:gd name="adj1" fmla="val 55000"/>
            <a:gd name="adj2" fmla="val 45000"/>
          </a:avLst>
        </a:prstGeom>
        <a:solidFill>
          <a:schemeClr val="accent2">
            <a:tint val="40000"/>
            <a:alpha val="90000"/>
            <a:hueOff val="619104"/>
            <a:satOff val="-27904"/>
            <a:lumOff val="-1969"/>
            <a:alphaOff val="0"/>
          </a:schemeClr>
        </a:solidFill>
        <a:ln w="9525" cap="rnd" cmpd="sng" algn="ctr">
          <a:solidFill>
            <a:schemeClr val="accent2">
              <a:tint val="40000"/>
              <a:alpha val="90000"/>
              <a:hueOff val="619104"/>
              <a:satOff val="-27904"/>
              <a:lumOff val="-19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626355" y="1944932"/>
        <a:ext cx="232417" cy="317988"/>
      </dsp:txXfrm>
    </dsp:sp>
    <dsp:sp modelId="{FDDF3F2E-B6A5-46DD-BCD2-E90A51830749}">
      <dsp:nvSpPr>
        <dsp:cNvPr id="0" name=""/>
        <dsp:cNvSpPr/>
      </dsp:nvSpPr>
      <dsp:spPr>
        <a:xfrm>
          <a:off x="8048052" y="2692567"/>
          <a:ext cx="422575" cy="422575"/>
        </a:xfrm>
        <a:prstGeom prst="downArrow">
          <a:avLst>
            <a:gd name="adj1" fmla="val 55000"/>
            <a:gd name="adj2" fmla="val 45000"/>
          </a:avLst>
        </a:prstGeom>
        <a:solidFill>
          <a:schemeClr val="accent2">
            <a:tint val="40000"/>
            <a:alpha val="90000"/>
            <a:hueOff val="928656"/>
            <a:satOff val="-41856"/>
            <a:lumOff val="-2954"/>
            <a:alphaOff val="0"/>
          </a:schemeClr>
        </a:solidFill>
        <a:ln w="9525" cap="rnd" cmpd="sng" algn="ctr">
          <a:solidFill>
            <a:schemeClr val="accent2">
              <a:tint val="40000"/>
              <a:alpha val="90000"/>
              <a:hueOff val="928656"/>
              <a:satOff val="-41856"/>
              <a:lumOff val="-2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143131" y="2692567"/>
        <a:ext cx="232417" cy="31798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C589F-506A-4328-9394-820F7FB66735}" type="datetimeFigureOut">
              <a:rPr lang="en-US" smtClean="0"/>
              <a:t>10/23/2025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413E9-CD5F-4E97-92A1-87D89A7B9C62}" type="slidenum">
              <a:rPr lang="en-US" smtClean="0"/>
              <a:t>‹#›</a:t>
            </a:fld>
            <a:endParaRPr lang="en-US"/>
          </a:p>
        </p:txBody>
      </p:sp>
    </p:spTree>
    <p:extLst>
      <p:ext uri="{BB962C8B-B14F-4D97-AF65-F5344CB8AC3E}">
        <p14:creationId xmlns:p14="http://schemas.microsoft.com/office/powerpoint/2010/main" val="3130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413E9-CD5F-4E97-92A1-87D89A7B9C62}" type="slidenum">
              <a:rPr lang="en-US" smtClean="0"/>
              <a:t>33</a:t>
            </a:fld>
            <a:endParaRPr lang="en-US"/>
          </a:p>
        </p:txBody>
      </p:sp>
    </p:spTree>
    <p:extLst>
      <p:ext uri="{BB962C8B-B14F-4D97-AF65-F5344CB8AC3E}">
        <p14:creationId xmlns:p14="http://schemas.microsoft.com/office/powerpoint/2010/main" val="2452753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3413E9-CD5F-4E97-92A1-87D89A7B9C62}" type="slidenum">
              <a:rPr lang="en-US" smtClean="0"/>
              <a:t>34</a:t>
            </a:fld>
            <a:endParaRPr lang="en-US"/>
          </a:p>
        </p:txBody>
      </p:sp>
    </p:spTree>
    <p:extLst>
      <p:ext uri="{BB962C8B-B14F-4D97-AF65-F5344CB8AC3E}">
        <p14:creationId xmlns:p14="http://schemas.microsoft.com/office/powerpoint/2010/main" val="216795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F1E3E-F09F-4993-B4F4-491D34898F82}"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p:nvSpPr>
          <p:cNvPr id="6" name="Slide Number Placeholder 5"/>
          <p:cNvSpPr>
            <a:spLocks noGrp="1"/>
          </p:cNvSpPr>
          <p:nvPr>
            <p:ph type="sldNum" sz="quarter" idx="12"/>
          </p:nvPr>
        </p:nvSpPr>
        <p:spPr>
          <a:xfrm>
            <a:off x="531812" y="4529540"/>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337253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F1E3E-F09F-4993-B4F4-491D34898F82}"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1579346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F1E3E-F09F-4993-B4F4-491D34898F82}"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CD7E4C-4866-47C9-A163-4A29C652DF8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1339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F1E3E-F09F-4993-B4F4-491D34898F82}"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245478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F1E3E-F09F-4993-B4F4-491D34898F82}"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CD7E4C-4866-47C9-A163-4A29C652DF8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065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F1E3E-F09F-4993-B4F4-491D34898F82}"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666944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1E3E-F09F-4993-B4F4-491D34898F82}"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2633319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1E3E-F09F-4993-B4F4-491D34898F82}"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3299418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1E3E-F09F-4993-B4F4-491D34898F82}"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207273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F1E3E-F09F-4993-B4F4-491D34898F82}"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56739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F1E3E-F09F-4993-B4F4-491D34898F82}"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110412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1E3E-F09F-4993-B4F4-491D34898F82}" type="datetimeFigureOut">
              <a:rPr lang="en-US" smtClean="0"/>
              <a:t>10/23/2025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386353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F1E3E-F09F-4993-B4F4-491D34898F82}"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201550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F1E3E-F09F-4993-B4F4-491D34898F82}" type="datetimeFigureOut">
              <a:rPr lang="en-US" smtClean="0"/>
              <a:t>10/23/2025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194204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F1E3E-F09F-4993-B4F4-491D34898F82}"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233294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F1E3E-F09F-4993-B4F4-491D34898F82}"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5CD7E4C-4866-47C9-A163-4A29C652DF84}" type="slidenum">
              <a:rPr lang="en-US" smtClean="0"/>
              <a:t>‹#›</a:t>
            </a:fld>
            <a:endParaRPr lang="en-US"/>
          </a:p>
        </p:txBody>
      </p:sp>
    </p:spTree>
    <p:extLst>
      <p:ext uri="{BB962C8B-B14F-4D97-AF65-F5344CB8AC3E}">
        <p14:creationId xmlns:p14="http://schemas.microsoft.com/office/powerpoint/2010/main" val="14415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5F1E3E-F09F-4993-B4F4-491D34898F82}" type="datetimeFigureOut">
              <a:rPr lang="en-US" smtClean="0"/>
              <a:t>10/23/2025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5CD7E4C-4866-47C9-A163-4A29C652DF84}" type="slidenum">
              <a:rPr lang="en-US" smtClean="0"/>
              <a:t>‹#›</a:t>
            </a:fld>
            <a:endParaRPr lang="en-US"/>
          </a:p>
        </p:txBody>
      </p:sp>
    </p:spTree>
    <p:extLst>
      <p:ext uri="{BB962C8B-B14F-4D97-AF65-F5344CB8AC3E}">
        <p14:creationId xmlns:p14="http://schemas.microsoft.com/office/powerpoint/2010/main" val="1968007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tuberculosis-case-numbers-and-rates-california-and-local-health-jurisdictions-3497b/resource/4ffee6e7-3b6e-431c-a155-381121e22d19" TargetMode="External"/><Relationship Id="rId2" Type="http://schemas.openxmlformats.org/officeDocument/2006/relationships/hyperlink" Target="https://catalog.data.gov/dataset/tuberculosis-case-numbers-and-rates-california-and-local-health-jurisdictions-3497b/resource/d567d0e8-f1c3-4522-9151-2fca4f031e7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cdph.ca.gov/Programs/CID/DCDC/Pages/TB-in-California-2023-Snapshot.aspx#:~:text=In%202023%2C%202%2C113%20new%20TB,5.4%20cases%20per%20100%2C000%20persons" TargetMode="External"/><Relationship Id="rId2" Type="http://schemas.openxmlformats.org/officeDocument/2006/relationships/hyperlink" Target="https://pmc.ncbi.nlm.nih.gov/articles/PMC5432783/" TargetMode="External"/><Relationship Id="rId1" Type="http://schemas.openxmlformats.org/officeDocument/2006/relationships/slideLayout" Target="../slideLayouts/slideLayout2.xml"/><Relationship Id="rId6" Type="http://schemas.openxmlformats.org/officeDocument/2006/relationships/hyperlink" Target="https://www.who.int/news-room/fact-sheets/detail/tuberculosis#:~:text=Tuberculosis%20(TB)%20is%20an%20infectious,can%20be%20fatal%20without%20treatment" TargetMode="External"/><Relationship Id="rId5" Type="http://schemas.openxmlformats.org/officeDocument/2006/relationships/hyperlink" Target="https://www.ncbi.nlm.nih.gov/books/NBK441916/" TargetMode="External"/><Relationship Id="rId4" Type="http://schemas.openxmlformats.org/officeDocument/2006/relationships/hyperlink" Target="https://publications.ersnet.org/content/erj/34/3/785"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tuberculosis-case-numbers-and-rates-california-and-local-health-jurisdictions-3497b/resource/b321c628-3952-41a8-a4b5-3404d975934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37" name="Group 236">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3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23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24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24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24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24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24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24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4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4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4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4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1" name="Group 250">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5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5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5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5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25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25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25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26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26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26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26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65" name="Rectangle 264">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7"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sp>
        <p:nvSpPr>
          <p:cNvPr id="269" name="Rectangle 268">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F10FF-D471-EE46-8891-A2D0D0225AA6}"/>
              </a:ext>
            </a:extLst>
          </p:cNvPr>
          <p:cNvSpPr>
            <a:spLocks noGrp="1"/>
          </p:cNvSpPr>
          <p:nvPr>
            <p:ph type="ctrTitle"/>
          </p:nvPr>
        </p:nvSpPr>
        <p:spPr>
          <a:xfrm>
            <a:off x="1433889" y="1059872"/>
            <a:ext cx="3012216" cy="4851349"/>
          </a:xfrm>
        </p:spPr>
        <p:txBody>
          <a:bodyPr vert="horz" lIns="91440" tIns="45720" rIns="91440" bIns="45720" rtlCol="0" anchor="t">
            <a:normAutofit/>
          </a:bodyPr>
          <a:lstStyle/>
          <a:p>
            <a:r>
              <a:rPr lang="en-US" sz="3600" dirty="0"/>
              <a:t>  </a:t>
            </a:r>
            <a:br>
              <a:rPr lang="en-US" sz="3600" dirty="0"/>
            </a:br>
            <a:br>
              <a:rPr lang="en-US" sz="3600" dirty="0"/>
            </a:br>
            <a:r>
              <a:rPr lang="en-US" sz="3600" dirty="0"/>
              <a:t> </a:t>
            </a:r>
            <a:r>
              <a:rPr lang="en-US" sz="1200" b="1" dirty="0">
                <a:latin typeface="Times New Roman" panose="02020603050405020304" pitchFamily="18" charset="0"/>
                <a:cs typeface="Times New Roman" panose="02020603050405020304" pitchFamily="18" charset="0"/>
              </a:rPr>
              <a:t>TITLE:</a:t>
            </a:r>
            <a:r>
              <a:rPr lang="en-US" sz="3600" b="1" dirty="0">
                <a:latin typeface="Times New Roman" panose="02020603050405020304" pitchFamily="18" charset="0"/>
                <a:cs typeface="Times New Roman" panose="02020603050405020304" pitchFamily="18" charset="0"/>
              </a:rPr>
              <a:t> </a:t>
            </a:r>
            <a:r>
              <a:rPr lang="en-US" sz="1300" b="1" dirty="0">
                <a:solidFill>
                  <a:schemeClr val="tx1">
                    <a:lumMod val="75000"/>
                    <a:lumOff val="25000"/>
                  </a:schemeClr>
                </a:solidFill>
                <a:latin typeface="Times New Roman" panose="02020603050405020304" pitchFamily="18" charset="0"/>
                <a:cs typeface="Times New Roman" panose="02020603050405020304" pitchFamily="18" charset="0"/>
              </a:rPr>
              <a:t>ANALYZING THE  TUBERCULOSIS TRENDS AND DEMOGRAPHICS IN CALIFORNIA</a:t>
            </a:r>
            <a:b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3600" dirty="0"/>
              <a:t>                </a:t>
            </a:r>
          </a:p>
        </p:txBody>
      </p:sp>
      <p:sp>
        <p:nvSpPr>
          <p:cNvPr id="271"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Subtitle 2">
            <a:extLst>
              <a:ext uri="{FF2B5EF4-FFF2-40B4-BE49-F238E27FC236}">
                <a16:creationId xmlns:a16="http://schemas.microsoft.com/office/drawing/2014/main" id="{DC23B96C-2F18-511D-F8CC-4B11BD069996}"/>
              </a:ext>
            </a:extLst>
          </p:cNvPr>
          <p:cNvSpPr>
            <a:spLocks noGrp="1"/>
          </p:cNvSpPr>
          <p:nvPr>
            <p:ph type="subTitle" idx="1"/>
          </p:nvPr>
        </p:nvSpPr>
        <p:spPr>
          <a:xfrm>
            <a:off x="5280368" y="1059872"/>
            <a:ext cx="6224244" cy="4851350"/>
          </a:xfrm>
        </p:spPr>
        <p:txBody>
          <a:bodyPr vert="horz" lIns="91440" tIns="45720" rIns="91440" bIns="45720" rtlCol="0">
            <a:normAutofit/>
          </a:bodyPr>
          <a:lstStyle/>
          <a:p>
            <a:endParaRPr lang="en-US" sz="1200"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                                  </a:t>
            </a:r>
          </a:p>
          <a:p>
            <a:endParaRPr lang="en-US" sz="1200" b="1"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1200" b="1"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sz="12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Wingdings 3" charset="2"/>
              <a:buChar char=""/>
            </a:pPr>
            <a:r>
              <a:rPr lang="en-US" sz="1200">
                <a:solidFill>
                  <a:schemeClr val="tx1">
                    <a:lumMod val="75000"/>
                    <a:lumOff val="25000"/>
                  </a:schemeClr>
                </a:solidFill>
                <a:latin typeface="Times New Roman" panose="02020603050405020304" pitchFamily="18" charset="0"/>
                <a:cs typeface="Times New Roman" panose="02020603050405020304" pitchFamily="18" charset="0"/>
              </a:rPr>
              <a:t>Revathi </a:t>
            </a: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Surisetty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521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2C7E0-E068-83E2-034B-C138848D2D43}"/>
              </a:ext>
            </a:extLst>
          </p:cNvPr>
          <p:cNvSpPr>
            <a:spLocks noGrp="1"/>
          </p:cNvSpPr>
          <p:nvPr>
            <p:ph type="title"/>
          </p:nvPr>
        </p:nvSpPr>
        <p:spPr>
          <a:xfrm>
            <a:off x="649224" y="645106"/>
            <a:ext cx="3650279" cy="575083"/>
          </a:xfrm>
        </p:spPr>
        <p:txBody>
          <a:bodyPr vert="horz" lIns="91440" tIns="45720" rIns="91440" bIns="45720" rtlCol="0" anchor="t">
            <a:normAutofit/>
          </a:bodyPr>
          <a:lstStyle/>
          <a:p>
            <a:r>
              <a:rPr lang="en-US" sz="1200" b="1" dirty="0">
                <a:latin typeface="Times New Roman" panose="02020603050405020304" pitchFamily="18" charset="0"/>
                <a:cs typeface="Times New Roman" panose="02020603050405020304" pitchFamily="18" charset="0"/>
              </a:rPr>
              <a:t>HISTOGRAM:</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6FB69045-FBD1-B6A7-BA96-64CB52518C16}"/>
              </a:ext>
            </a:extLst>
          </p:cNvPr>
          <p:cNvSpPr txBox="1"/>
          <p:nvPr/>
        </p:nvSpPr>
        <p:spPr>
          <a:xfrm>
            <a:off x="649224" y="1510689"/>
            <a:ext cx="3785123" cy="4702205"/>
          </a:xfrm>
          <a:prstGeom prst="rect">
            <a:avLst/>
          </a:prstGeom>
        </p:spPr>
        <p:txBody>
          <a:bodyPr vert="horz" lIns="91440" tIns="45720" rIns="91440" bIns="45720" rtlCol="0">
            <a:noAutofit/>
          </a:bodyPr>
          <a:lstStyle/>
          <a:p>
            <a:pPr>
              <a:spcBef>
                <a:spcPts val="1000"/>
              </a:spcBef>
              <a:buClr>
                <a:schemeClr val="accent1"/>
              </a:buClr>
              <a:buFont typeface="Wingdings 3" charset="2"/>
              <a:buChar char=""/>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The frequency distribution of case counts, and population sizes is displayed in these histograms.   </a:t>
            </a:r>
          </a:p>
          <a:p>
            <a:pPr>
              <a:spcBef>
                <a:spcPts val="1000"/>
              </a:spcBef>
              <a:buClr>
                <a:schemeClr val="accent1"/>
              </a:buClr>
              <a:buFont typeface="Wingdings 3" charset="2"/>
              <a:buChar char=""/>
            </a:pPr>
            <a:endParaRPr 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p>
            <a:pPr>
              <a:spcBef>
                <a:spcPts val="1000"/>
              </a:spcBef>
              <a:buClr>
                <a:schemeClr val="accent1"/>
              </a:buClr>
              <a:buFont typeface="Wingdings 3" charset="2"/>
              <a:buChar char=""/>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Given that both histograms seem to be right-skewed, many jurisdictions have lower populations and case counts, whereas fewer have extremely high numbers.   -</a:t>
            </a:r>
          </a:p>
          <a:p>
            <a:pPr>
              <a:spcBef>
                <a:spcPts val="1000"/>
              </a:spcBef>
              <a:buClr>
                <a:schemeClr val="accent1"/>
              </a:buClr>
              <a:buFont typeface="Wingdings 3" charset="2"/>
              <a:buChar char=""/>
            </a:pPr>
            <a:endParaRPr 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p>
            <a:pPr>
              <a:spcBef>
                <a:spcPts val="1000"/>
              </a:spcBef>
              <a:buClr>
                <a:schemeClr val="accent1"/>
              </a:buClr>
              <a:buFont typeface="Wingdings 3" charset="2"/>
              <a:buChar char=""/>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In comparison to case numbers, the population histogram seems to have a larger range and more bars, suggesting greater fluctuation in population sizes.</a:t>
            </a:r>
          </a:p>
        </p:txBody>
      </p:sp>
      <p:pic>
        <p:nvPicPr>
          <p:cNvPr id="5" name="Picture 4">
            <a:extLst>
              <a:ext uri="{FF2B5EF4-FFF2-40B4-BE49-F238E27FC236}">
                <a16:creationId xmlns:a16="http://schemas.microsoft.com/office/drawing/2014/main" id="{C8DACE76-4BBB-9173-0BFE-C234C2D8FAE8}"/>
              </a:ext>
            </a:extLst>
          </p:cNvPr>
          <p:cNvPicPr>
            <a:picLocks noChangeAspect="1"/>
          </p:cNvPicPr>
          <p:nvPr/>
        </p:nvPicPr>
        <p:blipFill>
          <a:blip r:embed="rId2"/>
          <a:stretch>
            <a:fillRect/>
          </a:stretch>
        </p:blipFill>
        <p:spPr>
          <a:xfrm>
            <a:off x="4619543" y="1510689"/>
            <a:ext cx="6953577" cy="3511555"/>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628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CDB75-7CC6-5A0D-FA43-04D71D3DA55D}"/>
              </a:ext>
            </a:extLst>
          </p:cNvPr>
          <p:cNvSpPr>
            <a:spLocks noGrp="1"/>
          </p:cNvSpPr>
          <p:nvPr>
            <p:ph type="title"/>
          </p:nvPr>
        </p:nvSpPr>
        <p:spPr>
          <a:xfrm>
            <a:off x="5760414" y="624110"/>
            <a:ext cx="5744198" cy="1280890"/>
          </a:xfrm>
        </p:spPr>
        <p:txBody>
          <a:bodyPr>
            <a:normAutofit/>
          </a:bodyPr>
          <a:lstStyle/>
          <a:p>
            <a:pPr algn="ctr"/>
            <a:r>
              <a:rPr lang="en-IN" sz="1200" b="1" dirty="0">
                <a:latin typeface="Times New Roman" panose="02020603050405020304" pitchFamily="18" charset="0"/>
                <a:cs typeface="Times New Roman" panose="02020603050405020304" pitchFamily="18" charset="0"/>
              </a:rPr>
              <a:t>BAR CHART:</a:t>
            </a:r>
          </a:p>
        </p:txBody>
      </p:sp>
      <p:pic>
        <p:nvPicPr>
          <p:cNvPr id="5" name="Picture 4">
            <a:extLst>
              <a:ext uri="{FF2B5EF4-FFF2-40B4-BE49-F238E27FC236}">
                <a16:creationId xmlns:a16="http://schemas.microsoft.com/office/drawing/2014/main" id="{82A73150-E12D-6872-344C-72C22EBBCA2B}"/>
              </a:ext>
            </a:extLst>
          </p:cNvPr>
          <p:cNvPicPr>
            <a:picLocks noChangeAspect="1"/>
          </p:cNvPicPr>
          <p:nvPr/>
        </p:nvPicPr>
        <p:blipFill>
          <a:blip r:embed="rId2"/>
          <a:stretch>
            <a:fillRect/>
          </a:stretch>
        </p:blipFill>
        <p:spPr>
          <a:xfrm>
            <a:off x="333750" y="1264555"/>
            <a:ext cx="5163667" cy="5493032"/>
          </a:xfrm>
          <a:prstGeom prst="rect">
            <a:avLst/>
          </a:prstGeom>
        </p:spPr>
      </p:pic>
      <p:sp>
        <p:nvSpPr>
          <p:cNvPr id="8" name="TextBox 7">
            <a:extLst>
              <a:ext uri="{FF2B5EF4-FFF2-40B4-BE49-F238E27FC236}">
                <a16:creationId xmlns:a16="http://schemas.microsoft.com/office/drawing/2014/main" id="{80C03C30-72C2-2A69-60BA-431F441994FD}"/>
              </a:ext>
            </a:extLst>
          </p:cNvPr>
          <p:cNvSpPr txBox="1"/>
          <p:nvPr/>
        </p:nvSpPr>
        <p:spPr>
          <a:xfrm>
            <a:off x="5760414" y="2283890"/>
            <a:ext cx="6097836" cy="120032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This chart displays the distribution of tuberculosis cases among various legal jurisdictions.   </a:t>
            </a:r>
          </a:p>
          <a:p>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TB cases are distributed across various jurisdictions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It seems that certain jurisdictions have a notably greater number of cases than others.</a:t>
            </a:r>
          </a:p>
          <a:p>
            <a:r>
              <a:rPr lang="en-IN"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103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8E57E-1AD2-835A-5FCB-80144361FB91}"/>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1200" b="1" dirty="0">
                <a:latin typeface="Times New Roman" panose="02020603050405020304" pitchFamily="18" charset="0"/>
                <a:cs typeface="Times New Roman" panose="02020603050405020304" pitchFamily="18" charset="0"/>
              </a:rPr>
              <a:t>PIE CHART :</a:t>
            </a:r>
          </a:p>
        </p:txBody>
      </p:sp>
      <p:sp>
        <p:nvSpPr>
          <p:cNvPr id="15" name="Rectangle 14">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extBox 7">
            <a:extLst>
              <a:ext uri="{FF2B5EF4-FFF2-40B4-BE49-F238E27FC236}">
                <a16:creationId xmlns:a16="http://schemas.microsoft.com/office/drawing/2014/main" id="{EBED879A-A290-CC8F-F5FF-428B83D03CE5}"/>
              </a:ext>
            </a:extLst>
          </p:cNvPr>
          <p:cNvSpPr txBox="1"/>
          <p:nvPr/>
        </p:nvSpPr>
        <p:spPr>
          <a:xfrm>
            <a:off x="649225" y="2133600"/>
            <a:ext cx="3650278" cy="2518787"/>
          </a:xfrm>
          <a:prstGeom prst="rect">
            <a:avLst/>
          </a:prstGeom>
        </p:spPr>
        <p:txBody>
          <a:bodyPr vert="horz" lIns="91440" tIns="45720" rIns="91440" bIns="45720" rtlCol="0">
            <a:normAutofit/>
          </a:bodyPr>
          <a:lstStyle/>
          <a:p>
            <a:pPr>
              <a:spcBef>
                <a:spcPts val="1000"/>
              </a:spcBef>
              <a:buClr>
                <a:schemeClr val="accent1"/>
              </a:buClr>
              <a:buFont typeface="Wingdings 3" charset="2"/>
              <a:buChar char=""/>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This chart shows the proportion of tuberculosis cases in each jurisdiction.</a:t>
            </a:r>
          </a:p>
          <a:p>
            <a:pPr>
              <a:spcBef>
                <a:spcPts val="1000"/>
              </a:spcBef>
              <a:buClr>
                <a:schemeClr val="accent1"/>
              </a:buClr>
              <a:buFont typeface="Wingdings 3" charset="2"/>
              <a:buChar char=""/>
            </a:pPr>
            <a:b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 A very small proportion of instances are attributable to a limited number of jurisdictions.</a:t>
            </a:r>
            <a:br>
              <a:rPr lang="en-US" dirty="0">
                <a:solidFill>
                  <a:schemeClr val="tx1">
                    <a:lumMod val="75000"/>
                    <a:lumOff val="25000"/>
                  </a:schemeClr>
                </a:solidFill>
                <a:latin typeface="Times New Roman" panose="02020603050405020304" pitchFamily="18" charset="0"/>
                <a:cs typeface="Times New Roman" panose="02020603050405020304" pitchFamily="18" charset="0"/>
              </a:rPr>
            </a:b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8A5EB3AC-6191-D0C0-F2C4-5BBDCAD74EAA}"/>
              </a:ext>
            </a:extLst>
          </p:cNvPr>
          <p:cNvPicPr>
            <a:picLocks noChangeAspect="1"/>
          </p:cNvPicPr>
          <p:nvPr/>
        </p:nvPicPr>
        <p:blipFill>
          <a:blip r:embed="rId2"/>
          <a:srcRect r="2040" b="1"/>
          <a:stretch/>
        </p:blipFill>
        <p:spPr>
          <a:xfrm>
            <a:off x="4619543" y="640080"/>
            <a:ext cx="6953577" cy="5252773"/>
          </a:xfrm>
          <a:prstGeom prst="rect">
            <a:avLst/>
          </a:prstGeom>
        </p:spPr>
      </p:pic>
      <p:sp>
        <p:nvSpPr>
          <p:cNvPr id="17"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945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38548-22DB-0962-6DEB-249AC5EE2A0A}"/>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1200" b="1" dirty="0">
                <a:latin typeface="Times New Roman" panose="02020603050405020304" pitchFamily="18" charset="0"/>
                <a:cs typeface="Times New Roman" panose="02020603050405020304" pitchFamily="18" charset="0"/>
              </a:rPr>
              <a:t>PAIR PLOT:</a:t>
            </a:r>
          </a:p>
        </p:txBody>
      </p:sp>
      <p:sp>
        <p:nvSpPr>
          <p:cNvPr id="19" name="Rectangle 18">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TextBox 6">
            <a:extLst>
              <a:ext uri="{FF2B5EF4-FFF2-40B4-BE49-F238E27FC236}">
                <a16:creationId xmlns:a16="http://schemas.microsoft.com/office/drawing/2014/main" id="{699A6A12-18A0-771F-0E1C-17FF45413706}"/>
              </a:ext>
            </a:extLst>
          </p:cNvPr>
          <p:cNvSpPr txBox="1"/>
          <p:nvPr/>
        </p:nvSpPr>
        <p:spPr>
          <a:xfrm>
            <a:off x="649225" y="2133600"/>
            <a:ext cx="4338956" cy="3922875"/>
          </a:xfrm>
          <a:prstGeom prst="rect">
            <a:avLst/>
          </a:prstGeom>
        </p:spPr>
        <p:txBody>
          <a:bodyPr vert="horz" lIns="91440" tIns="45720" rIns="91440" bIns="45720" rtlCol="0">
            <a:noAutofit/>
          </a:bodyPr>
          <a:lstStyle/>
          <a:p>
            <a:pPr>
              <a:spcBef>
                <a:spcPts val="1000"/>
              </a:spcBef>
              <a:buClr>
                <a:schemeClr val="accent1"/>
              </a:buClr>
              <a:buFont typeface="Wingdings 3" charset="2"/>
              <a:buChar char=""/>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The scatter plot grid displays the correlations among all the numerical variables in the dataset.</a:t>
            </a:r>
          </a:p>
          <a:p>
            <a:pPr>
              <a:spcBef>
                <a:spcPts val="1000"/>
              </a:spcBef>
              <a:buClr>
                <a:schemeClr val="accent1"/>
              </a:buClr>
              <a:buFont typeface="Wingdings 3" charset="2"/>
              <a:buChar char=""/>
            </a:pPr>
            <a:endParaRPr 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p>
            <a:pPr>
              <a:spcBef>
                <a:spcPts val="1000"/>
              </a:spcBef>
              <a:buClr>
                <a:schemeClr val="accent1"/>
              </a:buClr>
              <a:buFont typeface="Wingdings 3" charset="2"/>
              <a:buChar char=""/>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 The distribution of each variable is displayed separately on the diagonal.  </a:t>
            </a:r>
          </a:p>
          <a:p>
            <a:pPr>
              <a:spcBef>
                <a:spcPts val="1000"/>
              </a:spcBef>
              <a:buClr>
                <a:schemeClr val="accent1"/>
              </a:buClr>
            </a:pPr>
            <a:endParaRPr 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p>
            <a:pPr>
              <a:spcBef>
                <a:spcPts val="1000"/>
              </a:spcBef>
              <a:buClr>
                <a:schemeClr val="accent1"/>
              </a:buClr>
              <a:buFont typeface="Wingdings 3" charset="2"/>
              <a:buChar char=""/>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 The correlation between "Cases" and "Population," which seems to indicate a positive correlation—that is, as the population grows, so does the number of cases—may be of special interest.</a:t>
            </a:r>
          </a:p>
        </p:txBody>
      </p:sp>
      <p:pic>
        <p:nvPicPr>
          <p:cNvPr id="5" name="Picture 4">
            <a:extLst>
              <a:ext uri="{FF2B5EF4-FFF2-40B4-BE49-F238E27FC236}">
                <a16:creationId xmlns:a16="http://schemas.microsoft.com/office/drawing/2014/main" id="{03AFD8CF-5D79-5D27-B22B-33D4810325D1}"/>
              </a:ext>
            </a:extLst>
          </p:cNvPr>
          <p:cNvPicPr>
            <a:picLocks noChangeAspect="1"/>
          </p:cNvPicPr>
          <p:nvPr/>
        </p:nvPicPr>
        <p:blipFill>
          <a:blip r:embed="rId2"/>
          <a:stretch>
            <a:fillRect/>
          </a:stretch>
        </p:blipFill>
        <p:spPr>
          <a:xfrm>
            <a:off x="4988181" y="640080"/>
            <a:ext cx="6216301" cy="5252773"/>
          </a:xfrm>
          <a:prstGeom prst="rect">
            <a:avLst/>
          </a:prstGeom>
        </p:spPr>
      </p:pic>
      <p:sp>
        <p:nvSpPr>
          <p:cNvPr id="2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729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2" name="Rectangle 4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9D23F34-E86E-5DAC-804A-11EF08AA794E}"/>
              </a:ext>
            </a:extLst>
          </p:cNvPr>
          <p:cNvSpPr>
            <a:spLocks noGrp="1"/>
          </p:cNvSpPr>
          <p:nvPr>
            <p:ph type="title"/>
          </p:nvPr>
        </p:nvSpPr>
        <p:spPr>
          <a:xfrm>
            <a:off x="540279" y="967417"/>
            <a:ext cx="3778870" cy="2352558"/>
          </a:xfrm>
        </p:spPr>
        <p:txBody>
          <a:bodyPr vert="horz" lIns="91440" tIns="45720" rIns="91440" bIns="45720" rtlCol="0" anchor="b">
            <a:normAutofit/>
          </a:bodyPr>
          <a:lstStyle/>
          <a:p>
            <a:r>
              <a:rPr lang="en-US" sz="1200" b="1" dirty="0">
                <a:solidFill>
                  <a:srgbClr val="FEFFFF"/>
                </a:solidFill>
                <a:latin typeface="Times New Roman" panose="02020603050405020304" pitchFamily="18" charset="0"/>
                <a:cs typeface="Times New Roman" panose="02020603050405020304" pitchFamily="18" charset="0"/>
              </a:rPr>
              <a:t>CONFUSION MATRIX :</a:t>
            </a:r>
          </a:p>
        </p:txBody>
      </p:sp>
      <p:sp>
        <p:nvSpPr>
          <p:cNvPr id="4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4CAAC1CB-C7D4-FC32-C1E5-DC8D83C55F60}"/>
              </a:ext>
            </a:extLst>
          </p:cNvPr>
          <p:cNvPicPr>
            <a:picLocks noChangeAspect="1"/>
          </p:cNvPicPr>
          <p:nvPr/>
        </p:nvPicPr>
        <p:blipFill>
          <a:blip r:embed="rId2"/>
          <a:stretch>
            <a:fillRect/>
          </a:stretch>
        </p:blipFill>
        <p:spPr>
          <a:xfrm>
            <a:off x="4887916" y="300354"/>
            <a:ext cx="7240811" cy="6275196"/>
          </a:xfrm>
          <a:prstGeom prst="rect">
            <a:avLst/>
          </a:prstGeom>
        </p:spPr>
      </p:pic>
      <p:sp>
        <p:nvSpPr>
          <p:cNvPr id="3" name="Content Placeholder 2">
            <a:extLst>
              <a:ext uri="{FF2B5EF4-FFF2-40B4-BE49-F238E27FC236}">
                <a16:creationId xmlns:a16="http://schemas.microsoft.com/office/drawing/2014/main" id="{8B09E43A-789A-6E54-0A20-0E5A74603908}"/>
              </a:ext>
            </a:extLst>
          </p:cNvPr>
          <p:cNvSpPr>
            <a:spLocks noGrp="1"/>
          </p:cNvSpPr>
          <p:nvPr>
            <p:ph idx="1"/>
          </p:nvPr>
        </p:nvSpPr>
        <p:spPr>
          <a:xfrm flipH="1">
            <a:off x="12857480" y="6540500"/>
            <a:ext cx="45719" cy="990600"/>
          </a:xfrm>
        </p:spPr>
        <p:txBody>
          <a:bodyPr/>
          <a:lstStyle/>
          <a:p>
            <a:endParaRPr lang="en-US" dirty="0"/>
          </a:p>
        </p:txBody>
      </p:sp>
      <p:sp>
        <p:nvSpPr>
          <p:cNvPr id="4" name="AutoShape 2" descr="confusion matrix">
            <a:extLst>
              <a:ext uri="{FF2B5EF4-FFF2-40B4-BE49-F238E27FC236}">
                <a16:creationId xmlns:a16="http://schemas.microsoft.com/office/drawing/2014/main" id="{851A9A75-641D-9A29-4F22-AA87D8687F7D}"/>
              </a:ext>
            </a:extLst>
          </p:cNvPr>
          <p:cNvSpPr>
            <a:spLocks noChangeAspect="1" noChangeArrowheads="1"/>
          </p:cNvSpPr>
          <p:nvPr/>
        </p:nvSpPr>
        <p:spPr bwMode="auto">
          <a:xfrm flipH="1">
            <a:off x="12001500" y="7531100"/>
            <a:ext cx="1803400" cy="180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1623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41AB-FE14-DDEB-A512-ADE685E08681}"/>
              </a:ext>
            </a:extLst>
          </p:cNvPr>
          <p:cNvSpPr>
            <a:spLocks noGrp="1"/>
          </p:cNvSpPr>
          <p:nvPr>
            <p:ph type="title"/>
          </p:nvPr>
        </p:nvSpPr>
        <p:spPr>
          <a:xfrm>
            <a:off x="2082800" y="508000"/>
            <a:ext cx="9029700" cy="571500"/>
          </a:xfrm>
        </p:spPr>
        <p:txBody>
          <a:bodyPr>
            <a:normAutofit/>
          </a:bodyPr>
          <a:lstStyle/>
          <a:p>
            <a:r>
              <a:rPr lang="en-US" sz="1200" b="1" dirty="0">
                <a:latin typeface="Times New Roman" panose="02020603050405020304" pitchFamily="18" charset="0"/>
                <a:cs typeface="Times New Roman" panose="02020603050405020304" pitchFamily="18" charset="0"/>
              </a:rPr>
              <a:t>INTERPRETATION OF CONFUSION MATRIX :</a:t>
            </a:r>
          </a:p>
        </p:txBody>
      </p:sp>
      <p:sp>
        <p:nvSpPr>
          <p:cNvPr id="3" name="Content Placeholder 2">
            <a:extLst>
              <a:ext uri="{FF2B5EF4-FFF2-40B4-BE49-F238E27FC236}">
                <a16:creationId xmlns:a16="http://schemas.microsoft.com/office/drawing/2014/main" id="{BEFABC8D-FD28-7284-EB93-A7A4E45EB4F1}"/>
              </a:ext>
            </a:extLst>
          </p:cNvPr>
          <p:cNvSpPr>
            <a:spLocks noGrp="1"/>
          </p:cNvSpPr>
          <p:nvPr>
            <p:ph idx="1"/>
          </p:nvPr>
        </p:nvSpPr>
        <p:spPr>
          <a:xfrm flipH="1">
            <a:off x="139700" y="6769100"/>
            <a:ext cx="76200" cy="88900"/>
          </a:xfrm>
        </p:spPr>
        <p:txBody>
          <a:bodyPr>
            <a:normAutofit fontScale="25000" lnSpcReduction="20000"/>
          </a:bodyPr>
          <a:lstStyle/>
          <a:p>
            <a:endParaRPr lang="en-US"/>
          </a:p>
        </p:txBody>
      </p:sp>
      <p:pic>
        <p:nvPicPr>
          <p:cNvPr id="5" name="Picture 4">
            <a:extLst>
              <a:ext uri="{FF2B5EF4-FFF2-40B4-BE49-F238E27FC236}">
                <a16:creationId xmlns:a16="http://schemas.microsoft.com/office/drawing/2014/main" id="{E63D351D-9CC6-C0D5-694E-A7CD7783B202}"/>
              </a:ext>
            </a:extLst>
          </p:cNvPr>
          <p:cNvPicPr>
            <a:picLocks noChangeAspect="1"/>
          </p:cNvPicPr>
          <p:nvPr/>
        </p:nvPicPr>
        <p:blipFill>
          <a:blip r:embed="rId2"/>
          <a:stretch>
            <a:fillRect/>
          </a:stretch>
        </p:blipFill>
        <p:spPr>
          <a:xfrm>
            <a:off x="929088" y="1524000"/>
            <a:ext cx="5477079" cy="4000500"/>
          </a:xfrm>
          <a:prstGeom prst="rect">
            <a:avLst/>
          </a:prstGeom>
        </p:spPr>
      </p:pic>
      <p:sp>
        <p:nvSpPr>
          <p:cNvPr id="7" name="TextBox 6">
            <a:extLst>
              <a:ext uri="{FF2B5EF4-FFF2-40B4-BE49-F238E27FC236}">
                <a16:creationId xmlns:a16="http://schemas.microsoft.com/office/drawing/2014/main" id="{FF879673-48FE-D916-7A5F-977EAA02106B}"/>
              </a:ext>
            </a:extLst>
          </p:cNvPr>
          <p:cNvSpPr txBox="1"/>
          <p:nvPr/>
        </p:nvSpPr>
        <p:spPr>
          <a:xfrm>
            <a:off x="6096000" y="1409701"/>
            <a:ext cx="5676900" cy="1754326"/>
          </a:xfrm>
          <a:prstGeom prst="rect">
            <a:avLst/>
          </a:prstGeom>
          <a:noFill/>
        </p:spPr>
        <p:txBody>
          <a:bodyPr wrap="square">
            <a:spAutoFit/>
          </a:bodyPr>
          <a:lstStyle/>
          <a:p>
            <a:pPr marL="342900" marR="0" lvl="0" indent="-342900" algn="just"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cs typeface="Times New Roman" panose="02020603050405020304" pitchFamily="18" charset="0"/>
              </a:rPr>
              <a:t>The model is satisfactory with the global accuracy of the model at 79.1%.Precision is also high for Low Cases at 95%, this means that Precision for Low Cases is very good in its true positives and in correctly labeling Low Cases. However, its recall (68%) is lower than that of High Cases, implying that during each review cycle it misses approximately 32% of the actual Low Cases .Recall  for High Cases indicates that is it 95% accurate in that it normally includes nearly all actual High Cases, however its precision of 68% is lower, which simply means that if it tags something as High Cases, it may well be off the mark. The F1-score of each class is 0.798 and it is something between precision and recall.</a:t>
            </a:r>
          </a:p>
        </p:txBody>
      </p:sp>
    </p:spTree>
    <p:extLst>
      <p:ext uri="{BB962C8B-B14F-4D97-AF65-F5344CB8AC3E}">
        <p14:creationId xmlns:p14="http://schemas.microsoft.com/office/powerpoint/2010/main" val="275683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2" name="Rectangle 4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EA2D139-4775-4AA6-827E-BC061984F559}"/>
              </a:ext>
            </a:extLst>
          </p:cNvPr>
          <p:cNvSpPr>
            <a:spLocks noGrp="1"/>
          </p:cNvSpPr>
          <p:nvPr>
            <p:ph type="title" idx="4294967295"/>
          </p:nvPr>
        </p:nvSpPr>
        <p:spPr>
          <a:xfrm>
            <a:off x="540279" y="967417"/>
            <a:ext cx="3778870" cy="2385858"/>
          </a:xfrm>
        </p:spPr>
        <p:txBody>
          <a:bodyPr vert="horz" lIns="91440" tIns="45720" rIns="91440" bIns="45720" rtlCol="0" anchor="b">
            <a:normAutofit/>
          </a:bodyPr>
          <a:lstStyle/>
          <a:p>
            <a:r>
              <a:rPr lang="en-US" sz="1200" b="1" dirty="0">
                <a:solidFill>
                  <a:srgbClr val="FEFFFF"/>
                </a:solidFill>
                <a:latin typeface="Times New Roman" panose="02020603050405020304" pitchFamily="18" charset="0"/>
                <a:cs typeface="Times New Roman" panose="02020603050405020304" pitchFamily="18" charset="0"/>
              </a:rPr>
              <a:t>  LINEAR REGRESSION: </a:t>
            </a:r>
          </a:p>
        </p:txBody>
      </p:sp>
      <p:sp>
        <p:nvSpPr>
          <p:cNvPr id="4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AD5DA9A-172A-352C-A486-1BD6B6D634BC}"/>
              </a:ext>
            </a:extLst>
          </p:cNvPr>
          <p:cNvPicPr>
            <a:picLocks noChangeAspect="1"/>
          </p:cNvPicPr>
          <p:nvPr/>
        </p:nvPicPr>
        <p:blipFill>
          <a:blip r:embed="rId2"/>
          <a:stretch>
            <a:fillRect/>
          </a:stretch>
        </p:blipFill>
        <p:spPr>
          <a:xfrm>
            <a:off x="5587994" y="1479627"/>
            <a:ext cx="5640502" cy="3906047"/>
          </a:xfrm>
          <a:prstGeom prst="rect">
            <a:avLst/>
          </a:prstGeom>
        </p:spPr>
      </p:pic>
    </p:spTree>
    <p:extLst>
      <p:ext uri="{BB962C8B-B14F-4D97-AF65-F5344CB8AC3E}">
        <p14:creationId xmlns:p14="http://schemas.microsoft.com/office/powerpoint/2010/main" val="306011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A974-1CCE-5C1D-6D09-35A62F80E238}"/>
              </a:ext>
            </a:extLst>
          </p:cNvPr>
          <p:cNvSpPr>
            <a:spLocks noGrp="1"/>
          </p:cNvSpPr>
          <p:nvPr>
            <p:ph type="title"/>
          </p:nvPr>
        </p:nvSpPr>
        <p:spPr>
          <a:xfrm>
            <a:off x="1511300" y="330200"/>
            <a:ext cx="10039350" cy="905291"/>
          </a:xfrm>
        </p:spPr>
        <p:txBody>
          <a:bodyPr>
            <a:normAutofit/>
          </a:bodyPr>
          <a:lstStyle/>
          <a:p>
            <a:r>
              <a:rPr lang="en-US" sz="1200" b="1" dirty="0">
                <a:latin typeface="Times New Roman" panose="02020603050405020304" pitchFamily="18" charset="0"/>
                <a:cs typeface="Times New Roman" panose="02020603050405020304" pitchFamily="18" charset="0"/>
              </a:rPr>
              <a:t> INTERPRETATION OF  LINEAR REGRESSION :</a:t>
            </a:r>
          </a:p>
        </p:txBody>
      </p:sp>
      <p:pic>
        <p:nvPicPr>
          <p:cNvPr id="13" name="Content Placeholder 12" descr="A screenshot of a computer code&#10;&#10;Description automatically generated">
            <a:extLst>
              <a:ext uri="{FF2B5EF4-FFF2-40B4-BE49-F238E27FC236}">
                <a16:creationId xmlns:a16="http://schemas.microsoft.com/office/drawing/2014/main" id="{BBCDC923-6C78-E0FC-7D0A-9DDAC62332D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550650" y="6903687"/>
            <a:ext cx="146050" cy="99126"/>
          </a:xfrm>
        </p:spPr>
      </p:pic>
      <p:pic>
        <p:nvPicPr>
          <p:cNvPr id="5" name="Picture 4">
            <a:extLst>
              <a:ext uri="{FF2B5EF4-FFF2-40B4-BE49-F238E27FC236}">
                <a16:creationId xmlns:a16="http://schemas.microsoft.com/office/drawing/2014/main" id="{C7CC6017-27D4-914B-D421-66F847B6729C}"/>
              </a:ext>
            </a:extLst>
          </p:cNvPr>
          <p:cNvPicPr>
            <a:picLocks noChangeAspect="1"/>
          </p:cNvPicPr>
          <p:nvPr/>
        </p:nvPicPr>
        <p:blipFill>
          <a:blip r:embed="rId3"/>
          <a:stretch>
            <a:fillRect/>
          </a:stretch>
        </p:blipFill>
        <p:spPr>
          <a:xfrm>
            <a:off x="501559" y="1467873"/>
            <a:ext cx="6337391" cy="4531854"/>
          </a:xfrm>
          <a:prstGeom prst="rect">
            <a:avLst/>
          </a:prstGeom>
        </p:spPr>
      </p:pic>
      <p:sp>
        <p:nvSpPr>
          <p:cNvPr id="6" name="AutoShape 2" descr="linear regression">
            <a:extLst>
              <a:ext uri="{FF2B5EF4-FFF2-40B4-BE49-F238E27FC236}">
                <a16:creationId xmlns:a16="http://schemas.microsoft.com/office/drawing/2014/main" id="{8565CCE5-80D1-EE59-AA7C-8FA6B5C19E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ABAFA8F5-F2B3-0395-4912-24A2568E2813}"/>
              </a:ext>
            </a:extLst>
          </p:cNvPr>
          <p:cNvSpPr>
            <a:spLocks noChangeAspect="1" noChangeArrowheads="1"/>
          </p:cNvSpPr>
          <p:nvPr/>
        </p:nvSpPr>
        <p:spPr bwMode="auto">
          <a:xfrm>
            <a:off x="6096000" y="3429000"/>
            <a:ext cx="1485900" cy="1485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a:extLst>
              <a:ext uri="{FF2B5EF4-FFF2-40B4-BE49-F238E27FC236}">
                <a16:creationId xmlns:a16="http://schemas.microsoft.com/office/drawing/2014/main" id="{B241C3BD-14DF-3356-E946-92F6000737B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a:extLst>
              <a:ext uri="{FF2B5EF4-FFF2-40B4-BE49-F238E27FC236}">
                <a16:creationId xmlns:a16="http://schemas.microsoft.com/office/drawing/2014/main" id="{A9A66250-0AB4-F263-85E6-32DD6ADC3E0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a:extLst>
              <a:ext uri="{FF2B5EF4-FFF2-40B4-BE49-F238E27FC236}">
                <a16:creationId xmlns:a16="http://schemas.microsoft.com/office/drawing/2014/main" id="{D1D90F63-373B-AAF9-C5D7-139816192FDF}"/>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2">
            <a:extLst>
              <a:ext uri="{FF2B5EF4-FFF2-40B4-BE49-F238E27FC236}">
                <a16:creationId xmlns:a16="http://schemas.microsoft.com/office/drawing/2014/main" id="{654F27A3-ADA9-A0F3-3B83-494A32A75DAD}"/>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F9024D7F-AE85-3630-7C1F-A4CAACAD6188}"/>
              </a:ext>
            </a:extLst>
          </p:cNvPr>
          <p:cNvSpPr txBox="1"/>
          <p:nvPr/>
        </p:nvSpPr>
        <p:spPr>
          <a:xfrm>
            <a:off x="6400801" y="1587500"/>
            <a:ext cx="5442040" cy="1569660"/>
          </a:xfrm>
          <a:prstGeom prst="rect">
            <a:avLst/>
          </a:prstGeom>
          <a:noFill/>
        </p:spPr>
        <p:txBody>
          <a:bodyPr wrap="square">
            <a:spAutoFit/>
          </a:bodyPr>
          <a:lstStyle/>
          <a:p>
            <a:pPr algn="just"/>
            <a:r>
              <a:rPr lang="en-US" sz="1200" dirty="0">
                <a:latin typeface="Times New Roman" panose="02020603050405020304" pitchFamily="18" charset="0"/>
                <a:cs typeface="Times New Roman" panose="02020603050405020304" pitchFamily="18" charset="0"/>
              </a:rPr>
              <a:t>The regression analysis equation-derived line y = 0.0000x + 167.8815 also supports the idea suggesting that there is no strong correlation between the overall population and the total number of cases in the sample set. This slope = 0.0000 this means that regardless of any changes in the size of population, does affect the number of cases; they remain constant. The intercept, obtained as 167.8815 is the number of cases at the time that population is equal to zero, which is actually unrealistic. In totality, from this model, we deduce that the whole population does not effectively explain the total number of cases in this data.</a:t>
            </a:r>
          </a:p>
        </p:txBody>
      </p:sp>
    </p:spTree>
    <p:extLst>
      <p:ext uri="{BB962C8B-B14F-4D97-AF65-F5344CB8AC3E}">
        <p14:creationId xmlns:p14="http://schemas.microsoft.com/office/powerpoint/2010/main" val="16156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F5B0C-5D80-F260-C4B3-0C8C7F682773}"/>
              </a:ext>
            </a:extLst>
          </p:cNvPr>
          <p:cNvSpPr>
            <a:spLocks noGrp="1"/>
          </p:cNvSpPr>
          <p:nvPr>
            <p:ph type="title"/>
          </p:nvPr>
        </p:nvSpPr>
        <p:spPr>
          <a:xfrm>
            <a:off x="1433889" y="1059872"/>
            <a:ext cx="3012216" cy="4851349"/>
          </a:xfrm>
        </p:spPr>
        <p:txBody>
          <a:bodyPr>
            <a:normAutofit/>
          </a:bodyPr>
          <a:lstStyle/>
          <a:p>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KNN &amp; NAÏVE BAYES:</a:t>
            </a:r>
            <a:endParaRPr lang="en-IN" sz="1200" dirty="0">
              <a:latin typeface="Times New Roman" panose="02020603050405020304" pitchFamily="18" charset="0"/>
              <a:cs typeface="Times New Roman" panose="02020603050405020304" pitchFamily="18" charset="0"/>
            </a:endParaRP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19E7F940-B55E-FABB-DBB4-0F9EFF45D990}"/>
              </a:ext>
            </a:extLst>
          </p:cNvPr>
          <p:cNvSpPr>
            <a:spLocks noGrp="1"/>
          </p:cNvSpPr>
          <p:nvPr>
            <p:ph idx="1"/>
          </p:nvPr>
        </p:nvSpPr>
        <p:spPr>
          <a:xfrm>
            <a:off x="5280368" y="1059872"/>
            <a:ext cx="6224244" cy="4851350"/>
          </a:xfrm>
        </p:spPr>
        <p:txBody>
          <a:bodyPr>
            <a:normAutofit/>
          </a:bodyPr>
          <a:lstStyle/>
          <a:p>
            <a:r>
              <a:rPr lang="en-US" sz="1200" dirty="0">
                <a:latin typeface="Times New Roman" panose="02020603050405020304" pitchFamily="18" charset="0"/>
                <a:cs typeface="Times New Roman" panose="02020603050405020304" pitchFamily="18" charset="0"/>
              </a:rPr>
              <a:t>The KNN model achieved an accuracy of 0.36, whereas the Naïve Bayes model got an accuracy of 0.33.This shows that KNN outperformed the naive Bayes model on this dataset. The accuracy scores indicate that KNN was more effective at classifying the data, most likely because of its capacity to capture local patterns in the space of features.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02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3396-1C57-A00D-519B-7F271A236707}"/>
              </a:ext>
            </a:extLst>
          </p:cNvPr>
          <p:cNvSpPr>
            <a:spLocks noGrp="1"/>
          </p:cNvSpPr>
          <p:nvPr>
            <p:ph type="title"/>
          </p:nvPr>
        </p:nvSpPr>
        <p:spPr>
          <a:xfrm>
            <a:off x="1232210" y="252184"/>
            <a:ext cx="8911687" cy="1280890"/>
          </a:xfrm>
        </p:spPr>
        <p:txBody>
          <a:bodyPr>
            <a:normAutofit/>
          </a:bodyPr>
          <a:lstStyle/>
          <a:p>
            <a:pPr algn="ctr"/>
            <a:r>
              <a:rPr lang="en-IN" sz="1200" b="1" dirty="0">
                <a:latin typeface="Times New Roman" panose="02020603050405020304" pitchFamily="18" charset="0"/>
                <a:cs typeface="Times New Roman" panose="02020603050405020304" pitchFamily="18" charset="0"/>
              </a:rPr>
              <a:t>CODE</a:t>
            </a:r>
          </a:p>
        </p:txBody>
      </p:sp>
      <p:pic>
        <p:nvPicPr>
          <p:cNvPr id="6" name="Picture 5">
            <a:extLst>
              <a:ext uri="{FF2B5EF4-FFF2-40B4-BE49-F238E27FC236}">
                <a16:creationId xmlns:a16="http://schemas.microsoft.com/office/drawing/2014/main" id="{D4D743BA-2F03-C4D5-8295-A52B3CD74EBA}"/>
              </a:ext>
            </a:extLst>
          </p:cNvPr>
          <p:cNvPicPr>
            <a:picLocks noChangeAspect="1"/>
          </p:cNvPicPr>
          <p:nvPr/>
        </p:nvPicPr>
        <p:blipFill>
          <a:blip r:embed="rId2"/>
          <a:stretch>
            <a:fillRect/>
          </a:stretch>
        </p:blipFill>
        <p:spPr>
          <a:xfrm>
            <a:off x="510452" y="1288035"/>
            <a:ext cx="5509348" cy="4579261"/>
          </a:xfrm>
          <a:prstGeom prst="rect">
            <a:avLst/>
          </a:prstGeom>
        </p:spPr>
      </p:pic>
      <p:sp>
        <p:nvSpPr>
          <p:cNvPr id="7" name="Text Placeholder 2">
            <a:extLst>
              <a:ext uri="{FF2B5EF4-FFF2-40B4-BE49-F238E27FC236}">
                <a16:creationId xmlns:a16="http://schemas.microsoft.com/office/drawing/2014/main" id="{6C9501BB-F8B2-E471-E3F1-4CFA046048A8}"/>
              </a:ext>
            </a:extLst>
          </p:cNvPr>
          <p:cNvSpPr txBox="1">
            <a:spLocks/>
          </p:cNvSpPr>
          <p:nvPr/>
        </p:nvSpPr>
        <p:spPr>
          <a:xfrm>
            <a:off x="1228498" y="5997600"/>
            <a:ext cx="8915399" cy="860400"/>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latin typeface="Arial" panose="020B0604020202020204" pitchFamily="34" charset="0"/>
                <a:cs typeface="Arial" panose="020B0604020202020204" pitchFamily="34" charset="0"/>
              </a:rPr>
              <a:t>KNN</a:t>
            </a:r>
          </a:p>
        </p:txBody>
      </p:sp>
      <p:pic>
        <p:nvPicPr>
          <p:cNvPr id="9" name="Picture 8">
            <a:extLst>
              <a:ext uri="{FF2B5EF4-FFF2-40B4-BE49-F238E27FC236}">
                <a16:creationId xmlns:a16="http://schemas.microsoft.com/office/drawing/2014/main" id="{66900646-B167-F70F-083D-5109A261F36C}"/>
              </a:ext>
            </a:extLst>
          </p:cNvPr>
          <p:cNvPicPr>
            <a:picLocks noChangeAspect="1"/>
          </p:cNvPicPr>
          <p:nvPr/>
        </p:nvPicPr>
        <p:blipFill>
          <a:blip r:embed="rId3"/>
          <a:stretch>
            <a:fillRect/>
          </a:stretch>
        </p:blipFill>
        <p:spPr>
          <a:xfrm>
            <a:off x="6357257" y="1288034"/>
            <a:ext cx="5421086" cy="4579261"/>
          </a:xfrm>
          <a:prstGeom prst="rect">
            <a:avLst/>
          </a:prstGeom>
        </p:spPr>
      </p:pic>
      <p:sp>
        <p:nvSpPr>
          <p:cNvPr id="11" name="TextBox 10">
            <a:extLst>
              <a:ext uri="{FF2B5EF4-FFF2-40B4-BE49-F238E27FC236}">
                <a16:creationId xmlns:a16="http://schemas.microsoft.com/office/drawing/2014/main" id="{66DA12B8-17BE-2EAE-B479-6681C197892D}"/>
              </a:ext>
            </a:extLst>
          </p:cNvPr>
          <p:cNvSpPr txBox="1"/>
          <p:nvPr/>
        </p:nvSpPr>
        <p:spPr>
          <a:xfrm>
            <a:off x="7915502" y="5997599"/>
            <a:ext cx="6096000" cy="369332"/>
          </a:xfrm>
          <a:prstGeom prst="rect">
            <a:avLst/>
          </a:prstGeom>
          <a:no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NAÏVE BAYES</a:t>
            </a:r>
          </a:p>
        </p:txBody>
      </p:sp>
    </p:spTree>
    <p:extLst>
      <p:ext uri="{BB962C8B-B14F-4D97-AF65-F5344CB8AC3E}">
        <p14:creationId xmlns:p14="http://schemas.microsoft.com/office/powerpoint/2010/main" val="392568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6D8BB-4BE1-BACF-178F-F0DD900A4BC4}"/>
              </a:ext>
            </a:extLst>
          </p:cNvPr>
          <p:cNvSpPr>
            <a:spLocks noGrp="1"/>
          </p:cNvSpPr>
          <p:nvPr>
            <p:ph type="title"/>
          </p:nvPr>
        </p:nvSpPr>
        <p:spPr>
          <a:xfrm>
            <a:off x="1433889" y="1059872"/>
            <a:ext cx="3012216" cy="4851349"/>
          </a:xfrm>
        </p:spPr>
        <p:txBody>
          <a:bodyPr>
            <a:normAutofit/>
          </a:bodyPr>
          <a:lstStyle/>
          <a:p>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Table of contents:</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30F83F05-D390-03C0-B0BE-306ABD8C0881}"/>
              </a:ext>
            </a:extLst>
          </p:cNvPr>
          <p:cNvSpPr>
            <a:spLocks noGrp="1"/>
          </p:cNvSpPr>
          <p:nvPr>
            <p:ph idx="1"/>
          </p:nvPr>
        </p:nvSpPr>
        <p:spPr>
          <a:xfrm>
            <a:off x="5280368" y="1059872"/>
            <a:ext cx="6224244" cy="485135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Introduction</a:t>
            </a:r>
          </a:p>
          <a:p>
            <a:r>
              <a:rPr lang="en-US" sz="1200" b="1" dirty="0">
                <a:latin typeface="Times New Roman" panose="02020603050405020304" pitchFamily="18" charset="0"/>
                <a:cs typeface="Times New Roman" panose="02020603050405020304" pitchFamily="18" charset="0"/>
              </a:rPr>
              <a:t>Background</a:t>
            </a:r>
          </a:p>
          <a:p>
            <a:r>
              <a:rPr lang="en-US" sz="1200" b="1" dirty="0">
                <a:latin typeface="Times New Roman" panose="02020603050405020304" pitchFamily="18" charset="0"/>
                <a:cs typeface="Times New Roman" panose="02020603050405020304" pitchFamily="18" charset="0"/>
              </a:rPr>
              <a:t>Data Description</a:t>
            </a:r>
          </a:p>
          <a:p>
            <a:r>
              <a:rPr lang="en-US" sz="1200" b="1" dirty="0">
                <a:latin typeface="Times New Roman" panose="02020603050405020304" pitchFamily="18" charset="0"/>
                <a:cs typeface="Times New Roman" panose="02020603050405020304" pitchFamily="18" charset="0"/>
              </a:rPr>
              <a:t>Data Attributes</a:t>
            </a:r>
          </a:p>
          <a:p>
            <a:r>
              <a:rPr lang="en-US" sz="1200" b="1" dirty="0">
                <a:latin typeface="Times New Roman" panose="02020603050405020304" pitchFamily="18" charset="0"/>
                <a:cs typeface="Times New Roman" panose="02020603050405020304" pitchFamily="18" charset="0"/>
              </a:rPr>
              <a:t>Visualizations of Data</a:t>
            </a:r>
          </a:p>
          <a:p>
            <a:r>
              <a:rPr lang="en-US" sz="1200" b="1" dirty="0">
                <a:latin typeface="Times New Roman" panose="02020603050405020304" pitchFamily="18" charset="0"/>
                <a:cs typeface="Times New Roman" panose="02020603050405020304" pitchFamily="18" charset="0"/>
              </a:rPr>
              <a:t>Confusion matrix of Data</a:t>
            </a:r>
          </a:p>
          <a:p>
            <a:r>
              <a:rPr lang="en-US" sz="1200" b="1" dirty="0">
                <a:latin typeface="Times New Roman" panose="02020603050405020304" pitchFamily="18" charset="0"/>
                <a:cs typeface="Times New Roman" panose="02020603050405020304" pitchFamily="18" charset="0"/>
              </a:rPr>
              <a:t>Linear Regression of Data</a:t>
            </a:r>
          </a:p>
          <a:p>
            <a:r>
              <a:rPr lang="en-US" sz="1200" b="1" dirty="0">
                <a:latin typeface="Times New Roman" panose="02020603050405020304" pitchFamily="18" charset="0"/>
                <a:cs typeface="Times New Roman" panose="02020603050405020304" pitchFamily="18" charset="0"/>
              </a:rPr>
              <a:t>KNN Model</a:t>
            </a:r>
          </a:p>
          <a:p>
            <a:r>
              <a:rPr lang="en-US" sz="1200" b="1" dirty="0">
                <a:latin typeface="Times New Roman" panose="02020603050405020304" pitchFamily="18" charset="0"/>
                <a:cs typeface="Times New Roman" panose="02020603050405020304" pitchFamily="18" charset="0"/>
              </a:rPr>
              <a:t>Kernal's Model</a:t>
            </a:r>
          </a:p>
          <a:p>
            <a:r>
              <a:rPr lang="en-US" sz="1200" b="1" dirty="0">
                <a:latin typeface="Times New Roman" panose="02020603050405020304" pitchFamily="18" charset="0"/>
                <a:cs typeface="Times New Roman" panose="02020603050405020304" pitchFamily="18" charset="0"/>
              </a:rPr>
              <a:t>Random Forest Model</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097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F1DB-5A3C-C80E-BE47-F9C2A1D71B07}"/>
              </a:ext>
            </a:extLst>
          </p:cNvPr>
          <p:cNvSpPr>
            <a:spLocks noGrp="1"/>
          </p:cNvSpPr>
          <p:nvPr>
            <p:ph type="title"/>
          </p:nvPr>
        </p:nvSpPr>
        <p:spPr>
          <a:xfrm>
            <a:off x="1716627" y="251721"/>
            <a:ext cx="9526727" cy="860400"/>
          </a:xfrm>
        </p:spPr>
        <p:txBody>
          <a:bodyPr>
            <a:normAutofit/>
          </a:bodyPr>
          <a:lstStyle/>
          <a:p>
            <a:r>
              <a:rPr lang="en-IN" sz="1200" b="1" dirty="0">
                <a:latin typeface="Times New Roman" panose="02020603050405020304" pitchFamily="18" charset="0"/>
                <a:cs typeface="Times New Roman" panose="02020603050405020304" pitchFamily="18" charset="0"/>
              </a:rPr>
              <a:t>KNN ACCURACY (0.36):</a:t>
            </a:r>
          </a:p>
        </p:txBody>
      </p:sp>
      <p:pic>
        <p:nvPicPr>
          <p:cNvPr id="7" name="Picture 6">
            <a:extLst>
              <a:ext uri="{FF2B5EF4-FFF2-40B4-BE49-F238E27FC236}">
                <a16:creationId xmlns:a16="http://schemas.microsoft.com/office/drawing/2014/main" id="{5A5C5BEB-0CCF-DE6B-09FB-C6EE3B36B2BA}"/>
              </a:ext>
            </a:extLst>
          </p:cNvPr>
          <p:cNvPicPr>
            <a:picLocks noChangeAspect="1"/>
          </p:cNvPicPr>
          <p:nvPr/>
        </p:nvPicPr>
        <p:blipFill>
          <a:blip r:embed="rId2"/>
          <a:stretch>
            <a:fillRect/>
          </a:stretch>
        </p:blipFill>
        <p:spPr>
          <a:xfrm>
            <a:off x="1716627" y="1765633"/>
            <a:ext cx="5493032" cy="4654789"/>
          </a:xfrm>
          <a:prstGeom prst="rect">
            <a:avLst/>
          </a:prstGeom>
        </p:spPr>
      </p:pic>
      <p:sp>
        <p:nvSpPr>
          <p:cNvPr id="9" name="TextBox 8">
            <a:extLst>
              <a:ext uri="{FF2B5EF4-FFF2-40B4-BE49-F238E27FC236}">
                <a16:creationId xmlns:a16="http://schemas.microsoft.com/office/drawing/2014/main" id="{C480E43C-777C-B467-E36F-429D7A1CB657}"/>
              </a:ext>
            </a:extLst>
          </p:cNvPr>
          <p:cNvSpPr txBox="1"/>
          <p:nvPr/>
        </p:nvSpPr>
        <p:spPr>
          <a:xfrm>
            <a:off x="7609114" y="1765633"/>
            <a:ext cx="4386943" cy="1384995"/>
          </a:xfrm>
          <a:prstGeom prst="rect">
            <a:avLst/>
          </a:prstGeom>
          <a:noFill/>
        </p:spPr>
        <p:txBody>
          <a:bodyPr wrap="square">
            <a:spAutoFit/>
          </a:bodyPr>
          <a:lstStyle/>
          <a:p>
            <a:pPr algn="just"/>
            <a:r>
              <a:rPr lang="en-IN" sz="1200" dirty="0">
                <a:latin typeface="Times New Roman" panose="02020603050405020304" pitchFamily="18" charset="0"/>
                <a:cs typeface="Times New Roman" panose="02020603050405020304" pitchFamily="18" charset="0"/>
              </a:rPr>
              <a:t>KNN Accuracy (0.36):KNN's performance might be due to its non-parametric character, which enables it to adapt to the underlying data distribution without making significant assumptions. It works well when the decision boundary is irregular and can efficiently take advantage of the data's local structure. The imputation of missing values may also improve the model's performance, ensuring that the feature matrix is complete and can be used effectively for training.</a:t>
            </a:r>
          </a:p>
        </p:txBody>
      </p:sp>
    </p:spTree>
    <p:extLst>
      <p:ext uri="{BB962C8B-B14F-4D97-AF65-F5344CB8AC3E}">
        <p14:creationId xmlns:p14="http://schemas.microsoft.com/office/powerpoint/2010/main" val="124848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51C6-6B6B-189A-4AD2-AF7BE83B05A5}"/>
              </a:ext>
            </a:extLst>
          </p:cNvPr>
          <p:cNvSpPr>
            <a:spLocks noGrp="1"/>
          </p:cNvSpPr>
          <p:nvPr>
            <p:ph type="title"/>
          </p:nvPr>
        </p:nvSpPr>
        <p:spPr>
          <a:xfrm>
            <a:off x="1778311" y="-445155"/>
            <a:ext cx="9384989" cy="1620811"/>
          </a:xfrm>
        </p:spPr>
        <p:txBody>
          <a:bodyPr>
            <a:normAutofit/>
          </a:bodyPr>
          <a:lstStyle/>
          <a:p>
            <a:r>
              <a:rPr lang="en-IN" sz="1200" b="1" dirty="0">
                <a:latin typeface="Times New Roman" panose="02020603050405020304" pitchFamily="18" charset="0"/>
                <a:cs typeface="Times New Roman" panose="02020603050405020304" pitchFamily="18" charset="0"/>
              </a:rPr>
              <a:t>NAÏVE BAYES ACCUARCY(0.33):</a:t>
            </a:r>
          </a:p>
        </p:txBody>
      </p:sp>
      <p:pic>
        <p:nvPicPr>
          <p:cNvPr id="5" name="Picture 4">
            <a:extLst>
              <a:ext uri="{FF2B5EF4-FFF2-40B4-BE49-F238E27FC236}">
                <a16:creationId xmlns:a16="http://schemas.microsoft.com/office/drawing/2014/main" id="{47ABD4D1-85B0-AEF2-EDAA-F51E43984813}"/>
              </a:ext>
            </a:extLst>
          </p:cNvPr>
          <p:cNvPicPr>
            <a:picLocks noChangeAspect="1"/>
          </p:cNvPicPr>
          <p:nvPr/>
        </p:nvPicPr>
        <p:blipFill>
          <a:blip r:embed="rId2"/>
          <a:stretch>
            <a:fillRect/>
          </a:stretch>
        </p:blipFill>
        <p:spPr>
          <a:xfrm>
            <a:off x="1778311" y="1399588"/>
            <a:ext cx="4927290" cy="5169166"/>
          </a:xfrm>
          <a:prstGeom prst="rect">
            <a:avLst/>
          </a:prstGeom>
        </p:spPr>
      </p:pic>
      <p:sp>
        <p:nvSpPr>
          <p:cNvPr id="7" name="TextBox 6">
            <a:extLst>
              <a:ext uri="{FF2B5EF4-FFF2-40B4-BE49-F238E27FC236}">
                <a16:creationId xmlns:a16="http://schemas.microsoft.com/office/drawing/2014/main" id="{44859AD3-01F1-DA40-0BC3-3DD4A0CC6476}"/>
              </a:ext>
            </a:extLst>
          </p:cNvPr>
          <p:cNvSpPr txBox="1"/>
          <p:nvPr/>
        </p:nvSpPr>
        <p:spPr>
          <a:xfrm>
            <a:off x="7043057" y="1885968"/>
            <a:ext cx="4604658" cy="1384995"/>
          </a:xfrm>
          <a:prstGeom prst="rect">
            <a:avLst/>
          </a:prstGeom>
          <a:noFill/>
        </p:spPr>
        <p:txBody>
          <a:bodyPr wrap="square">
            <a:spAutoFit/>
          </a:bodyPr>
          <a:lstStyle/>
          <a:p>
            <a:pPr algn="just"/>
            <a:r>
              <a:rPr lang="en-IN" sz="1200" dirty="0">
                <a:latin typeface="Times New Roman" panose="02020603050405020304" pitchFamily="18" charset="0"/>
                <a:cs typeface="Times New Roman" panose="02020603050405020304" pitchFamily="18" charset="0"/>
              </a:rPr>
              <a:t>Naïve Bayes Accuracy (0.33):The Naïve Bayes algorithm presupposes feature independence, which may not be true for this dataset. If the features are correlated, this assumption may result in inferior performance since it fails to capture their interactions. The decreased accuracy suggests that while Naïve Bayes is a fast and efficient model, it may not be the ideal solution for this dataset with large feature dependencies.</a:t>
            </a:r>
          </a:p>
        </p:txBody>
      </p:sp>
    </p:spTree>
    <p:extLst>
      <p:ext uri="{BB962C8B-B14F-4D97-AF65-F5344CB8AC3E}">
        <p14:creationId xmlns:p14="http://schemas.microsoft.com/office/powerpoint/2010/main" val="119642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12F40-A8C0-2347-E2B0-72EC178CCAA4}"/>
              </a:ext>
            </a:extLst>
          </p:cNvPr>
          <p:cNvSpPr>
            <a:spLocks noGrp="1"/>
          </p:cNvSpPr>
          <p:nvPr>
            <p:ph type="title"/>
          </p:nvPr>
        </p:nvSpPr>
        <p:spPr>
          <a:xfrm>
            <a:off x="1046019" y="942108"/>
            <a:ext cx="3256550" cy="4969113"/>
          </a:xfrm>
        </p:spPr>
        <p:txBody>
          <a:bodyPr anchor="ctr">
            <a:normAutofit/>
          </a:bodyPr>
          <a:lstStyle/>
          <a:p>
            <a:r>
              <a:rPr lang="en-US" sz="12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WHAT MODEL WORKS BETTER? </a:t>
            </a:r>
            <a:br>
              <a:rPr lang="en-IN" dirty="0">
                <a:solidFill>
                  <a:schemeClr val="tx2">
                    <a:lumMod val="75000"/>
                  </a:schemeClr>
                </a:solidFill>
                <a:effectLst/>
                <a:latin typeface="Times New Roman" panose="02020603050405020304" pitchFamily="18" charset="0"/>
                <a:ea typeface="Times New Roman" panose="02020603050405020304" pitchFamily="18" charset="0"/>
                <a:cs typeface="Arial" panose="020B0604020202020204" pitchFamily="34" charset="0"/>
              </a:rPr>
            </a:br>
            <a:endParaRPr lang="en-IN" dirty="0">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F6EFE677-D87C-7343-2FEA-FE1C13FA47E1}"/>
              </a:ext>
            </a:extLst>
          </p:cNvPr>
          <p:cNvSpPr>
            <a:spLocks noGrp="1"/>
          </p:cNvSpPr>
          <p:nvPr>
            <p:ph idx="1"/>
          </p:nvPr>
        </p:nvSpPr>
        <p:spPr>
          <a:xfrm>
            <a:off x="5049062" y="942108"/>
            <a:ext cx="6455549" cy="4969114"/>
          </a:xfrm>
        </p:spPr>
        <p:txBody>
          <a:bodyPr anchor="ctr">
            <a:normAutofit/>
          </a:bodyPr>
          <a:lstStyle/>
          <a:p>
            <a:r>
              <a:rPr lang="en-US" sz="1200" dirty="0">
                <a:solidFill>
                  <a:schemeClr val="tx2">
                    <a:lumMod val="75000"/>
                  </a:schemeClr>
                </a:solidFill>
                <a:latin typeface="Times New Roman" panose="02020603050405020304" pitchFamily="18" charset="0"/>
                <a:cs typeface="Times New Roman" panose="02020603050405020304" pitchFamily="18" charset="0"/>
              </a:rPr>
              <a:t>KNN performs better on this data because of its capacity to consider the data points' local structure. It makes no assumptions about data distribution and is adaptable to the dataset's intricacies. Naïve Bayes' independence assumption may hinder its efficiency when characteristics are linked, or data distribution is not uniform. In conclusion, the nature of the data and the relationships between features should inform the model selection. KNN outperforms Naïve Bayes in this dataset due to its flexibility and responsiveness to local patterns, resulting in improved accuracy.</a:t>
            </a:r>
            <a:endParaRPr lang="en-IN" sz="12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592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BBE3FA-027A-3D95-368B-6D9FD1496B7F}"/>
              </a:ext>
            </a:extLst>
          </p:cNvPr>
          <p:cNvSpPr>
            <a:spLocks noGrp="1"/>
          </p:cNvSpPr>
          <p:nvPr>
            <p:ph type="title"/>
          </p:nvPr>
        </p:nvSpPr>
        <p:spPr>
          <a:xfrm>
            <a:off x="1627632" y="624109"/>
            <a:ext cx="2190742" cy="5614951"/>
          </a:xfrm>
        </p:spPr>
        <p:txBody>
          <a:bodyPr>
            <a:normAutofit/>
          </a:bodyPr>
          <a:lstStyle/>
          <a:p>
            <a:br>
              <a:rPr lang="en-US" sz="3200" dirty="0"/>
            </a:br>
            <a:r>
              <a:rPr lang="en-US" sz="1200" b="1" dirty="0">
                <a:latin typeface="Times New Roman" panose="02020603050405020304" pitchFamily="18" charset="0"/>
                <a:cs typeface="Times New Roman" panose="02020603050405020304" pitchFamily="18" charset="0"/>
              </a:rPr>
              <a:t>KERNEL METHOD:</a:t>
            </a:r>
          </a:p>
        </p:txBody>
      </p:sp>
      <p:sp>
        <p:nvSpPr>
          <p:cNvPr id="9" name="Content Placeholder 8">
            <a:extLst>
              <a:ext uri="{FF2B5EF4-FFF2-40B4-BE49-F238E27FC236}">
                <a16:creationId xmlns:a16="http://schemas.microsoft.com/office/drawing/2014/main" id="{19E5DCEA-0037-CE25-9647-70A8D305DA63}"/>
              </a:ext>
            </a:extLst>
          </p:cNvPr>
          <p:cNvSpPr>
            <a:spLocks noGrp="1"/>
          </p:cNvSpPr>
          <p:nvPr>
            <p:ph idx="1"/>
          </p:nvPr>
        </p:nvSpPr>
        <p:spPr>
          <a:xfrm>
            <a:off x="4700016" y="624110"/>
            <a:ext cx="6804596" cy="3484903"/>
          </a:xfrm>
        </p:spPr>
        <p:txBody>
          <a:bodyPr>
            <a:normAutofit/>
          </a:bodyPr>
          <a:lstStyle/>
          <a:p>
            <a:endParaRPr lang="en-US"/>
          </a:p>
        </p:txBody>
      </p:sp>
      <p:pic>
        <p:nvPicPr>
          <p:cNvPr id="5" name="Content Placeholder 4">
            <a:extLst>
              <a:ext uri="{FF2B5EF4-FFF2-40B4-BE49-F238E27FC236}">
                <a16:creationId xmlns:a16="http://schemas.microsoft.com/office/drawing/2014/main" id="{95A94F9A-9EBF-4DB6-DA45-E090FD0FC714}"/>
              </a:ext>
            </a:extLst>
          </p:cNvPr>
          <p:cNvPicPr>
            <a:picLocks noChangeAspect="1"/>
          </p:cNvPicPr>
          <p:nvPr/>
        </p:nvPicPr>
        <p:blipFill>
          <a:blip r:embed="rId2"/>
          <a:stretch>
            <a:fillRect/>
          </a:stretch>
        </p:blipFill>
        <p:spPr>
          <a:xfrm>
            <a:off x="3818374" y="624109"/>
            <a:ext cx="7938197" cy="4832146"/>
          </a:xfrm>
          <a:prstGeom prst="rect">
            <a:avLst/>
          </a:prstGeom>
        </p:spPr>
      </p:pic>
    </p:spTree>
    <p:extLst>
      <p:ext uri="{BB962C8B-B14F-4D97-AF65-F5344CB8AC3E}">
        <p14:creationId xmlns:p14="http://schemas.microsoft.com/office/powerpoint/2010/main" val="3694980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00925-5193-258C-46E6-4003B3B5D5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32CC0-34C5-F49C-884C-2913D403E0C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132D432-4DF3-0DD9-05E4-BD6A6B1EE43F}"/>
              </a:ext>
            </a:extLst>
          </p:cNvPr>
          <p:cNvPicPr>
            <a:picLocks noChangeAspect="1"/>
          </p:cNvPicPr>
          <p:nvPr/>
        </p:nvPicPr>
        <p:blipFill>
          <a:blip r:embed="rId2"/>
          <a:stretch>
            <a:fillRect/>
          </a:stretch>
        </p:blipFill>
        <p:spPr>
          <a:xfrm>
            <a:off x="513425" y="353785"/>
            <a:ext cx="11165149" cy="6150429"/>
          </a:xfrm>
          <a:prstGeom prst="rect">
            <a:avLst/>
          </a:prstGeom>
        </p:spPr>
      </p:pic>
    </p:spTree>
    <p:extLst>
      <p:ext uri="{BB962C8B-B14F-4D97-AF65-F5344CB8AC3E}">
        <p14:creationId xmlns:p14="http://schemas.microsoft.com/office/powerpoint/2010/main" val="299402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FF26-C79B-86E8-1C69-F9CFD0420B47}"/>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9198358E-35AF-4CF1-F941-E97E2AA48A7B}"/>
              </a:ext>
            </a:extLst>
          </p:cNvPr>
          <p:cNvPicPr>
            <a:picLocks noGrp="1" noChangeAspect="1"/>
          </p:cNvPicPr>
          <p:nvPr>
            <p:ph idx="1"/>
          </p:nvPr>
        </p:nvPicPr>
        <p:blipFill>
          <a:blip r:embed="rId2"/>
          <a:stretch>
            <a:fillRect/>
          </a:stretch>
        </p:blipFill>
        <p:spPr>
          <a:xfrm flipH="1">
            <a:off x="11504613" y="5851390"/>
            <a:ext cx="46037" cy="43133"/>
          </a:xfrm>
        </p:spPr>
      </p:pic>
      <p:pic>
        <p:nvPicPr>
          <p:cNvPr id="5" name="Picture 4">
            <a:extLst>
              <a:ext uri="{FF2B5EF4-FFF2-40B4-BE49-F238E27FC236}">
                <a16:creationId xmlns:a16="http://schemas.microsoft.com/office/drawing/2014/main" id="{0C842B92-5509-27DD-C6BE-EB7ADD5B2AAA}"/>
              </a:ext>
            </a:extLst>
          </p:cNvPr>
          <p:cNvPicPr>
            <a:picLocks noChangeAspect="1"/>
          </p:cNvPicPr>
          <p:nvPr/>
        </p:nvPicPr>
        <p:blipFill>
          <a:blip r:embed="rId3"/>
          <a:stretch>
            <a:fillRect/>
          </a:stretch>
        </p:blipFill>
        <p:spPr>
          <a:xfrm>
            <a:off x="342740" y="144596"/>
            <a:ext cx="6172517" cy="6557485"/>
          </a:xfrm>
          <a:prstGeom prst="rect">
            <a:avLst/>
          </a:prstGeom>
        </p:spPr>
      </p:pic>
      <p:pic>
        <p:nvPicPr>
          <p:cNvPr id="9" name="Picture 8">
            <a:extLst>
              <a:ext uri="{FF2B5EF4-FFF2-40B4-BE49-F238E27FC236}">
                <a16:creationId xmlns:a16="http://schemas.microsoft.com/office/drawing/2014/main" id="{3F7925D6-AF82-E27E-C6FA-D073C496321B}"/>
              </a:ext>
            </a:extLst>
          </p:cNvPr>
          <p:cNvPicPr>
            <a:picLocks noChangeAspect="1"/>
          </p:cNvPicPr>
          <p:nvPr/>
        </p:nvPicPr>
        <p:blipFill>
          <a:blip r:embed="rId2"/>
          <a:stretch>
            <a:fillRect/>
          </a:stretch>
        </p:blipFill>
        <p:spPr>
          <a:xfrm>
            <a:off x="5865522" y="101463"/>
            <a:ext cx="6326478" cy="6600618"/>
          </a:xfrm>
          <a:prstGeom prst="rect">
            <a:avLst/>
          </a:prstGeom>
        </p:spPr>
      </p:pic>
    </p:spTree>
    <p:extLst>
      <p:ext uri="{BB962C8B-B14F-4D97-AF65-F5344CB8AC3E}">
        <p14:creationId xmlns:p14="http://schemas.microsoft.com/office/powerpoint/2010/main" val="4280948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D121-E47E-5150-8869-A549F37D62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F8E776-F46D-F7CA-2342-9DC356D12BC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07D5D18-0BBB-3AA4-CA92-427BB4FC4251}"/>
              </a:ext>
            </a:extLst>
          </p:cNvPr>
          <p:cNvPicPr>
            <a:picLocks noChangeAspect="1"/>
          </p:cNvPicPr>
          <p:nvPr/>
        </p:nvPicPr>
        <p:blipFill>
          <a:blip r:embed="rId2"/>
          <a:stretch>
            <a:fillRect/>
          </a:stretch>
        </p:blipFill>
        <p:spPr>
          <a:xfrm>
            <a:off x="687388" y="287725"/>
            <a:ext cx="11288486" cy="6282549"/>
          </a:xfrm>
          <a:prstGeom prst="rect">
            <a:avLst/>
          </a:prstGeom>
        </p:spPr>
      </p:pic>
    </p:spTree>
    <p:extLst>
      <p:ext uri="{BB962C8B-B14F-4D97-AF65-F5344CB8AC3E}">
        <p14:creationId xmlns:p14="http://schemas.microsoft.com/office/powerpoint/2010/main" val="3455742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538F-80FB-761F-5BFE-02215E10DDC6}"/>
              </a:ext>
            </a:extLst>
          </p:cNvPr>
          <p:cNvSpPr>
            <a:spLocks noGrp="1"/>
          </p:cNvSpPr>
          <p:nvPr>
            <p:ph type="title"/>
          </p:nvPr>
        </p:nvSpPr>
        <p:spPr>
          <a:xfrm flipV="1">
            <a:off x="3875314" y="838200"/>
            <a:ext cx="97972" cy="108578"/>
          </a:xfrm>
        </p:spPr>
        <p:txBody>
          <a:bodyPr>
            <a:normAutofit fontScale="90000"/>
          </a:bodyPr>
          <a:lstStyle/>
          <a:p>
            <a:endParaRPr lang="en-US" dirty="0"/>
          </a:p>
        </p:txBody>
      </p:sp>
      <p:pic>
        <p:nvPicPr>
          <p:cNvPr id="1026" name="Picture 2" descr="No description has been provided for this image">
            <a:extLst>
              <a:ext uri="{FF2B5EF4-FFF2-40B4-BE49-F238E27FC236}">
                <a16:creationId xmlns:a16="http://schemas.microsoft.com/office/drawing/2014/main" id="{DAECB053-D540-893B-055F-8E052582F3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304" y="1520652"/>
            <a:ext cx="5166370" cy="41422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 description has been provided for this image">
            <a:extLst>
              <a:ext uri="{FF2B5EF4-FFF2-40B4-BE49-F238E27FC236}">
                <a16:creationId xmlns:a16="http://schemas.microsoft.com/office/drawing/2014/main" id="{40F70802-EB4E-F213-04FC-76227C8FB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846" y="1434359"/>
            <a:ext cx="53816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442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636D-B099-D41B-D870-95715C496BAC}"/>
              </a:ext>
            </a:extLst>
          </p:cNvPr>
          <p:cNvSpPr>
            <a:spLocks noGrp="1"/>
          </p:cNvSpPr>
          <p:nvPr>
            <p:ph type="title"/>
          </p:nvPr>
        </p:nvSpPr>
        <p:spPr>
          <a:xfrm flipH="1" flipV="1">
            <a:off x="0" y="0"/>
            <a:ext cx="141514" cy="293914"/>
          </a:xfrm>
        </p:spPr>
        <p:txBody>
          <a:bodyPr>
            <a:normAutofit fontScale="90000"/>
          </a:bodyPr>
          <a:lstStyle/>
          <a:p>
            <a:endParaRPr lang="en-US" dirty="0"/>
          </a:p>
        </p:txBody>
      </p:sp>
      <p:pic>
        <p:nvPicPr>
          <p:cNvPr id="2050" name="Picture 2" descr="No description has been provided for this image">
            <a:extLst>
              <a:ext uri="{FF2B5EF4-FFF2-40B4-BE49-F238E27FC236}">
                <a16:creationId xmlns:a16="http://schemas.microsoft.com/office/drawing/2014/main" id="{6799B4F8-16FC-51B2-2906-F1FFC5D701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9676" y="1519485"/>
            <a:ext cx="5440251" cy="43618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 description has been provided for this image">
            <a:extLst>
              <a:ext uri="{FF2B5EF4-FFF2-40B4-BE49-F238E27FC236}">
                <a16:creationId xmlns:a16="http://schemas.microsoft.com/office/drawing/2014/main" id="{049E6E99-CF16-F16D-D579-62181567C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19485"/>
            <a:ext cx="538162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295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74FEB8-64CA-FED4-246F-B99431ED2237}"/>
              </a:ext>
            </a:extLst>
          </p:cNvPr>
          <p:cNvSpPr>
            <a:spLocks noGrp="1"/>
          </p:cNvSpPr>
          <p:nvPr>
            <p:ph type="title"/>
          </p:nvPr>
        </p:nvSpPr>
        <p:spPr>
          <a:xfrm>
            <a:off x="1046019" y="942108"/>
            <a:ext cx="3256550" cy="4969113"/>
          </a:xfrm>
        </p:spPr>
        <p:txBody>
          <a:bodyPr anchor="ctr">
            <a:norm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INTERPRETATION:</a:t>
            </a:r>
          </a:p>
        </p:txBody>
      </p:sp>
      <p:sp>
        <p:nvSpPr>
          <p:cNvPr id="12" name="Rectangle 11">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7"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8"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9"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20"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21"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2"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3"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4"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5"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6"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7"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8"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5" name="Rectangle 2">
            <a:extLst>
              <a:ext uri="{FF2B5EF4-FFF2-40B4-BE49-F238E27FC236}">
                <a16:creationId xmlns:a16="http://schemas.microsoft.com/office/drawing/2014/main" id="{E7C7B92A-DF37-17F1-4CE1-F27A91D5D8A5}"/>
              </a:ext>
            </a:extLst>
          </p:cNvPr>
          <p:cNvSpPr>
            <a:spLocks noGrp="1" noChangeArrowheads="1"/>
          </p:cNvSpPr>
          <p:nvPr>
            <p:ph idx="1"/>
          </p:nvPr>
        </p:nvSpPr>
        <p:spPr bwMode="auto">
          <a:xfrm>
            <a:off x="5049062" y="942108"/>
            <a:ext cx="6455549" cy="49691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20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It describes various SVM models with different kernels—linear, polynomial, RBF, and sigmoid—for classifying tuberculosis cases across jurisdictions using the attributes 'Cases' and 'Population'. To determine which kernel best matches the data, each model's accuracy, precision, recall, and F1-scores are evaluated. Decision boundaries are depicted for each kernel, demonstrating how each technique distinguishes between classes. The linear kernel works best when the data is linearly separable, whereas the RBF kernel is better at dealing with complex, non-linear relationships. Polynomial and sigmoid kernels can also capture non-linear boundaries, although they are more prone to overfitting and produce unpredictable results depending on the data. </a:t>
            </a:r>
          </a:p>
        </p:txBody>
      </p:sp>
    </p:spTree>
    <p:extLst>
      <p:ext uri="{BB962C8B-B14F-4D97-AF65-F5344CB8AC3E}">
        <p14:creationId xmlns:p14="http://schemas.microsoft.com/office/powerpoint/2010/main" val="420624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40FAF-85A7-6DFE-C07D-AF5F24DE82E9}"/>
              </a:ext>
            </a:extLst>
          </p:cNvPr>
          <p:cNvSpPr>
            <a:spLocks noGrp="1"/>
          </p:cNvSpPr>
          <p:nvPr>
            <p:ph type="title"/>
          </p:nvPr>
        </p:nvSpPr>
        <p:spPr>
          <a:xfrm>
            <a:off x="1433889" y="1059872"/>
            <a:ext cx="3012216" cy="4851349"/>
          </a:xfrm>
        </p:spPr>
        <p:txBody>
          <a:bodyPr>
            <a:normAutofit/>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INTRODUCTION:</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6E5B1653-3D22-E327-66C8-61C0002B2BDB}"/>
              </a:ext>
            </a:extLst>
          </p:cNvPr>
          <p:cNvSpPr>
            <a:spLocks noGrp="1"/>
          </p:cNvSpPr>
          <p:nvPr>
            <p:ph idx="1"/>
          </p:nvPr>
        </p:nvSpPr>
        <p:spPr>
          <a:xfrm>
            <a:off x="5230034" y="632032"/>
            <a:ext cx="6224244" cy="5856903"/>
          </a:xfrm>
        </p:spPr>
        <p:txBody>
          <a:bodyPr>
            <a:noAutofit/>
          </a:bodyPr>
          <a:lstStyle/>
          <a:p>
            <a:pPr marL="0" indent="0">
              <a:lnSpc>
                <a:spcPct val="90000"/>
              </a:lnSpc>
              <a:buNone/>
            </a:pPr>
            <a:r>
              <a:rPr lang="en-US" sz="1200" b="1" dirty="0">
                <a:latin typeface="Times New Roman" panose="02020603050405020304" pitchFamily="18" charset="0"/>
                <a:cs typeface="Times New Roman" panose="02020603050405020304" pitchFamily="18" charset="0"/>
              </a:rPr>
              <a:t>T</a:t>
            </a:r>
            <a:r>
              <a:rPr lang="en-US" sz="1200" b="1" i="0" dirty="0">
                <a:effectLst/>
                <a:latin typeface="Times New Roman" panose="02020603050405020304" pitchFamily="18" charset="0"/>
                <a:cs typeface="Times New Roman" panose="02020603050405020304" pitchFamily="18" charset="0"/>
              </a:rPr>
              <a:t>uberculosis:</a:t>
            </a:r>
          </a:p>
          <a:p>
            <a:pPr>
              <a:lnSpc>
                <a:spcPct val="90000"/>
              </a:lnSpc>
            </a:pPr>
            <a:r>
              <a:rPr lang="en-US" sz="1200" b="0" i="0" dirty="0">
                <a:effectLst/>
                <a:latin typeface="Times New Roman" panose="02020603050405020304" pitchFamily="18" charset="0"/>
                <a:cs typeface="Times New Roman" panose="02020603050405020304" pitchFamily="18" charset="0"/>
              </a:rPr>
              <a:t>A potentially serious infectious bacterial disease that mainly affects the lungs.</a:t>
            </a:r>
          </a:p>
          <a:p>
            <a:pPr>
              <a:lnSpc>
                <a:spcPct val="90000"/>
              </a:lnSpc>
            </a:pPr>
            <a:r>
              <a:rPr lang="en-US" sz="1200" b="0" i="0" dirty="0">
                <a:effectLst/>
                <a:latin typeface="Times New Roman" panose="02020603050405020304" pitchFamily="18" charset="0"/>
                <a:cs typeface="Times New Roman" panose="02020603050405020304" pitchFamily="18" charset="0"/>
              </a:rPr>
              <a:t>Now-a-days this tuberculosis is gradually increasing, and it is becoming a major public concern throughout the world.</a:t>
            </a:r>
          </a:p>
          <a:p>
            <a:pPr>
              <a:lnSpc>
                <a:spcPct val="90000"/>
              </a:lnSpc>
            </a:pPr>
            <a:r>
              <a:rPr lang="en-US" sz="1200" dirty="0">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In California, one of the most populated and diverse states in the US, tuberculosis (TB) still affects communities despite advances in treatment and prevention. </a:t>
            </a:r>
          </a:p>
          <a:p>
            <a:pPr>
              <a:lnSpc>
                <a:spcPct val="90000"/>
              </a:lnSpc>
            </a:pP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Effective planning and action in public health requires an understanding of the distribution and trends of tuberculosis cases across different demographic groups and geographic areas</a:t>
            </a:r>
          </a:p>
          <a:p>
            <a:pPr marL="0" indent="0">
              <a:lnSpc>
                <a:spcPct val="90000"/>
              </a:lnSpc>
              <a:buNone/>
            </a:pPr>
            <a:r>
              <a:rPr lang="en-US" b="1" dirty="0">
                <a:latin typeface="Times New Roman" panose="02020603050405020304" pitchFamily="18" charset="0"/>
                <a:cs typeface="Times New Roman" panose="02020603050405020304" pitchFamily="18" charset="0"/>
              </a:rPr>
              <a:t> </a:t>
            </a:r>
          </a:p>
          <a:p>
            <a:pPr marL="0" indent="0">
              <a:lnSpc>
                <a:spcPct val="90000"/>
              </a:lnSpc>
              <a:buNone/>
            </a:pPr>
            <a:endParaRPr lang="en-US" b="1" dirty="0">
              <a:latin typeface="Times New Roman" panose="02020603050405020304" pitchFamily="18" charset="0"/>
              <a:cs typeface="Times New Roman" panose="02020603050405020304" pitchFamily="18" charset="0"/>
            </a:endParaRPr>
          </a:p>
          <a:p>
            <a:pPr marL="0" indent="0">
              <a:lnSpc>
                <a:spcPct val="90000"/>
              </a:lnSpc>
              <a:buNone/>
            </a:pPr>
            <a:r>
              <a:rPr lang="en-US" sz="1200" b="1" dirty="0">
                <a:latin typeface="Times New Roman" panose="02020603050405020304" pitchFamily="18" charset="0"/>
                <a:cs typeface="Times New Roman" panose="02020603050405020304" pitchFamily="18" charset="0"/>
              </a:rPr>
              <a:t>Data Collection</a:t>
            </a:r>
          </a:p>
          <a:p>
            <a:pPr>
              <a:lnSpc>
                <a:spcPct val="90000"/>
              </a:lnSpc>
            </a:pPr>
            <a:r>
              <a:rPr lang="en-US" sz="1200" b="0" i="0" dirty="0">
                <a:effectLst/>
                <a:latin typeface="Times New Roman" panose="02020603050405020304" pitchFamily="18" charset="0"/>
                <a:cs typeface="Times New Roman" panose="02020603050405020304" pitchFamily="18" charset="0"/>
              </a:rPr>
              <a:t>We have gathered the dat</a:t>
            </a:r>
            <a:r>
              <a:rPr lang="en-US" sz="1200" dirty="0">
                <a:latin typeface="Times New Roman" panose="02020603050405020304" pitchFamily="18" charset="0"/>
                <a:cs typeface="Times New Roman" panose="02020603050405020304" pitchFamily="18" charset="0"/>
              </a:rPr>
              <a:t>a from the data.gov</a:t>
            </a:r>
          </a:p>
          <a:p>
            <a:pPr marL="0" indent="0">
              <a:lnSpc>
                <a:spcPct val="90000"/>
              </a:lnSpc>
              <a:buNone/>
            </a:pPr>
            <a:r>
              <a:rPr lang="en-US" sz="1200" dirty="0">
                <a:latin typeface="Times New Roman" panose="02020603050405020304" pitchFamily="18" charset="0"/>
                <a:cs typeface="Times New Roman" panose="02020603050405020304" pitchFamily="18" charset="0"/>
                <a:hlinkClick r:id="rId2"/>
              </a:rPr>
              <a:t>Tuberculosis Case Numbers and Rates, California and Local Health Jurisdictions - TB by place of birth, age, sex and race/ethnicity - Catalog</a:t>
            </a:r>
            <a:endParaRPr lang="en-US" sz="1200" b="0" i="0" dirty="0">
              <a:effectLst/>
              <a:latin typeface="Times New Roman" panose="02020603050405020304" pitchFamily="18" charset="0"/>
              <a:cs typeface="Times New Roman" panose="02020603050405020304" pitchFamily="18" charset="0"/>
            </a:endParaRPr>
          </a:p>
          <a:p>
            <a:pPr marL="0" indent="0">
              <a:lnSpc>
                <a:spcPct val="90000"/>
              </a:lnSpc>
              <a:buNone/>
            </a:pPr>
            <a:r>
              <a:rPr lang="en-US" sz="1200" dirty="0">
                <a:latin typeface="Times New Roman" panose="02020603050405020304" pitchFamily="18" charset="0"/>
                <a:cs typeface="Times New Roman" panose="02020603050405020304" pitchFamily="18" charset="0"/>
                <a:hlinkClick r:id="rId3"/>
              </a:rPr>
              <a:t>Tuberculosis Case Numbers and Rates, California and Local Health Jurisdictions - TB in local health jurisdiction - Catalog</a:t>
            </a:r>
            <a:endParaRPr lang="en-US" sz="1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22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D2052A-017B-B82E-8F4B-31867FDBE54E}"/>
              </a:ext>
            </a:extLst>
          </p:cNvPr>
          <p:cNvSpPr>
            <a:spLocks noGrp="1" noChangeArrowheads="1"/>
          </p:cNvSpPr>
          <p:nvPr>
            <p:ph idx="1"/>
          </p:nvPr>
        </p:nvSpPr>
        <p:spPr bwMode="auto">
          <a:xfrm>
            <a:off x="925830" y="3112988"/>
            <a:ext cx="10172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None/>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Finally, the kernel with the highest accuracy is chosen as the top performance, implying that it generates the most appropriate decision boundary for classifying jurisdictions based on TB case rate and population. This best-performing model is anticipated to be the most reliable for creating jurisdiction-based classifications based on the available </a:t>
            </a:r>
            <a:r>
              <a:rPr lang="en-US" altLang="en-US" sz="1200" dirty="0">
                <a:solidFill>
                  <a:schemeClr val="tx1"/>
                </a:solidFill>
                <a:latin typeface="Times New Roman" panose="02020603050405020304" pitchFamily="18" charset="0"/>
                <a:cs typeface="Times New Roman" panose="02020603050405020304" pitchFamily="18" charset="0"/>
              </a:rPr>
              <a:t>attributes. The SVM model with the highest accuracy is the 'sigmoid' kernel, which achieved an accuracy of 0.02</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803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3095E19-C2F3-A953-A779-F6E7012B4756}"/>
              </a:ext>
            </a:extLst>
          </p:cNvPr>
          <p:cNvSpPr txBox="1">
            <a:spLocks noGrp="1"/>
          </p:cNvSpPr>
          <p:nvPr>
            <p:ph type="title"/>
          </p:nvPr>
        </p:nvSpPr>
        <p:spPr>
          <a:xfrm>
            <a:off x="1578429" y="973090"/>
            <a:ext cx="8392885" cy="1015663"/>
          </a:xfrm>
          <a:prstGeom prst="rect">
            <a:avLst/>
          </a:prstGeom>
          <a:noFill/>
        </p:spPr>
        <p:txBody>
          <a:bodyPr wrap="square">
            <a:spAutoFit/>
          </a:bodyPr>
          <a:lstStyle/>
          <a:p>
            <a:br>
              <a:rPr lang="en-US" sz="1200" b="1" dirty="0">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WHICH MODEL HAS MORE ACCUARCY?</a:t>
            </a:r>
            <a:endParaRPr lang="en-US" sz="12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8B9B5131-CA2D-B6EC-4F29-1C4216ADFEAE}"/>
              </a:ext>
            </a:extLst>
          </p:cNvPr>
          <p:cNvSpPr>
            <a:spLocks noGrp="1" noChangeArrowheads="1"/>
          </p:cNvSpPr>
          <p:nvPr>
            <p:ph idx="1"/>
          </p:nvPr>
        </p:nvSpPr>
        <p:spPr bwMode="auto">
          <a:xfrm rot="4648037" flipH="1">
            <a:off x="617220" y="4470023"/>
            <a:ext cx="1019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8" name="Rectangle 2">
            <a:extLst>
              <a:ext uri="{FF2B5EF4-FFF2-40B4-BE49-F238E27FC236}">
                <a16:creationId xmlns:a16="http://schemas.microsoft.com/office/drawing/2014/main" id="{EC5ACDD8-9A65-66F5-81C7-9CA725530DCD}"/>
              </a:ext>
            </a:extLst>
          </p:cNvPr>
          <p:cNvSpPr>
            <a:spLocks noChangeArrowheads="1"/>
          </p:cNvSpPr>
          <p:nvPr/>
        </p:nvSpPr>
        <p:spPr bwMode="auto">
          <a:xfrm>
            <a:off x="1428750" y="3516672"/>
            <a:ext cx="9944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linear kernel model has a low accuracy of 1%, implying that other kernels (such as 'poly',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rbf</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or'sigmoid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may perform required to improve accuracy.</a:t>
            </a:r>
            <a:r>
              <a:rPr lang="en-US" altLang="en-US" sz="1200" dirty="0">
                <a:latin typeface="Times New Roman" panose="02020603050405020304" pitchFamily="18" charset="0"/>
                <a:cs typeface="Times New Roman" panose="02020603050405020304" pitchFamily="18" charset="0"/>
              </a:rPr>
              <a:t> similarly, or somewhat better. To find the best-performing kernel, run the entire code and assess each kernel's correctness. If the other kernels produce similarly low results, it is possible that the SVM model's efficiency is restricted by the dataset's properties, and experimenting with different models or further feature engineering may be required to improve accuracy.</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964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305D8-AB70-6723-2523-E0648D761DD9}"/>
              </a:ext>
            </a:extLst>
          </p:cNvPr>
          <p:cNvSpPr>
            <a:spLocks noGrp="1"/>
          </p:cNvSpPr>
          <p:nvPr>
            <p:ph type="title"/>
          </p:nvPr>
        </p:nvSpPr>
        <p:spPr>
          <a:xfrm>
            <a:off x="649224" y="645106"/>
            <a:ext cx="9720675" cy="1259894"/>
          </a:xfrm>
        </p:spPr>
        <p:txBody>
          <a:bodyPr>
            <a:normAutofit/>
          </a:bodyPr>
          <a:lstStyle/>
          <a:p>
            <a:r>
              <a:rPr lang="en-US" sz="1200" b="1" dirty="0">
                <a:latin typeface="Times New Roman" panose="02020603050405020304" pitchFamily="18" charset="0"/>
                <a:cs typeface="Times New Roman" panose="02020603050405020304" pitchFamily="18" charset="0"/>
              </a:rPr>
              <a:t>RANDOM FOREST:</a:t>
            </a:r>
          </a:p>
        </p:txBody>
      </p:sp>
      <p:sp>
        <p:nvSpPr>
          <p:cNvPr id="16" name="Rectangle 1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BE64F59-B812-C886-E8CB-06AEBE9F85B3}"/>
              </a:ext>
            </a:extLst>
          </p:cNvPr>
          <p:cNvSpPr>
            <a:spLocks noGrp="1"/>
          </p:cNvSpPr>
          <p:nvPr>
            <p:ph idx="1"/>
          </p:nvPr>
        </p:nvSpPr>
        <p:spPr>
          <a:xfrm>
            <a:off x="649225" y="2133600"/>
            <a:ext cx="3650278" cy="3759253"/>
          </a:xfrm>
        </p:spPr>
        <p:txBody>
          <a:bodyPr>
            <a:normAutofit/>
          </a:bodyPr>
          <a:lstStyle/>
          <a:p>
            <a:endParaRPr lang="en-US"/>
          </a:p>
        </p:txBody>
      </p:sp>
      <p:pic>
        <p:nvPicPr>
          <p:cNvPr id="5" name="Picture 4">
            <a:extLst>
              <a:ext uri="{FF2B5EF4-FFF2-40B4-BE49-F238E27FC236}">
                <a16:creationId xmlns:a16="http://schemas.microsoft.com/office/drawing/2014/main" id="{0C4EC0CA-D626-72CE-4E65-927B4F326CE3}"/>
              </a:ext>
            </a:extLst>
          </p:cNvPr>
          <p:cNvPicPr>
            <a:picLocks noChangeAspect="1"/>
          </p:cNvPicPr>
          <p:nvPr/>
        </p:nvPicPr>
        <p:blipFill>
          <a:blip r:embed="rId2"/>
          <a:stretch>
            <a:fillRect/>
          </a:stretch>
        </p:blipFill>
        <p:spPr>
          <a:xfrm>
            <a:off x="519016" y="1798654"/>
            <a:ext cx="11539459" cy="4414239"/>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917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3149-5C5C-5BF8-EBE5-FBB685DC6320}"/>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904F2BDE-D3AB-2953-D317-05C75A201935}"/>
              </a:ext>
            </a:extLst>
          </p:cNvPr>
          <p:cNvPicPr>
            <a:picLocks noGrp="1" noChangeAspect="1"/>
          </p:cNvPicPr>
          <p:nvPr>
            <p:ph idx="1"/>
          </p:nvPr>
        </p:nvPicPr>
        <p:blipFill>
          <a:blip r:embed="rId3"/>
          <a:stretch>
            <a:fillRect/>
          </a:stretch>
        </p:blipFill>
        <p:spPr>
          <a:xfrm>
            <a:off x="6096000" y="76200"/>
            <a:ext cx="6096000" cy="6705599"/>
          </a:xfrm>
        </p:spPr>
      </p:pic>
      <p:pic>
        <p:nvPicPr>
          <p:cNvPr id="5" name="Picture 4">
            <a:extLst>
              <a:ext uri="{FF2B5EF4-FFF2-40B4-BE49-F238E27FC236}">
                <a16:creationId xmlns:a16="http://schemas.microsoft.com/office/drawing/2014/main" id="{5C1123BB-0F18-2C1F-AE9A-430EF850CE9D}"/>
              </a:ext>
            </a:extLst>
          </p:cNvPr>
          <p:cNvPicPr>
            <a:picLocks noChangeAspect="1"/>
          </p:cNvPicPr>
          <p:nvPr/>
        </p:nvPicPr>
        <p:blipFill>
          <a:blip r:embed="rId4"/>
          <a:stretch>
            <a:fillRect/>
          </a:stretch>
        </p:blipFill>
        <p:spPr>
          <a:xfrm>
            <a:off x="359228" y="0"/>
            <a:ext cx="5736771" cy="6858000"/>
          </a:xfrm>
          <a:prstGeom prst="rect">
            <a:avLst/>
          </a:prstGeom>
        </p:spPr>
      </p:pic>
    </p:spTree>
    <p:extLst>
      <p:ext uri="{BB962C8B-B14F-4D97-AF65-F5344CB8AC3E}">
        <p14:creationId xmlns:p14="http://schemas.microsoft.com/office/powerpoint/2010/main" val="316403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CC3B-B2D3-3C03-7A51-B3BED7826AA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5E58CB61-FB3C-8FE1-5B40-6A926C863126}"/>
              </a:ext>
            </a:extLst>
          </p:cNvPr>
          <p:cNvPicPr>
            <a:picLocks noGrp="1" noChangeAspect="1"/>
          </p:cNvPicPr>
          <p:nvPr>
            <p:ph idx="1"/>
          </p:nvPr>
        </p:nvPicPr>
        <p:blipFill>
          <a:blip r:embed="rId3"/>
          <a:stretch>
            <a:fillRect/>
          </a:stretch>
        </p:blipFill>
        <p:spPr>
          <a:xfrm>
            <a:off x="5048747" y="217714"/>
            <a:ext cx="6881995" cy="6393230"/>
          </a:xfrm>
        </p:spPr>
      </p:pic>
      <p:pic>
        <p:nvPicPr>
          <p:cNvPr id="5" name="Picture 4">
            <a:extLst>
              <a:ext uri="{FF2B5EF4-FFF2-40B4-BE49-F238E27FC236}">
                <a16:creationId xmlns:a16="http://schemas.microsoft.com/office/drawing/2014/main" id="{FC864303-9FCE-F5ED-DE25-DEB4B592443C}"/>
              </a:ext>
            </a:extLst>
          </p:cNvPr>
          <p:cNvPicPr>
            <a:picLocks noChangeAspect="1"/>
          </p:cNvPicPr>
          <p:nvPr/>
        </p:nvPicPr>
        <p:blipFill>
          <a:blip r:embed="rId4"/>
          <a:stretch>
            <a:fillRect/>
          </a:stretch>
        </p:blipFill>
        <p:spPr>
          <a:xfrm>
            <a:off x="512655" y="247056"/>
            <a:ext cx="4833725" cy="6393230"/>
          </a:xfrm>
          <a:prstGeom prst="rect">
            <a:avLst/>
          </a:prstGeom>
        </p:spPr>
      </p:pic>
    </p:spTree>
    <p:extLst>
      <p:ext uri="{BB962C8B-B14F-4D97-AF65-F5344CB8AC3E}">
        <p14:creationId xmlns:p14="http://schemas.microsoft.com/office/powerpoint/2010/main" val="205061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C16EE-5256-6A0A-3959-98895EF28C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303DCC-73E0-A525-B1C7-059DDA0912E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BE257A-9534-6AF5-940F-E0AA15817F11}"/>
              </a:ext>
            </a:extLst>
          </p:cNvPr>
          <p:cNvPicPr>
            <a:picLocks noChangeAspect="1"/>
          </p:cNvPicPr>
          <p:nvPr/>
        </p:nvPicPr>
        <p:blipFill>
          <a:blip r:embed="rId2"/>
          <a:stretch>
            <a:fillRect/>
          </a:stretch>
        </p:blipFill>
        <p:spPr>
          <a:xfrm>
            <a:off x="1452528" y="97971"/>
            <a:ext cx="10739472" cy="6662057"/>
          </a:xfrm>
          <a:prstGeom prst="rect">
            <a:avLst/>
          </a:prstGeom>
        </p:spPr>
      </p:pic>
    </p:spTree>
    <p:extLst>
      <p:ext uri="{BB962C8B-B14F-4D97-AF65-F5344CB8AC3E}">
        <p14:creationId xmlns:p14="http://schemas.microsoft.com/office/powerpoint/2010/main" val="2602550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6EB3-D480-C3E0-6CA7-90AF06229C9C}"/>
              </a:ext>
            </a:extLst>
          </p:cNvPr>
          <p:cNvSpPr>
            <a:spLocks noGrp="1"/>
          </p:cNvSpPr>
          <p:nvPr>
            <p:ph type="title"/>
          </p:nvPr>
        </p:nvSpPr>
        <p:spPr/>
        <p:txBody>
          <a:bodyPr/>
          <a:lstStyle/>
          <a:p>
            <a:endParaRPr lang="en-US"/>
          </a:p>
        </p:txBody>
      </p:sp>
      <p:pic>
        <p:nvPicPr>
          <p:cNvPr id="5" name="Content Placeholder 4" descr="A wireframe of a diagram">
            <a:extLst>
              <a:ext uri="{FF2B5EF4-FFF2-40B4-BE49-F238E27FC236}">
                <a16:creationId xmlns:a16="http://schemas.microsoft.com/office/drawing/2014/main" id="{58519361-3E04-57DC-286E-66AE412E37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069" y="272143"/>
            <a:ext cx="9949543" cy="6585857"/>
          </a:xfrm>
        </p:spPr>
      </p:pic>
    </p:spTree>
    <p:extLst>
      <p:ext uri="{BB962C8B-B14F-4D97-AF65-F5344CB8AC3E}">
        <p14:creationId xmlns:p14="http://schemas.microsoft.com/office/powerpoint/2010/main" val="368663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3005F-A313-E504-D700-86CDDE28B18C}"/>
              </a:ext>
            </a:extLst>
          </p:cNvPr>
          <p:cNvSpPr>
            <a:spLocks noGrp="1"/>
          </p:cNvSpPr>
          <p:nvPr>
            <p:ph type="title"/>
          </p:nvPr>
        </p:nvSpPr>
        <p:spPr>
          <a:xfrm>
            <a:off x="1046019" y="942108"/>
            <a:ext cx="3487160" cy="4969113"/>
          </a:xfrm>
        </p:spPr>
        <p:txBody>
          <a:bodyPr anchor="ctr">
            <a:norm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INTERPRETATION: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4F1B32C7-F81A-DFC1-6B95-7D1855ABF9AE}"/>
              </a:ext>
            </a:extLst>
          </p:cNvPr>
          <p:cNvSpPr>
            <a:spLocks noGrp="1"/>
          </p:cNvSpPr>
          <p:nvPr>
            <p:ph idx="1"/>
          </p:nvPr>
        </p:nvSpPr>
        <p:spPr>
          <a:xfrm>
            <a:off x="5049062" y="942108"/>
            <a:ext cx="6455549" cy="4969114"/>
          </a:xfrm>
        </p:spPr>
        <p:txBody>
          <a:bodyPr anchor="ctr">
            <a:normAutofit/>
          </a:bodyPr>
          <a:lstStyle/>
          <a:p>
            <a:pPr>
              <a:lnSpc>
                <a:spcPct val="90000"/>
              </a:lnSpc>
            </a:pPr>
            <a:r>
              <a:rPr lang="en-US" sz="1200" dirty="0">
                <a:solidFill>
                  <a:schemeClr val="tx2">
                    <a:lumMod val="75000"/>
                  </a:schemeClr>
                </a:solidFill>
                <a:latin typeface="Times New Roman" panose="02020603050405020304" pitchFamily="18" charset="0"/>
                <a:cs typeface="Times New Roman" panose="02020603050405020304" pitchFamily="18" charset="0"/>
              </a:rPr>
              <a:t>The presented data shows a trend in tuberculosis case rates in California between 2005 and 2009 suggesting worsening of the situation. The way these years it is possible to notice that overall TB cases number seems to be slightly decreased: from 2897 cases in 2005 to 2466 cases in 2009 year, that is an evidence of TB control efforts strengthening. Additionally, even in comparing to the year 2005, the rate per 100000 population is also decreasing from 8.1 in 2005 to 6.7 in 2009 meaning, though the absolute number of cases is decreasing, the population continues to have a relatively high risk of exposure to TB as a public health threat.</a:t>
            </a:r>
          </a:p>
          <a:p>
            <a:pPr>
              <a:lnSpc>
                <a:spcPct val="90000"/>
              </a:lnSpc>
            </a:pPr>
            <a:r>
              <a:rPr lang="en-US" sz="1200" dirty="0">
                <a:solidFill>
                  <a:schemeClr val="tx2">
                    <a:lumMod val="75000"/>
                  </a:schemeClr>
                </a:solidFill>
                <a:latin typeface="Times New Roman" panose="02020603050405020304" pitchFamily="18" charset="0"/>
                <a:cs typeface="Times New Roman" panose="02020603050405020304" pitchFamily="18" charset="0"/>
              </a:rPr>
              <a:t>The data also reveals striking differences with reference to the TB incidence per jurisdiction where some jurisdictions reported higher rates compared to other; a situation that may be due to differences in access to health services, socio-economic status and public health measures implemented. These findings highlight the need to pursue selective public health interventions directed at TB affected subgroups as well as jurisdictions that present higher risk for diseases occurrence.</a:t>
            </a:r>
          </a:p>
        </p:txBody>
      </p:sp>
    </p:spTree>
    <p:extLst>
      <p:ext uri="{BB962C8B-B14F-4D97-AF65-F5344CB8AC3E}">
        <p14:creationId xmlns:p14="http://schemas.microsoft.com/office/powerpoint/2010/main" val="40276884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81B45-17D2-0ACA-4966-50195E34D1D8}"/>
              </a:ext>
            </a:extLst>
          </p:cNvPr>
          <p:cNvSpPr>
            <a:spLocks noGrp="1"/>
          </p:cNvSpPr>
          <p:nvPr>
            <p:ph type="title"/>
          </p:nvPr>
        </p:nvSpPr>
        <p:spPr>
          <a:xfrm>
            <a:off x="1046019" y="942108"/>
            <a:ext cx="3256550" cy="4969113"/>
          </a:xfrm>
        </p:spPr>
        <p:txBody>
          <a:bodyPr anchor="ctr">
            <a:normAutofit/>
          </a:bodyPr>
          <a:lstStyle/>
          <a:p>
            <a:r>
              <a:rPr lang="en-US" sz="1200" b="1" dirty="0">
                <a:solidFill>
                  <a:schemeClr val="tx2">
                    <a:lumMod val="75000"/>
                  </a:schemeClr>
                </a:solidFill>
                <a:latin typeface="Times New Roman" panose="02020603050405020304" pitchFamily="18" charset="0"/>
                <a:cs typeface="Times New Roman" panose="02020603050405020304" pitchFamily="18" charset="0"/>
              </a:rPr>
              <a:t>CONCLUSION:</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3" name="Content Placeholder 2">
            <a:extLst>
              <a:ext uri="{FF2B5EF4-FFF2-40B4-BE49-F238E27FC236}">
                <a16:creationId xmlns:a16="http://schemas.microsoft.com/office/drawing/2014/main" id="{277137CA-81B9-C144-D9EB-5C1978E6591D}"/>
              </a:ext>
            </a:extLst>
          </p:cNvPr>
          <p:cNvSpPr>
            <a:spLocks noGrp="1"/>
          </p:cNvSpPr>
          <p:nvPr>
            <p:ph idx="1"/>
          </p:nvPr>
        </p:nvSpPr>
        <p:spPr>
          <a:xfrm>
            <a:off x="5049062" y="942108"/>
            <a:ext cx="6455549" cy="4969114"/>
          </a:xfrm>
        </p:spPr>
        <p:txBody>
          <a:bodyPr anchor="ctr">
            <a:normAutofit/>
          </a:bodyPr>
          <a:lstStyle/>
          <a:p>
            <a:r>
              <a:rPr lang="en-US" sz="1200" dirty="0">
                <a:solidFill>
                  <a:schemeClr val="tx2">
                    <a:lumMod val="75000"/>
                  </a:schemeClr>
                </a:solidFill>
                <a:latin typeface="Times New Roman" panose="02020603050405020304" pitchFamily="18" charset="0"/>
                <a:cs typeface="Times New Roman" panose="02020603050405020304" pitchFamily="18" charset="0"/>
              </a:rPr>
              <a:t>This study on tuberculosis (TB) trends in California employed various predictive models to analyze the dataset, offering valuable insights. Linear Regression revealed no significant correlation between population size and TB cases, suggesting other factors drive TB dynamics. The KNN model outperformed Naïve Bayes with 36% accuracy compared to 33%, benefiting from its ability to capture local patterns. Among SVM models, the sigmoid kernel achieved the highest accuracy at 2%, underscoring the dataset’s complexity and the need for better feature engineering. Random Forest analysis highlighted a decline in TB rates from 2005 to 2009 but also revealed jurisdictional disparities requiring targeted interventions. While KNN was the most effective, the study emphasizes the need for improved preprocessing and exploration of advanced models to enhance predictive accuracy, combining machine learning with domain knowledge to inform strategies for more effective TB control and resource allocation.</a:t>
            </a:r>
          </a:p>
        </p:txBody>
      </p:sp>
    </p:spTree>
    <p:extLst>
      <p:ext uri="{BB962C8B-B14F-4D97-AF65-F5344CB8AC3E}">
        <p14:creationId xmlns:p14="http://schemas.microsoft.com/office/powerpoint/2010/main" val="1925925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0FFF-87BD-CBC2-8235-CEA68614A33C}"/>
              </a:ext>
            </a:extLst>
          </p:cNvPr>
          <p:cNvSpPr>
            <a:spLocks noGrp="1"/>
          </p:cNvSpPr>
          <p:nvPr>
            <p:ph type="title"/>
          </p:nvPr>
        </p:nvSpPr>
        <p:spPr/>
        <p:txBody>
          <a:bodyPr>
            <a:normAutofit/>
          </a:bodyPr>
          <a:lstStyle/>
          <a:p>
            <a:r>
              <a:rPr lang="en-US" sz="1200" b="1" dirty="0">
                <a:latin typeface="Times New Roman" panose="02020603050405020304" pitchFamily="18" charset="0"/>
                <a:cs typeface="Times New Roman" panose="02020603050405020304" pitchFamily="18" charset="0"/>
              </a:rPr>
              <a:t>CONTRIBUTION OF GROUP MEMBERS:</a:t>
            </a:r>
          </a:p>
        </p:txBody>
      </p:sp>
      <p:sp>
        <p:nvSpPr>
          <p:cNvPr id="3" name="Content Placeholder 2">
            <a:extLst>
              <a:ext uri="{FF2B5EF4-FFF2-40B4-BE49-F238E27FC236}">
                <a16:creationId xmlns:a16="http://schemas.microsoft.com/office/drawing/2014/main" id="{A10DDB86-C95E-E5F5-34A5-78EDACBC2322}"/>
              </a:ext>
            </a:extLst>
          </p:cNvPr>
          <p:cNvSpPr>
            <a:spLocks noGrp="1"/>
          </p:cNvSpPr>
          <p:nvPr>
            <p:ph idx="1"/>
          </p:nvPr>
        </p:nvSpPr>
        <p:spPr/>
        <p:txBody>
          <a:bodyPr/>
          <a:lstStyle/>
          <a:p>
            <a:pPr marL="0" indent="0">
              <a:buNone/>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Gnana Lakshmi Prasanna Nadella – Interpretation ,Visualizations part</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Siva Saathwika Vamkeepuram –Interpretation , linear regression models</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Revathi </a:t>
            </a:r>
            <a:r>
              <a:rPr lang="en-US" sz="1200" dirty="0" err="1">
                <a:solidFill>
                  <a:schemeClr val="tx1">
                    <a:lumMod val="75000"/>
                    <a:lumOff val="25000"/>
                  </a:schemeClr>
                </a:solidFill>
                <a:latin typeface="Times New Roman" panose="02020603050405020304" pitchFamily="18" charset="0"/>
                <a:cs typeface="Times New Roman" panose="02020603050405020304" pitchFamily="18" charset="0"/>
              </a:rPr>
              <a:t>Surisetty</a:t>
            </a:r>
            <a:r>
              <a:rPr lang="en-US" sz="1200" dirty="0">
                <a:latin typeface="Times New Roman" panose="02020603050405020304" pitchFamily="18" charset="0"/>
                <a:cs typeface="Times New Roman" panose="02020603050405020304" pitchFamily="18" charset="0"/>
              </a:rPr>
              <a:t>-Collection of dataset, making visualizations, </a:t>
            </a:r>
          </a:p>
          <a:p>
            <a:pPr marL="0" indent="0">
              <a:buNone/>
            </a:pPr>
            <a:endParaRPr lang="en-US" sz="12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r>
              <a:rPr lang="en-US" sz="1200" dirty="0" err="1">
                <a:latin typeface="Times New Roman" panose="02020603050405020304" pitchFamily="18" charset="0"/>
                <a:cs typeface="Times New Roman" panose="02020603050405020304" pitchFamily="18" charset="0"/>
              </a:rPr>
              <a:t>Ravali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Vuyyala</a:t>
            </a:r>
            <a:r>
              <a:rPr lang="en-US" sz="1200" dirty="0">
                <a:latin typeface="Times New Roman" panose="02020603050405020304" pitchFamily="18" charset="0"/>
                <a:cs typeface="Times New Roman" panose="02020603050405020304" pitchFamily="18" charset="0"/>
              </a:rPr>
              <a:t> – Linear Regression models, </a:t>
            </a:r>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Making PPT slides.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6657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E7B25-6CC9-F406-9146-C5630FE6793D}"/>
              </a:ext>
            </a:extLst>
          </p:cNvPr>
          <p:cNvSpPr>
            <a:spLocks noGrp="1"/>
          </p:cNvSpPr>
          <p:nvPr>
            <p:ph type="title"/>
          </p:nvPr>
        </p:nvSpPr>
        <p:spPr>
          <a:xfrm>
            <a:off x="1433889" y="1059872"/>
            <a:ext cx="3012216" cy="4851349"/>
          </a:xfrm>
        </p:spPr>
        <p:txBody>
          <a:bodyPr>
            <a:normAutofit/>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DATA DESCRIPTION:</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68A576DE-91B5-6008-BAEE-B38967F7E8B1}"/>
              </a:ext>
            </a:extLst>
          </p:cNvPr>
          <p:cNvSpPr>
            <a:spLocks noGrp="1"/>
          </p:cNvSpPr>
          <p:nvPr>
            <p:ph idx="1"/>
          </p:nvPr>
        </p:nvSpPr>
        <p:spPr>
          <a:xfrm>
            <a:off x="5280368" y="1059872"/>
            <a:ext cx="6224244" cy="4851350"/>
          </a:xfrm>
        </p:spPr>
        <p:txBody>
          <a:bodyPr>
            <a:normAutofit/>
          </a:bodyPr>
          <a:lstStyle/>
          <a:p>
            <a:r>
              <a:rPr lang="en-US" sz="1200" dirty="0">
                <a:latin typeface="Times New Roman" panose="02020603050405020304" pitchFamily="18" charset="0"/>
                <a:cs typeface="Times New Roman" panose="02020603050405020304" pitchFamily="18" charset="0"/>
              </a:rPr>
              <a:t>These  two datasets describes Tuberculosis ( TB) data in California reported to California Department of Public Health ( CDPH)One dataset explains about the number of active TB cases and rates by key demographic factors such as Age, Sex, Race/</a:t>
            </a:r>
            <a:r>
              <a:rPr lang="en-US" sz="1200" dirty="0" err="1">
                <a:latin typeface="Times New Roman" panose="02020603050405020304" pitchFamily="18" charset="0"/>
                <a:cs typeface="Times New Roman" panose="02020603050405020304" pitchFamily="18" charset="0"/>
              </a:rPr>
              <a:t>Ethinicity</a:t>
            </a:r>
            <a:r>
              <a:rPr lang="en-US" sz="1200" dirty="0">
                <a:latin typeface="Times New Roman" panose="02020603050405020304" pitchFamily="18" charset="0"/>
                <a:cs typeface="Times New Roman" panose="02020603050405020304" pitchFamily="18" charset="0"/>
              </a:rPr>
              <a:t> and Origin ( place of birth)</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other dataset explains about number of active TB cases and rates by local health jurisdiction i.e., around 61 local health jurisdictions ( 58 counties and cities of Berkeley, Long Beach and Pasadena)</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Collectively these two datasets provides a detailed analysis of TB cases in California, enabling the distribution of resources and focused public health initiatives for efficient tuberculosis control and prevention.</a:t>
            </a:r>
          </a:p>
        </p:txBody>
      </p:sp>
    </p:spTree>
    <p:extLst>
      <p:ext uri="{BB962C8B-B14F-4D97-AF65-F5344CB8AC3E}">
        <p14:creationId xmlns:p14="http://schemas.microsoft.com/office/powerpoint/2010/main" val="3014389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7F42-42B6-687E-4A71-4FDB5A8FA7C9}"/>
              </a:ext>
            </a:extLst>
          </p:cNvPr>
          <p:cNvSpPr>
            <a:spLocks noGrp="1"/>
          </p:cNvSpPr>
          <p:nvPr>
            <p:ph type="title"/>
          </p:nvPr>
        </p:nvSpPr>
        <p:spPr>
          <a:xfrm>
            <a:off x="2993571" y="624110"/>
            <a:ext cx="8511041" cy="896218"/>
          </a:xfrm>
        </p:spPr>
        <p:txBody>
          <a:bodyPr>
            <a:normAutofit/>
          </a:bodyPr>
          <a:lstStyle/>
          <a:p>
            <a:r>
              <a:rPr lang="en-US" sz="1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288EBE6-A663-5841-78DF-FD182F7C4513}"/>
              </a:ext>
            </a:extLst>
          </p:cNvPr>
          <p:cNvSpPr>
            <a:spLocks noGrp="1"/>
          </p:cNvSpPr>
          <p:nvPr>
            <p:ph idx="1"/>
          </p:nvPr>
        </p:nvSpPr>
        <p:spPr>
          <a:xfrm>
            <a:off x="2589212" y="1520328"/>
            <a:ext cx="8915400" cy="5111826"/>
          </a:xfrm>
        </p:spPr>
        <p:txBody>
          <a:bodyPr>
            <a:normAutofit/>
          </a:bodyPr>
          <a:lstStyle/>
          <a:p>
            <a:r>
              <a:rPr lang="en-US" sz="1800" dirty="0" err="1">
                <a:latin typeface="Times New Roman" panose="02020603050405020304" pitchFamily="18" charset="0"/>
                <a:cs typeface="Times New Roman" panose="02020603050405020304" pitchFamily="18" charset="0"/>
              </a:rPr>
              <a:t>Barberis</a:t>
            </a:r>
            <a:r>
              <a:rPr lang="en-US" sz="1800" dirty="0">
                <a:latin typeface="Times New Roman" panose="02020603050405020304" pitchFamily="18" charset="0"/>
                <a:cs typeface="Times New Roman" panose="02020603050405020304" pitchFamily="18" charset="0"/>
              </a:rPr>
              <a:t>, I., </a:t>
            </a:r>
            <a:r>
              <a:rPr lang="en-US" sz="1800" dirty="0" err="1">
                <a:latin typeface="Times New Roman" panose="02020603050405020304" pitchFamily="18" charset="0"/>
                <a:cs typeface="Times New Roman" panose="02020603050405020304" pitchFamily="18" charset="0"/>
              </a:rPr>
              <a:t>Bragazzi</a:t>
            </a:r>
            <a:r>
              <a:rPr lang="en-US" sz="1800" dirty="0">
                <a:latin typeface="Times New Roman" panose="02020603050405020304" pitchFamily="18" charset="0"/>
                <a:cs typeface="Times New Roman" panose="02020603050405020304" pitchFamily="18" charset="0"/>
              </a:rPr>
              <a:t>, N., Galluzzo, L., &amp; Martini, M. (2017, March 1). The history of tuberculosis: from the first historical records to the isolation of Koch’s bacillus. </a:t>
            </a:r>
            <a:r>
              <a:rPr lang="en-US" sz="1800" dirty="0">
                <a:latin typeface="Times New Roman" panose="02020603050405020304" pitchFamily="18" charset="0"/>
                <a:cs typeface="Times New Roman" panose="02020603050405020304" pitchFamily="18" charset="0"/>
                <a:hlinkClick r:id="rId2"/>
              </a:rPr>
              <a:t>https://pmc.ncbi.nlm.nih.gov/articles/PMC5432783/</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 of Public Health. (n.d.). Tuberculosis in California: 2023 Snapshot. </a:t>
            </a:r>
            <a:r>
              <a:rPr lang="en-US" dirty="0">
                <a:latin typeface="Times New Roman" panose="02020603050405020304" pitchFamily="18" charset="0"/>
                <a:cs typeface="Times New Roman" panose="02020603050405020304" pitchFamily="18" charset="0"/>
                <a:hlinkClick r:id="rId3"/>
              </a:rPr>
              <a:t>https://www.cdph.ca.gov/Programs/CID/DCDC/Pages/TB-in-California-2023-Snapshot.aspx#:~:text=In%202023%2C%202%2C113%20new%20TB,5.4%20cases%20per%20100%2C000%20persons</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Migliori</a:t>
            </a:r>
            <a:r>
              <a:rPr lang="en-US" dirty="0">
                <a:latin typeface="Times New Roman" panose="02020603050405020304" pitchFamily="18" charset="0"/>
                <a:cs typeface="Times New Roman" panose="02020603050405020304" pitchFamily="18" charset="0"/>
              </a:rPr>
              <a:t>, G., &amp; Huggett, J. (2009, August 31). Tuberculosis: A Comprehensive Clinical reference. European Respiratory Journal. </a:t>
            </a:r>
            <a:r>
              <a:rPr lang="en-US" dirty="0">
                <a:latin typeface="Times New Roman" panose="02020603050405020304" pitchFamily="18" charset="0"/>
                <a:cs typeface="Times New Roman" panose="02020603050405020304" pitchFamily="18" charset="0"/>
                <a:hlinkClick r:id="rId4"/>
              </a:rPr>
              <a:t>https://publications.ersnet.org/content/erj/34/3/785</a:t>
            </a:r>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Tobin, E. H., &amp; Tristram, D. (2024, August 11). Tuberculosis. </a:t>
            </a:r>
            <a:r>
              <a:rPr lang="en-US" sz="1800" dirty="0" err="1">
                <a:latin typeface="Times New Roman" panose="02020603050405020304" pitchFamily="18" charset="0"/>
                <a:cs typeface="Times New Roman" panose="02020603050405020304" pitchFamily="18" charset="0"/>
              </a:rPr>
              <a:t>StatPearls</a:t>
            </a:r>
            <a:r>
              <a:rPr lang="en-US" sz="1800" dirty="0">
                <a:latin typeface="Times New Roman" panose="02020603050405020304" pitchFamily="18" charset="0"/>
                <a:cs typeface="Times New Roman" panose="02020603050405020304" pitchFamily="18" charset="0"/>
              </a:rPr>
              <a:t> - NCBI Bookshelf. </a:t>
            </a:r>
            <a:r>
              <a:rPr lang="en-US" sz="1800" dirty="0">
                <a:latin typeface="Times New Roman" panose="02020603050405020304" pitchFamily="18" charset="0"/>
                <a:cs typeface="Times New Roman" panose="02020603050405020304" pitchFamily="18" charset="0"/>
                <a:hlinkClick r:id="rId5"/>
              </a:rPr>
              <a:t>https://www.ncbi.nlm.nih.gov/books/NBK441916/</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World Health Organization: WHO &amp; World Health Organization: WHO. (2024, October 29). Tuberculosis. </a:t>
            </a:r>
            <a:r>
              <a:rPr lang="en-US" sz="1800" dirty="0">
                <a:latin typeface="Times New Roman" panose="02020603050405020304" pitchFamily="18" charset="0"/>
                <a:cs typeface="Times New Roman" panose="02020603050405020304" pitchFamily="18" charset="0"/>
                <a:hlinkClick r:id="rId6"/>
              </a:rPr>
              <a:t>https://www.who.int/news-room/fact-sheets/detail/tuberculosis#:~:text=Tuberculosis%20(TB)%20is%20an%20infectious,can%20be%20fatal%20without%20treatment</a:t>
            </a:r>
            <a:r>
              <a:rPr lang="en-US" sz="18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606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Simple Thank You Slides - SlideChef">
            <a:extLst>
              <a:ext uri="{FF2B5EF4-FFF2-40B4-BE49-F238E27FC236}">
                <a16:creationId xmlns:a16="http://schemas.microsoft.com/office/drawing/2014/main" id="{27801BB0-1184-D5D5-56BE-D4B7A12D6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80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3030214-227F-42DB-9282-BBA6AF8D9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BE141-499B-E2BD-B80C-0868DD9A0D9D}"/>
              </a:ext>
            </a:extLst>
          </p:cNvPr>
          <p:cNvSpPr>
            <a:spLocks noGrp="1"/>
          </p:cNvSpPr>
          <p:nvPr>
            <p:ph type="title"/>
          </p:nvPr>
        </p:nvSpPr>
        <p:spPr>
          <a:xfrm>
            <a:off x="1433889" y="1059872"/>
            <a:ext cx="3007482" cy="4851349"/>
          </a:xfrm>
        </p:spPr>
        <p:txBody>
          <a:bodyPr>
            <a:normAutofit/>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DATA ATTRIBUTES:</a:t>
            </a:r>
          </a:p>
        </p:txBody>
      </p:sp>
      <p:sp>
        <p:nvSpPr>
          <p:cNvPr id="10" name="Freeform 11">
            <a:extLst>
              <a:ext uri="{FF2B5EF4-FFF2-40B4-BE49-F238E27FC236}">
                <a16:creationId xmlns:a16="http://schemas.microsoft.com/office/drawing/2014/main" id="{0D7A9289-BAD1-4A78-979F-A655C886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1149203"/>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p:nvSpPr>
          <p:cNvPr id="3" name="Content Placeholder 2">
            <a:extLst>
              <a:ext uri="{FF2B5EF4-FFF2-40B4-BE49-F238E27FC236}">
                <a16:creationId xmlns:a16="http://schemas.microsoft.com/office/drawing/2014/main" id="{F5C71861-35CA-A264-574F-8B59FF4F31EB}"/>
              </a:ext>
            </a:extLst>
          </p:cNvPr>
          <p:cNvSpPr>
            <a:spLocks noGrp="1"/>
          </p:cNvSpPr>
          <p:nvPr>
            <p:ph idx="1"/>
          </p:nvPr>
        </p:nvSpPr>
        <p:spPr>
          <a:xfrm>
            <a:off x="5334404" y="771181"/>
            <a:ext cx="6224244" cy="5453349"/>
          </a:xfrm>
        </p:spPr>
        <p:txBody>
          <a:bodyPr>
            <a:normAutofit/>
          </a:bodyPr>
          <a:lstStyle/>
          <a:p>
            <a:pPr marL="0" indent="0">
              <a:buNone/>
            </a:pPr>
            <a:r>
              <a:rPr lang="en-US" sz="1200" b="1" dirty="0">
                <a:latin typeface="Times New Roman" panose="02020603050405020304" pitchFamily="18" charset="0"/>
                <a:cs typeface="Times New Roman" panose="02020603050405020304" pitchFamily="18" charset="0"/>
              </a:rPr>
              <a:t>Data Attributes :</a:t>
            </a:r>
            <a:r>
              <a:rPr lang="en-US" sz="1200" dirty="0">
                <a:latin typeface="Times New Roman" panose="02020603050405020304" pitchFamily="18" charset="0"/>
                <a:cs typeface="Times New Roman" panose="02020603050405020304" pitchFamily="18" charset="0"/>
              </a:rPr>
              <a:t>The unique columns in a dataset that represent different facets of the data are known as data attributes.</a:t>
            </a:r>
          </a:p>
          <a:p>
            <a:pPr marL="0" indent="0">
              <a:buNone/>
            </a:pPr>
            <a:r>
              <a:rPr lang="en-US" sz="1200" b="1" dirty="0">
                <a:latin typeface="Times New Roman" panose="02020603050405020304" pitchFamily="18" charset="0"/>
                <a:cs typeface="Times New Roman" panose="02020603050405020304" pitchFamily="18" charset="0"/>
              </a:rPr>
              <a:t>Citation: </a:t>
            </a:r>
          </a:p>
          <a:p>
            <a:pPr marL="0" indent="0">
              <a:buNone/>
            </a:pPr>
            <a:r>
              <a:rPr lang="en-US" sz="1200" dirty="0">
                <a:latin typeface="Times New Roman" panose="02020603050405020304" pitchFamily="18" charset="0"/>
                <a:cs typeface="Times New Roman" panose="02020603050405020304" pitchFamily="18" charset="0"/>
                <a:hlinkClick r:id="rId2"/>
              </a:rPr>
              <a:t>https://catalog.data.gov/dataset/tuberculosis-case-numbers-and-rates-california-and-local-health-jurisdictions-3497b/resource/b321c628-3952-41a8-a4b5-3404d9759343</a:t>
            </a:r>
            <a:endParaRPr lang="en-US" sz="12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910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00407F-F02E-0F6E-1A71-7A1EA99B3950}"/>
              </a:ext>
            </a:extLst>
          </p:cNvPr>
          <p:cNvPicPr>
            <a:picLocks noChangeAspect="1"/>
          </p:cNvPicPr>
          <p:nvPr/>
        </p:nvPicPr>
        <p:blipFill>
          <a:blip r:embed="rId2"/>
          <a:stretch>
            <a:fillRect/>
          </a:stretch>
        </p:blipFill>
        <p:spPr>
          <a:xfrm>
            <a:off x="0" y="0"/>
            <a:ext cx="12192000" cy="6858000"/>
          </a:xfrm>
          <a:prstGeom prst="rect">
            <a:avLst/>
          </a:prstGeom>
        </p:spPr>
      </p:pic>
      <p:graphicFrame>
        <p:nvGraphicFramePr>
          <p:cNvPr id="6" name="Content Placeholder 2">
            <a:extLst>
              <a:ext uri="{FF2B5EF4-FFF2-40B4-BE49-F238E27FC236}">
                <a16:creationId xmlns:a16="http://schemas.microsoft.com/office/drawing/2014/main" id="{48297D08-0F23-B457-4877-6CF1ACC846D7}"/>
              </a:ext>
            </a:extLst>
          </p:cNvPr>
          <p:cNvGraphicFramePr>
            <a:graphicFrameLocks noGrp="1"/>
          </p:cNvGraphicFramePr>
          <p:nvPr>
            <p:ph idx="1"/>
            <p:extLst>
              <p:ext uri="{D42A27DB-BD31-4B8C-83A1-F6EECF244321}">
                <p14:modId xmlns:p14="http://schemas.microsoft.com/office/powerpoint/2010/main" val="2769397423"/>
              </p:ext>
            </p:extLst>
          </p:nvPr>
        </p:nvGraphicFramePr>
        <p:xfrm>
          <a:off x="1248938" y="1218991"/>
          <a:ext cx="8987404" cy="5072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C5D4A488-3494-AEDB-D72F-E58CF4FE6670}"/>
              </a:ext>
            </a:extLst>
          </p:cNvPr>
          <p:cNvGrpSpPr/>
          <p:nvPr/>
        </p:nvGrpSpPr>
        <p:grpSpPr>
          <a:xfrm>
            <a:off x="9828095" y="4731127"/>
            <a:ext cx="427511" cy="427511"/>
            <a:chOff x="8043117" y="2724013"/>
            <a:chExt cx="427511" cy="427511"/>
          </a:xfrm>
        </p:grpSpPr>
        <p:sp>
          <p:nvSpPr>
            <p:cNvPr id="11" name="Arrow: Down 10">
              <a:extLst>
                <a:ext uri="{FF2B5EF4-FFF2-40B4-BE49-F238E27FC236}">
                  <a16:creationId xmlns:a16="http://schemas.microsoft.com/office/drawing/2014/main" id="{5E234E29-9C68-9D4A-8A02-FB19726F7D4C}"/>
                </a:ext>
              </a:extLst>
            </p:cNvPr>
            <p:cNvSpPr/>
            <p:nvPr/>
          </p:nvSpPr>
          <p:spPr>
            <a:xfrm>
              <a:off x="8043117" y="2724013"/>
              <a:ext cx="427511" cy="427511"/>
            </a:xfrm>
            <a:prstGeom prst="downArrow">
              <a:avLst>
                <a:gd name="adj1" fmla="val 55000"/>
                <a:gd name="adj2" fmla="val 45000"/>
              </a:avLst>
            </a:prstGeom>
          </p:spPr>
          <p:style>
            <a:lnRef idx="1">
              <a:schemeClr val="accent2">
                <a:tint val="40000"/>
                <a:alpha val="90000"/>
                <a:hueOff val="928656"/>
                <a:satOff val="-41856"/>
                <a:lumOff val="-2954"/>
                <a:alphaOff val="0"/>
              </a:schemeClr>
            </a:lnRef>
            <a:fillRef idx="1">
              <a:schemeClr val="accent2">
                <a:tint val="40000"/>
                <a:alpha val="90000"/>
                <a:hueOff val="928656"/>
                <a:satOff val="-41856"/>
                <a:lumOff val="-2954"/>
                <a:alphaOff val="0"/>
              </a:schemeClr>
            </a:fillRef>
            <a:effectRef idx="0">
              <a:schemeClr val="accent2">
                <a:tint val="40000"/>
                <a:alpha val="90000"/>
                <a:hueOff val="928656"/>
                <a:satOff val="-41856"/>
                <a:lumOff val="-2954"/>
                <a:alphaOff val="0"/>
              </a:schemeClr>
            </a:effectRef>
            <a:fontRef idx="minor">
              <a:schemeClr val="dk1">
                <a:hueOff val="0"/>
                <a:satOff val="0"/>
                <a:lumOff val="0"/>
                <a:alphaOff val="0"/>
              </a:schemeClr>
            </a:fontRef>
          </p:style>
          <p:txBody>
            <a:bodyPr/>
            <a:lstStyle/>
            <a:p>
              <a:endParaRPr lang="en-US"/>
            </a:p>
          </p:txBody>
        </p:sp>
        <p:sp>
          <p:nvSpPr>
            <p:cNvPr id="12" name="Arrow: Down 4">
              <a:extLst>
                <a:ext uri="{FF2B5EF4-FFF2-40B4-BE49-F238E27FC236}">
                  <a16:creationId xmlns:a16="http://schemas.microsoft.com/office/drawing/2014/main" id="{E10B7DB9-BB83-9D14-614C-3D38F4BC588B}"/>
                </a:ext>
              </a:extLst>
            </p:cNvPr>
            <p:cNvSpPr txBox="1"/>
            <p:nvPr/>
          </p:nvSpPr>
          <p:spPr>
            <a:xfrm>
              <a:off x="8139307" y="2724013"/>
              <a:ext cx="235131" cy="3217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Tree>
    <p:extLst>
      <p:ext uri="{BB962C8B-B14F-4D97-AF65-F5344CB8AC3E}">
        <p14:creationId xmlns:p14="http://schemas.microsoft.com/office/powerpoint/2010/main" val="261004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D082CD-79D5-4E4F-F0FB-5C32A525E008}"/>
              </a:ext>
            </a:extLst>
          </p:cNvPr>
          <p:cNvPicPr>
            <a:picLocks noChangeAspect="1"/>
          </p:cNvPicPr>
          <p:nvPr/>
        </p:nvPicPr>
        <p:blipFill>
          <a:blip r:embed="rId2"/>
          <a:stretch>
            <a:fillRect/>
          </a:stretch>
        </p:blipFill>
        <p:spPr>
          <a:xfrm>
            <a:off x="0" y="0"/>
            <a:ext cx="12192000" cy="6858000"/>
          </a:xfrm>
          <a:prstGeom prst="rect">
            <a:avLst/>
          </a:prstGeom>
        </p:spPr>
      </p:pic>
      <p:graphicFrame>
        <p:nvGraphicFramePr>
          <p:cNvPr id="6" name="Content Placeholder 2">
            <a:extLst>
              <a:ext uri="{FF2B5EF4-FFF2-40B4-BE49-F238E27FC236}">
                <a16:creationId xmlns:a16="http://schemas.microsoft.com/office/drawing/2014/main" id="{459AC327-B165-A724-CFE8-03B66FEB9F9C}"/>
              </a:ext>
            </a:extLst>
          </p:cNvPr>
          <p:cNvGraphicFramePr>
            <a:graphicFrameLocks noGrp="1"/>
          </p:cNvGraphicFramePr>
          <p:nvPr>
            <p:ph idx="1"/>
            <p:extLst>
              <p:ext uri="{D42A27DB-BD31-4B8C-83A1-F6EECF244321}">
                <p14:modId xmlns:p14="http://schemas.microsoft.com/office/powerpoint/2010/main" val="3070173231"/>
              </p:ext>
            </p:extLst>
          </p:nvPr>
        </p:nvGraphicFramePr>
        <p:xfrm>
          <a:off x="1602298" y="1863755"/>
          <a:ext cx="8987404" cy="361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663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5" name="Picture 4" descr="Magnifying glass showing decling performance">
            <a:extLst>
              <a:ext uri="{FF2B5EF4-FFF2-40B4-BE49-F238E27FC236}">
                <a16:creationId xmlns:a16="http://schemas.microsoft.com/office/drawing/2014/main" id="{224DF4AA-AAF9-6482-024C-24CEA86C80B6}"/>
              </a:ext>
            </a:extLst>
          </p:cNvPr>
          <p:cNvPicPr>
            <a:picLocks noChangeAspect="1"/>
          </p:cNvPicPr>
          <p:nvPr/>
        </p:nvPicPr>
        <p:blipFill>
          <a:blip r:embed="rId2"/>
          <a:srcRect l="11986" r="42549" b="-2"/>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0C4AF1DF-0268-E8F2-8721-F5670B5B3166}"/>
              </a:ext>
            </a:extLst>
          </p:cNvPr>
          <p:cNvSpPr>
            <a:spLocks noGrp="1"/>
          </p:cNvSpPr>
          <p:nvPr>
            <p:ph idx="1"/>
          </p:nvPr>
        </p:nvSpPr>
        <p:spPr>
          <a:xfrm>
            <a:off x="5843959" y="1480732"/>
            <a:ext cx="5660651" cy="4430490"/>
          </a:xfrm>
        </p:spPr>
        <p:txBody>
          <a:bodyPr>
            <a:noAutofit/>
          </a:bodyPr>
          <a:lstStyle/>
          <a:p>
            <a:pPr marL="0" indent="0" algn="just">
              <a:buNone/>
            </a:pPr>
            <a:r>
              <a:rPr lang="en-US" sz="1200" dirty="0">
                <a:latin typeface="Times New Roman" panose="02020603050405020304" pitchFamily="18" charset="0"/>
                <a:cs typeface="Times New Roman" panose="02020603050405020304" pitchFamily="18" charset="0"/>
              </a:rPr>
              <a:t>Here we are taking cases and populations features in dataset to visualize the main reason is When analyzing tuberculosis (TB) trends in California, visualizing the relationship between TB </a:t>
            </a:r>
            <a:r>
              <a:rPr lang="en-US" sz="1200" b="1" dirty="0">
                <a:latin typeface="Times New Roman" panose="02020603050405020304" pitchFamily="18" charset="0"/>
                <a:cs typeface="Times New Roman" panose="02020603050405020304" pitchFamily="18" charset="0"/>
              </a:rPr>
              <a:t>cases</a:t>
            </a:r>
            <a:r>
              <a:rPr lang="en-US" sz="1200" dirty="0">
                <a:latin typeface="Times New Roman" panose="02020603050405020304" pitchFamily="18" charset="0"/>
                <a:cs typeface="Times New Roman" panose="02020603050405020304" pitchFamily="18" charset="0"/>
              </a:rPr>
              <a:t> and </a:t>
            </a:r>
            <a:r>
              <a:rPr lang="en-US" sz="1200" b="1" dirty="0">
                <a:latin typeface="Times New Roman" panose="02020603050405020304" pitchFamily="18" charset="0"/>
                <a:cs typeface="Times New Roman" panose="02020603050405020304" pitchFamily="18" charset="0"/>
              </a:rPr>
              <a:t>population</a:t>
            </a:r>
            <a:r>
              <a:rPr lang="en-US" sz="1200" dirty="0">
                <a:latin typeface="Times New Roman" panose="02020603050405020304" pitchFamily="18" charset="0"/>
                <a:cs typeface="Times New Roman" panose="02020603050405020304" pitchFamily="18" charset="0"/>
              </a:rPr>
              <a:t> is essential for understanding the disease's distribution and impact. It allows us to assess per capita TB rates, identifying regions with disproportionately high or low TB incidence relative to their population size. This information is critical for pinpointing high-risk areas and allocating public health resources effectively. Additionally, tracking TB cases over time against population growth helps evaluate the success of public health interventions. Overall, this approach provides valuable insights for controlling and preventing TB in California.</a:t>
            </a:r>
          </a:p>
        </p:txBody>
      </p:sp>
    </p:spTree>
    <p:extLst>
      <p:ext uri="{BB962C8B-B14F-4D97-AF65-F5344CB8AC3E}">
        <p14:creationId xmlns:p14="http://schemas.microsoft.com/office/powerpoint/2010/main" val="227956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1A3B-73BF-6749-41E8-351E827DD2D7}"/>
              </a:ext>
            </a:extLst>
          </p:cNvPr>
          <p:cNvSpPr>
            <a:spLocks noGrp="1"/>
          </p:cNvSpPr>
          <p:nvPr>
            <p:ph type="title"/>
          </p:nvPr>
        </p:nvSpPr>
        <p:spPr>
          <a:xfrm>
            <a:off x="1687669" y="624110"/>
            <a:ext cx="4137059" cy="811400"/>
          </a:xfrm>
        </p:spPr>
        <p:txBody>
          <a:bodyPr vert="horz" lIns="91440" tIns="45720" rIns="91440" bIns="45720" rtlCol="0" anchor="t">
            <a:normAutofit/>
          </a:bodyPr>
          <a:lstStyle/>
          <a:p>
            <a:r>
              <a:rPr lang="en-US" sz="1200" b="1" dirty="0">
                <a:latin typeface="Times New Roman" panose="02020603050405020304" pitchFamily="18" charset="0"/>
                <a:cs typeface="Times New Roman" panose="02020603050405020304" pitchFamily="18" charset="0"/>
              </a:rPr>
              <a:t>BOX PLOT:</a:t>
            </a:r>
          </a:p>
        </p:txBody>
      </p:sp>
      <p:sp>
        <p:nvSpPr>
          <p:cNvPr id="8" name="TextBox 7">
            <a:extLst>
              <a:ext uri="{FF2B5EF4-FFF2-40B4-BE49-F238E27FC236}">
                <a16:creationId xmlns:a16="http://schemas.microsoft.com/office/drawing/2014/main" id="{D5BC91A9-AF81-7190-E728-289017F7A767}"/>
              </a:ext>
            </a:extLst>
          </p:cNvPr>
          <p:cNvSpPr txBox="1"/>
          <p:nvPr/>
        </p:nvSpPr>
        <p:spPr>
          <a:xfrm>
            <a:off x="1683956" y="1435510"/>
            <a:ext cx="4140772" cy="4475712"/>
          </a:xfrm>
          <a:prstGeom prst="rect">
            <a:avLst/>
          </a:prstGeom>
        </p:spPr>
        <p:txBody>
          <a:bodyPr vert="horz" lIns="91440" tIns="45720" rIns="91440" bIns="45720" rtlCol="0">
            <a:noAutofit/>
          </a:bodyPr>
          <a:lstStyle/>
          <a:p>
            <a:pPr>
              <a:spcBef>
                <a:spcPts val="1000"/>
              </a:spcBef>
              <a:buClr>
                <a:schemeClr val="accent1"/>
              </a:buClr>
              <a:buFont typeface="Wingdings 3" charset="2"/>
              <a:buChar char=""/>
            </a:pPr>
            <a:r>
              <a:rPr lang="en-US" sz="1200" dirty="0">
                <a:solidFill>
                  <a:srgbClr val="000000"/>
                </a:solidFill>
                <a:latin typeface="Times New Roman" panose="02020603050405020304" pitchFamily="18" charset="0"/>
                <a:cs typeface="Times New Roman" panose="02020603050405020304" pitchFamily="18" charset="0"/>
              </a:rPr>
              <a:t>The distribution of case counts, and population sizes is displayed in this graphic.   </a:t>
            </a:r>
          </a:p>
          <a:p>
            <a:pPr>
              <a:spcBef>
                <a:spcPts val="1000"/>
              </a:spcBef>
              <a:buClr>
                <a:schemeClr val="accent1"/>
              </a:buClr>
              <a:buFont typeface="Wingdings 3" charset="2"/>
              <a:buChar char=""/>
            </a:pPr>
            <a:endParaRPr lang="en-US" sz="1200" dirty="0">
              <a:solidFill>
                <a:srgbClr val="000000"/>
              </a:solidFill>
              <a:latin typeface="Times New Roman" panose="02020603050405020304" pitchFamily="18" charset="0"/>
              <a:cs typeface="Times New Roman" panose="02020603050405020304" pitchFamily="18" charset="0"/>
            </a:endParaRPr>
          </a:p>
          <a:p>
            <a:pPr>
              <a:spcBef>
                <a:spcPts val="1000"/>
              </a:spcBef>
              <a:buClr>
                <a:schemeClr val="accent1"/>
              </a:buClr>
              <a:buFont typeface="Wingdings 3" charset="2"/>
              <a:buChar char=""/>
            </a:pPr>
            <a:r>
              <a:rPr lang="en-US" sz="1200" dirty="0">
                <a:solidFill>
                  <a:srgbClr val="000000"/>
                </a:solidFill>
                <a:latin typeface="Times New Roman" panose="02020603050405020304" pitchFamily="18" charset="0"/>
                <a:cs typeface="Times New Roman" panose="02020603050405020304" pitchFamily="18" charset="0"/>
              </a:rPr>
              <a:t>It is to be expected that the population box is far larger and taller than the cases box, as population numbers are often substantially greater than case numbers.   </a:t>
            </a:r>
          </a:p>
          <a:p>
            <a:pPr>
              <a:spcBef>
                <a:spcPts val="1000"/>
              </a:spcBef>
              <a:buClr>
                <a:schemeClr val="accent1"/>
              </a:buClr>
              <a:buFont typeface="Wingdings 3" charset="2"/>
              <a:buChar char=""/>
            </a:pPr>
            <a:endParaRPr lang="en-US" sz="1200" dirty="0">
              <a:solidFill>
                <a:srgbClr val="000000"/>
              </a:solidFill>
              <a:latin typeface="Times New Roman" panose="02020603050405020304" pitchFamily="18" charset="0"/>
              <a:cs typeface="Times New Roman" panose="02020603050405020304" pitchFamily="18" charset="0"/>
            </a:endParaRPr>
          </a:p>
          <a:p>
            <a:pPr>
              <a:spcBef>
                <a:spcPts val="1000"/>
              </a:spcBef>
              <a:buClr>
                <a:schemeClr val="accent1"/>
              </a:buClr>
              <a:buFont typeface="Wingdings 3" charset="2"/>
              <a:buChar char=""/>
            </a:pPr>
            <a:r>
              <a:rPr lang="en-US" sz="1200" dirty="0">
                <a:solidFill>
                  <a:srgbClr val="000000"/>
                </a:solidFill>
                <a:latin typeface="Times New Roman" panose="02020603050405020304" pitchFamily="18" charset="0"/>
                <a:cs typeface="Times New Roman" panose="02020603050405020304" pitchFamily="18" charset="0"/>
              </a:rPr>
              <a:t>A few outliers are visible in both boxes, especially at the top, which suggests that certain jurisdictions have a disproportionately large population or number of cases.</a:t>
            </a:r>
          </a:p>
        </p:txBody>
      </p:sp>
      <p:pic>
        <p:nvPicPr>
          <p:cNvPr id="12" name="Picture 11">
            <a:extLst>
              <a:ext uri="{FF2B5EF4-FFF2-40B4-BE49-F238E27FC236}">
                <a16:creationId xmlns:a16="http://schemas.microsoft.com/office/drawing/2014/main" id="{34587C48-5D07-21DE-665E-E1A149DB4ABB}"/>
              </a:ext>
            </a:extLst>
          </p:cNvPr>
          <p:cNvPicPr>
            <a:picLocks noChangeAspect="1"/>
          </p:cNvPicPr>
          <p:nvPr/>
        </p:nvPicPr>
        <p:blipFill>
          <a:blip r:embed="rId2"/>
          <a:stretch>
            <a:fillRect/>
          </a:stretch>
        </p:blipFill>
        <p:spPr>
          <a:xfrm>
            <a:off x="6091916" y="1837927"/>
            <a:ext cx="5451627" cy="2862104"/>
          </a:xfrm>
          <a:prstGeom prst="rect">
            <a:avLst/>
          </a:prstGeom>
        </p:spPr>
      </p:pic>
    </p:spTree>
    <p:extLst>
      <p:ext uri="{BB962C8B-B14F-4D97-AF65-F5344CB8AC3E}">
        <p14:creationId xmlns:p14="http://schemas.microsoft.com/office/powerpoint/2010/main" val="37769431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1839</TotalTime>
  <Words>2394</Words>
  <Application>Microsoft Office PowerPoint</Application>
  <PresentationFormat>Widescreen</PresentationFormat>
  <Paragraphs>134</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Arial</vt:lpstr>
      <vt:lpstr>Century Gothic</vt:lpstr>
      <vt:lpstr>Times New Roman</vt:lpstr>
      <vt:lpstr>Wingdings 3</vt:lpstr>
      <vt:lpstr>Wisp</vt:lpstr>
      <vt:lpstr>     TITLE: ANALYZING THE  TUBERCULOSIS TRENDS AND DEMOGRAPHICS IN CALIFORNIA                 </vt:lpstr>
      <vt:lpstr>                                                         Table of contents:</vt:lpstr>
      <vt:lpstr>                                              INTRODUCTION:</vt:lpstr>
      <vt:lpstr>                                                 DATA DESCRIPTION:</vt:lpstr>
      <vt:lpstr>                                                    DATA ATTRIBUTES:</vt:lpstr>
      <vt:lpstr>PowerPoint Presentation</vt:lpstr>
      <vt:lpstr>PowerPoint Presentation</vt:lpstr>
      <vt:lpstr>PowerPoint Presentation</vt:lpstr>
      <vt:lpstr>BOX PLOT:</vt:lpstr>
      <vt:lpstr>HISTOGRAM:</vt:lpstr>
      <vt:lpstr>BAR CHART:</vt:lpstr>
      <vt:lpstr>PIE CHART :</vt:lpstr>
      <vt:lpstr>PAIR PLOT:</vt:lpstr>
      <vt:lpstr>CONFUSION MATRIX :</vt:lpstr>
      <vt:lpstr>INTERPRETATION OF CONFUSION MATRIX :</vt:lpstr>
      <vt:lpstr>  LINEAR REGRESSION: </vt:lpstr>
      <vt:lpstr> INTERPRETATION OF  LINEAR REGRESSION :</vt:lpstr>
      <vt:lpstr>KNN &amp; NAÏVE BAYES:</vt:lpstr>
      <vt:lpstr>CODE</vt:lpstr>
      <vt:lpstr>KNN ACCURACY (0.36):</vt:lpstr>
      <vt:lpstr>NAÏVE BAYES ACCUARCY(0.33):</vt:lpstr>
      <vt:lpstr>WHAT MODEL WORKS BETTER?  </vt:lpstr>
      <vt:lpstr> KERNEL METHOD:</vt:lpstr>
      <vt:lpstr>PowerPoint Presentation</vt:lpstr>
      <vt:lpstr>PowerPoint Presentation</vt:lpstr>
      <vt:lpstr>PowerPoint Presentation</vt:lpstr>
      <vt:lpstr>PowerPoint Presentation</vt:lpstr>
      <vt:lpstr>PowerPoint Presentation</vt:lpstr>
      <vt:lpstr>INTERPRETATION:</vt:lpstr>
      <vt:lpstr>PowerPoint Presentation</vt:lpstr>
      <vt:lpstr>    WHICH MODEL HAS MORE ACCUARCY?</vt:lpstr>
      <vt:lpstr>RANDOM FOREST:</vt:lpstr>
      <vt:lpstr>PowerPoint Presentation</vt:lpstr>
      <vt:lpstr>PowerPoint Presentation</vt:lpstr>
      <vt:lpstr>PowerPoint Presentation</vt:lpstr>
      <vt:lpstr>PowerPoint Presentation</vt:lpstr>
      <vt:lpstr>INTERPRETATION:</vt:lpstr>
      <vt:lpstr>CONCLUSION:</vt:lpstr>
      <vt:lpstr>CONTRIBUTION OF GROUP MEMBERS: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Revathi Surisetty</dc:creator>
  <cp:lastModifiedBy>Revathi Surisetty</cp:lastModifiedBy>
  <cp:revision>22</cp:revision>
  <dcterms:created xsi:type="dcterms:W3CDTF">2024-09-03T03:09:25Z</dcterms:created>
  <dcterms:modified xsi:type="dcterms:W3CDTF">2025-10-24T03:24:09Z</dcterms:modified>
</cp:coreProperties>
</file>