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pandas-docs/stable/user" TargetMode="Externa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7.jpeg"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3232" y="2174880"/>
            <a:ext cx="6987869" cy="567463"/>
          </a:xfrm>
          <a:prstGeom prst="rect">
            <a:avLst/>
          </a:prstGeom>
        </p:spPr>
        <p:txBody>
          <a:bodyPr vert="horz" wrap="square" lIns="0" tIns="13335" rIns="0" bIns="0" rtlCol="0" anchor="t">
            <a:spAutoFit/>
          </a:bodyPr>
          <a:lstStyle/>
          <a:p>
            <a:pPr marL="12700">
              <a:spcBef>
                <a:spcPts val="105"/>
              </a:spcBef>
            </a:pPr>
            <a:r>
              <a:rPr lang="en-US" sz="3600" b="1" spc="5" dirty="0">
                <a:solidFill>
                  <a:srgbClr val="1CACE3"/>
                </a:solidFill>
                <a:latin typeface="Arial"/>
                <a:cs typeface="Arial"/>
              </a:rPr>
              <a:t>TELECOM CHURN ANALYSIS</a:t>
            </a: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nchor="t">
            <a:spAutoFit/>
          </a:bodyPr>
          <a:lstStyle/>
          <a:p>
            <a:pPr marL="12700">
              <a:spcBef>
                <a:spcPts val="130"/>
              </a:spcBef>
            </a:pPr>
            <a:r>
              <a:rPr lang="en-US" sz="3200" spc="20" dirty="0">
                <a:solidFill>
                  <a:srgbClr val="1382AC"/>
                </a:solidFill>
              </a:rPr>
              <a:t>CAP</a:t>
            </a:r>
            <a:r>
              <a:rPr lang="en-US" sz="3200" spc="35" dirty="0">
                <a:solidFill>
                  <a:srgbClr val="1382AC"/>
                </a:solidFill>
              </a:rPr>
              <a:t>S</a:t>
            </a:r>
            <a:r>
              <a:rPr lang="en-US" sz="3200" spc="-10" dirty="0">
                <a:solidFill>
                  <a:srgbClr val="1382AC"/>
                </a:solidFill>
              </a:rPr>
              <a:t>T</a:t>
            </a:r>
            <a:r>
              <a:rPr lang="en-US" sz="3200" spc="-20" dirty="0">
                <a:solidFill>
                  <a:srgbClr val="1382AC"/>
                </a:solidFill>
              </a:rPr>
              <a:t>O</a:t>
            </a:r>
            <a:r>
              <a:rPr lang="en-US" sz="3200" spc="20" dirty="0">
                <a:solidFill>
                  <a:srgbClr val="1382AC"/>
                </a:solidFill>
              </a:rPr>
              <a:t>NE</a:t>
            </a:r>
            <a:r>
              <a:rPr lang="en-US" sz="3200" spc="-200" dirty="0">
                <a:solidFill>
                  <a:srgbClr val="1382AC"/>
                </a:solidFill>
              </a:rPr>
              <a:t> </a:t>
            </a:r>
            <a:r>
              <a:rPr lang="en-US" sz="3200" spc="35" dirty="0">
                <a:solidFill>
                  <a:srgbClr val="1382AC"/>
                </a:solidFill>
              </a:rPr>
              <a:t>P</a:t>
            </a:r>
            <a:r>
              <a:rPr lang="en-US" sz="3200" spc="20" dirty="0">
                <a:solidFill>
                  <a:srgbClr val="1382AC"/>
                </a:solidFill>
              </a:rPr>
              <a:t>R</a:t>
            </a:r>
            <a:r>
              <a:rPr lang="en-US" sz="3200" spc="-20" dirty="0">
                <a:solidFill>
                  <a:srgbClr val="1382AC"/>
                </a:solidFill>
              </a:rPr>
              <a:t>O</a:t>
            </a:r>
            <a:r>
              <a:rPr lang="en-US" sz="3200" spc="15" dirty="0">
                <a:solidFill>
                  <a:srgbClr val="1382AC"/>
                </a:solidFill>
              </a:rPr>
              <a:t>J</a:t>
            </a:r>
            <a:r>
              <a:rPr lang="en-US" sz="3200" spc="40" dirty="0">
                <a:solidFill>
                  <a:srgbClr val="1382AC"/>
                </a:solidFill>
              </a:rPr>
              <a:t>E</a:t>
            </a:r>
            <a:r>
              <a:rPr lang="en-US" sz="3200" spc="20" dirty="0">
                <a:solidFill>
                  <a:srgbClr val="1382AC"/>
                </a:solidFill>
              </a:rPr>
              <a:t>CT</a:t>
            </a:r>
            <a:endParaRPr lang="en-US" sz="3200"/>
          </a:p>
        </p:txBody>
      </p:sp>
      <p:sp>
        <p:nvSpPr>
          <p:cNvPr id="4" name="object 4"/>
          <p:cNvSpPr txBox="1"/>
          <p:nvPr/>
        </p:nvSpPr>
        <p:spPr>
          <a:xfrm>
            <a:off x="447675" y="3086100"/>
            <a:ext cx="11296650" cy="2893100"/>
          </a:xfrm>
          <a:prstGeom prst="rect">
            <a:avLst/>
          </a:prstGeom>
          <a:solidFill>
            <a:srgbClr val="465258"/>
          </a:solidFill>
        </p:spPr>
        <p:txBody>
          <a:bodyPr vert="horz" wrap="square" lIns="0" tIns="0" rIns="0" bIns="0" rtlCol="0" anchor="t">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spcBef>
                <a:spcPts val="45"/>
              </a:spcBef>
            </a:pPr>
            <a:r>
              <a:rPr lang="en-US" sz="2000" b="1" spc="15" dirty="0">
                <a:solidFill>
                  <a:srgbClr val="1382AC"/>
                </a:solidFill>
                <a:latin typeface="Arial"/>
                <a:cs typeface="Arial"/>
              </a:rPr>
              <a:t>                     P</a:t>
            </a:r>
            <a:r>
              <a:rPr lang="en-US" sz="2000" b="1" spc="40" dirty="0">
                <a:solidFill>
                  <a:srgbClr val="1382AC"/>
                </a:solidFill>
                <a:latin typeface="Arial"/>
                <a:cs typeface="Arial"/>
              </a:rPr>
              <a:t>R</a:t>
            </a:r>
            <a:r>
              <a:rPr lang="en-US" sz="2000" b="1" spc="15" dirty="0">
                <a:solidFill>
                  <a:srgbClr val="1382AC"/>
                </a:solidFill>
                <a:latin typeface="Arial"/>
                <a:cs typeface="Arial"/>
              </a:rPr>
              <a:t>ES</a:t>
            </a:r>
            <a:r>
              <a:rPr lang="en-US" sz="2000" b="1" spc="5" dirty="0">
                <a:solidFill>
                  <a:srgbClr val="1382AC"/>
                </a:solidFill>
                <a:latin typeface="Arial"/>
                <a:cs typeface="Arial"/>
              </a:rPr>
              <a:t>E</a:t>
            </a:r>
            <a:r>
              <a:rPr lang="en-US" sz="2000" b="1" spc="45" dirty="0">
                <a:solidFill>
                  <a:srgbClr val="1382AC"/>
                </a:solidFill>
                <a:latin typeface="Arial"/>
                <a:cs typeface="Arial"/>
              </a:rPr>
              <a:t>N</a:t>
            </a:r>
            <a:r>
              <a:rPr lang="en-US" sz="2000" b="1" spc="10" dirty="0">
                <a:solidFill>
                  <a:srgbClr val="1382AC"/>
                </a:solidFill>
                <a:latin typeface="Arial"/>
                <a:cs typeface="Arial"/>
              </a:rPr>
              <a:t>TED</a:t>
            </a:r>
            <a:r>
              <a:rPr lang="en-US" sz="2000" b="1" spc="-150" dirty="0">
                <a:solidFill>
                  <a:srgbClr val="1382AC"/>
                </a:solidFill>
                <a:latin typeface="Arial"/>
                <a:cs typeface="Arial"/>
              </a:rPr>
              <a:t> </a:t>
            </a:r>
            <a:r>
              <a:rPr lang="en-US" sz="2000" b="1" spc="45" dirty="0">
                <a:solidFill>
                  <a:srgbClr val="1382AC"/>
                </a:solidFill>
                <a:latin typeface="Arial"/>
                <a:cs typeface="Arial"/>
              </a:rPr>
              <a:t>B</a:t>
            </a:r>
            <a:r>
              <a:rPr lang="en-US" sz="2000" b="1" spc="10" dirty="0">
                <a:solidFill>
                  <a:srgbClr val="1382AC"/>
                </a:solidFill>
                <a:latin typeface="Arial"/>
                <a:cs typeface="Arial"/>
              </a:rPr>
              <a:t>Y</a:t>
            </a:r>
            <a:r>
              <a:rPr sz="2000" b="1" spc="10" dirty="0">
                <a:solidFill>
                  <a:srgbClr val="1382AC"/>
                </a:solidFill>
                <a:latin typeface="Arial"/>
                <a:cs typeface="Arial"/>
              </a:rPr>
              <a:t>:</a:t>
            </a:r>
            <a:r>
              <a:rPr lang="en-US" sz="2000" b="1" spc="10" dirty="0">
                <a:solidFill>
                  <a:srgbClr val="1382AC"/>
                </a:solidFill>
                <a:latin typeface="Arial"/>
                <a:cs typeface="Arial"/>
              </a:rPr>
              <a:t>  </a:t>
            </a:r>
            <a:endParaRPr lang="en-IN" sz="2000" spc="10" dirty="0">
              <a:latin typeface="Arial"/>
              <a:cs typeface="Arial"/>
            </a:endParaRPr>
          </a:p>
          <a:p>
            <a:pPr>
              <a:spcBef>
                <a:spcPts val="45"/>
              </a:spcBef>
            </a:pPr>
            <a:r>
              <a:rPr lang="en-IN" sz="2000" b="1" spc="10" dirty="0">
                <a:solidFill>
                  <a:srgbClr val="1382AC"/>
                </a:solidFill>
                <a:latin typeface="Arial"/>
                <a:cs typeface="Arial"/>
              </a:rPr>
              <a:t>                                       REVATHY </a:t>
            </a:r>
            <a:r>
              <a:rPr lang="en-US" sz="2000" b="1" dirty="0">
                <a:solidFill>
                  <a:srgbClr val="1382AC"/>
                </a:solidFill>
                <a:latin typeface="Arial"/>
                <a:cs typeface="Arial"/>
              </a:rPr>
              <a:t>S</a:t>
            </a:r>
            <a:endParaRPr lang="en-US" sz="2000" dirty="0">
              <a:solidFill>
                <a:srgbClr val="000000"/>
              </a:solidFill>
              <a:latin typeface="Arial"/>
              <a:cs typeface="Arial"/>
            </a:endParaRPr>
          </a:p>
          <a:p>
            <a:pPr marL="2763520"/>
            <a:r>
              <a:rPr lang="en-US" sz="2000" b="1" dirty="0">
                <a:solidFill>
                  <a:srgbClr val="1382AC"/>
                </a:solidFill>
                <a:latin typeface="Arial"/>
                <a:cs typeface="Arial"/>
              </a:rPr>
              <a:t>THANTHAI PERIYAR GOVERNMENT INSTITUTE OF TECHNOLOGY</a:t>
            </a:r>
            <a:endParaRPr lang="en-US" sz="2000" dirty="0">
              <a:solidFill>
                <a:srgbClr val="000000"/>
              </a:solidFill>
              <a:latin typeface="Arial"/>
              <a:cs typeface="Arial"/>
            </a:endParaRPr>
          </a:p>
          <a:p>
            <a:pPr marL="2763520"/>
            <a:r>
              <a:rPr lang="en-US" sz="2000" b="1" dirty="0">
                <a:solidFill>
                  <a:srgbClr val="1382AC"/>
                </a:solidFill>
                <a:latin typeface="Arial"/>
                <a:cs typeface="Arial"/>
              </a:rPr>
              <a:t>CIVIL ENGINEERING.</a:t>
            </a:r>
          </a:p>
          <a:p>
            <a:pPr marL="2763520"/>
            <a:endParaRPr lang="en-US" sz="2000" b="1" dirty="0">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5" name="TextBox 4">
            <a:extLst>
              <a:ext uri="{FF2B5EF4-FFF2-40B4-BE49-F238E27FC236}">
                <a16:creationId xmlns:a16="http://schemas.microsoft.com/office/drawing/2014/main" id="{08B34195-AE76-EE35-5F06-E2C2BA9786E0}"/>
              </a:ext>
            </a:extLst>
          </p:cNvPr>
          <p:cNvSpPr txBox="1"/>
          <p:nvPr/>
        </p:nvSpPr>
        <p:spPr>
          <a:xfrm>
            <a:off x="1268388" y="1557879"/>
            <a:ext cx="67851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ea typeface="+mn-lt"/>
                <a:cs typeface="+mn-lt"/>
              </a:rPr>
              <a:t>https://github.com/vigneshmuthuvelan/DataScienceProject.git</a:t>
            </a:r>
            <a:endParaRPr lang="en-US" dirty="0">
              <a:cs typeface="Calibri"/>
            </a:endParaRPr>
          </a:p>
        </p:txBody>
      </p:sp>
      <p:sp>
        <p:nvSpPr>
          <p:cNvPr id="6" name="TextBox 5">
            <a:extLst>
              <a:ext uri="{FF2B5EF4-FFF2-40B4-BE49-F238E27FC236}">
                <a16:creationId xmlns:a16="http://schemas.microsoft.com/office/drawing/2014/main" id="{E16C358B-2EE1-CE7C-3A39-145E5CDD745C}"/>
              </a:ext>
            </a:extLst>
          </p:cNvPr>
          <p:cNvSpPr txBox="1"/>
          <p:nvPr/>
        </p:nvSpPr>
        <p:spPr>
          <a:xfrm>
            <a:off x="1269393" y="2312552"/>
            <a:ext cx="47332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https://www.kaggle.com/datasets</a:t>
            </a:r>
          </a:p>
        </p:txBody>
      </p:sp>
      <p:sp>
        <p:nvSpPr>
          <p:cNvPr id="7" name="TextBox 6">
            <a:extLst>
              <a:ext uri="{FF2B5EF4-FFF2-40B4-BE49-F238E27FC236}">
                <a16:creationId xmlns:a16="http://schemas.microsoft.com/office/drawing/2014/main" id="{8ED4C463-86B1-7A83-CCCE-EE665D85F3C6}"/>
              </a:ext>
            </a:extLst>
          </p:cNvPr>
          <p:cNvSpPr txBox="1"/>
          <p:nvPr/>
        </p:nvSpPr>
        <p:spPr>
          <a:xfrm>
            <a:off x="1264442" y="1937288"/>
            <a:ext cx="73483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dirty="0">
                <a:cs typeface="Calibri"/>
                <a:hlinkClick r:id="rId2"/>
              </a:rPr>
              <a:t>https://pandas.pydata.org/pandas-docs/stable/user</a:t>
            </a:r>
            <a:r>
              <a:rPr lang="en-US" dirty="0">
                <a:cs typeface="Calibri"/>
              </a:rPr>
              <a:t>_guide/index.html</a:t>
            </a:r>
          </a:p>
        </p:txBody>
      </p:sp>
      <p:sp>
        <p:nvSpPr>
          <p:cNvPr id="9" name="TextBox 8">
            <a:extLst>
              <a:ext uri="{FF2B5EF4-FFF2-40B4-BE49-F238E27FC236}">
                <a16:creationId xmlns:a16="http://schemas.microsoft.com/office/drawing/2014/main" id="{34701666-6363-39EF-E5D5-B3B6743EEFB6}"/>
              </a:ext>
            </a:extLst>
          </p:cNvPr>
          <p:cNvSpPr txBox="1"/>
          <p:nvPr/>
        </p:nvSpPr>
        <p:spPr>
          <a:xfrm>
            <a:off x="1268388" y="2686647"/>
            <a:ext cx="3295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a:cs typeface="Calibri"/>
              </a:rPr>
              <a:t>https://seaborn.pydata.org/</a:t>
            </a:r>
            <a:endParaRPr lang="en-US">
              <a:cs typeface="Calibri"/>
            </a:endParaRPr>
          </a:p>
        </p:txBody>
      </p:sp>
      <p:sp>
        <p:nvSpPr>
          <p:cNvPr id="10" name="TextBox 9">
            <a:extLst>
              <a:ext uri="{FF2B5EF4-FFF2-40B4-BE49-F238E27FC236}">
                <a16:creationId xmlns:a16="http://schemas.microsoft.com/office/drawing/2014/main" id="{75DD8E1B-1351-35AF-CBF9-BBBD4494FA06}"/>
              </a:ext>
            </a:extLst>
          </p:cNvPr>
          <p:cNvSpPr txBox="1"/>
          <p:nvPr/>
        </p:nvSpPr>
        <p:spPr>
          <a:xfrm>
            <a:off x="1261289" y="3069210"/>
            <a:ext cx="4742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dirty="0">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5617" y="732003"/>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a:p>
        </p:txBody>
      </p:sp>
      <p:sp>
        <p:nvSpPr>
          <p:cNvPr id="3" name="TextBox 2">
            <a:extLst>
              <a:ext uri="{FF2B5EF4-FFF2-40B4-BE49-F238E27FC236}">
                <a16:creationId xmlns:a16="http://schemas.microsoft.com/office/drawing/2014/main" id="{092A7CAD-871E-248C-218A-B3170F5AF547}"/>
              </a:ext>
            </a:extLst>
          </p:cNvPr>
          <p:cNvSpPr txBox="1"/>
          <p:nvPr/>
        </p:nvSpPr>
        <p:spPr>
          <a:xfrm>
            <a:off x="993548" y="2413423"/>
            <a:ext cx="926989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lang="en-US" b="1" dirty="0">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119" y="781526"/>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TextBox 3">
            <a:extLst>
              <a:ext uri="{FF2B5EF4-FFF2-40B4-BE49-F238E27FC236}">
                <a16:creationId xmlns:a16="http://schemas.microsoft.com/office/drawing/2014/main" id="{BA96B5B0-DDF3-64E5-E2B8-AD2C8B9C40ED}"/>
              </a:ext>
            </a:extLst>
          </p:cNvPr>
          <p:cNvSpPr txBox="1"/>
          <p:nvPr/>
        </p:nvSpPr>
        <p:spPr>
          <a:xfrm>
            <a:off x="1565867" y="1529500"/>
            <a:ext cx="83864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dirty="0">
                <a:latin typeface="Arial"/>
                <a:ea typeface="+mn-lt"/>
                <a:cs typeface="+mn-lt"/>
              </a:rPr>
              <a:t>Analyze exploratory data to identify important consumer characteristics and churn trends.</a:t>
            </a:r>
          </a:p>
          <a:p>
            <a:pPr marL="285750" indent="-285750">
              <a:buFont typeface="Courier New"/>
              <a:buChar char="o"/>
            </a:pPr>
            <a:r>
              <a:rPr lang="en-US" dirty="0">
                <a:latin typeface="Arial"/>
                <a:ea typeface="+mn-lt"/>
                <a:cs typeface="+mn-lt"/>
              </a:rPr>
              <a:t>Determine the important churn predictors, including service interactions, demographics, and usage patterns.</a:t>
            </a:r>
          </a:p>
          <a:p>
            <a:pPr marL="285750" indent="-285750">
              <a:buFont typeface="Courier New"/>
              <a:buChar char="o"/>
            </a:pPr>
            <a:r>
              <a:rPr lang="en-US" dirty="0">
                <a:latin typeface="Arial"/>
                <a:ea typeface="+mn-lt"/>
                <a:cs typeface="+mn-lt"/>
              </a:rPr>
              <a:t>To take preventative action, use machine learning models to forecast churn risk.</a:t>
            </a:r>
            <a:endParaRPr lang="en-US" dirty="0">
              <a:latin typeface="Arial"/>
              <a:cs typeface="Calibri"/>
            </a:endParaRPr>
          </a:p>
          <a:p>
            <a:pPr marL="285750" indent="-285750">
              <a:buFont typeface="Courier New"/>
              <a:buChar char="o"/>
            </a:pPr>
            <a:r>
              <a:rPr lang="en-US" dirty="0">
                <a:latin typeface="Arial"/>
                <a:ea typeface="+mn-lt"/>
                <a:cs typeface="+mn-lt"/>
              </a:rPr>
              <a:t>Put into practice tailored retention tactics, such as loyalty plans and focused marketing.</a:t>
            </a:r>
          </a:p>
          <a:p>
            <a:pPr marL="285750" indent="-285750">
              <a:buFont typeface="Courier New"/>
              <a:buChar char="o"/>
            </a:pPr>
            <a:r>
              <a:rPr lang="en-US" dirty="0">
                <a:latin typeface="Arial"/>
                <a:ea typeface="+mn-lt"/>
                <a:cs typeface="+mn-lt"/>
              </a:rPr>
              <a:t>Ensure that customer support is accessible and of high quality to quickly resolve issues.</a:t>
            </a:r>
          </a:p>
          <a:p>
            <a:pPr marL="285750" indent="-285750">
              <a:buFont typeface="Courier New"/>
              <a:buChar char="o"/>
            </a:pPr>
            <a:r>
              <a:rPr lang="en-US" dirty="0">
                <a:latin typeface="Arial"/>
                <a:ea typeface="+mn-lt"/>
                <a:cs typeface="+mn-lt"/>
              </a:rPr>
              <a:t>Use predictive analytics to foresee and stop at-risk clients from leaving.</a:t>
            </a:r>
          </a:p>
          <a:p>
            <a:pPr marL="285750" indent="-285750">
              <a:buFont typeface="Courier New"/>
              <a:buChar char="o"/>
            </a:pPr>
            <a:r>
              <a:rPr lang="en-US" dirty="0">
                <a:latin typeface="Arial"/>
                <a:ea typeface="+mn-lt"/>
                <a:cs typeface="+mn-lt"/>
              </a:rPr>
              <a:t>Improve service offerings in response to consumer input and preferences.</a:t>
            </a:r>
          </a:p>
          <a:p>
            <a:pPr marL="285750" indent="-285750">
              <a:buFont typeface="Courier New"/>
              <a:buChar char="o"/>
            </a:pPr>
            <a:r>
              <a:rPr lang="en-US" dirty="0">
                <a:latin typeface="Arial"/>
                <a:ea typeface="+mn-lt"/>
                <a:cs typeface="+mn-lt"/>
              </a:rPr>
              <a:t>Create client segments based on churn patterns to implement customized retention strategies.</a:t>
            </a:r>
          </a:p>
          <a:p>
            <a:pPr marL="285750" indent="-285750">
              <a:buFont typeface="Courier New"/>
              <a:buChar char="o"/>
            </a:pPr>
            <a:r>
              <a:rPr lang="en-US" dirty="0">
                <a:latin typeface="Arial"/>
                <a:ea typeface="+mn-lt"/>
                <a:cs typeface="+mn-lt"/>
              </a:rPr>
              <a:t>Track churn patterns over time to adjust tactics and meet changing demands from clients.</a:t>
            </a:r>
          </a:p>
          <a:p>
            <a:pPr marL="285750" indent="-285750">
              <a:buFont typeface="Courier New"/>
              <a:buChar char="o"/>
            </a:pPr>
            <a:r>
              <a:rPr lang="en-US" dirty="0">
                <a:latin typeface="Arial"/>
                <a:ea typeface="+mn-lt"/>
                <a:cs typeface="+mn-lt"/>
              </a:rPr>
              <a:t>Retention campaigns should be improved and iterated often to keep a foundation of devoted customers.</a:t>
            </a:r>
            <a:endParaRPr lang="en-US">
              <a:latin typeface="Arial"/>
              <a:cs typeface="Calibri"/>
            </a:endParaRPr>
          </a:p>
          <a:p>
            <a:pPr algn="l"/>
            <a:endParaRPr lang="en-US" dirty="0">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98CACC1F-E45F-A609-3D88-AD9B66EBC0EE}"/>
              </a:ext>
            </a:extLst>
          </p:cNvPr>
          <p:cNvSpPr txBox="1"/>
          <p:nvPr/>
        </p:nvSpPr>
        <p:spPr>
          <a:xfrm>
            <a:off x="952732" y="1369552"/>
            <a:ext cx="8695633"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1.Hardware prerequisites:</a:t>
            </a:r>
          </a:p>
          <a:p>
            <a:pPr marL="285750" indent="-285750">
              <a:buFont typeface="Arial"/>
              <a:buChar char="•"/>
            </a:pPr>
            <a:r>
              <a:rPr lang="en-US" dirty="0">
                <a:latin typeface="Arial"/>
                <a:ea typeface="+mn-lt"/>
                <a:cs typeface="+mn-lt"/>
              </a:rPr>
              <a:t>It can be necessary for you to have a computer with enough processing power and memory, depending on the size of the dataset and complexity of the analysis.</a:t>
            </a:r>
          </a:p>
          <a:p>
            <a:pPr marL="285750" indent="-285750">
              <a:buFont typeface="Arial"/>
              <a:buChar char="•"/>
            </a:pPr>
            <a:r>
              <a:rPr lang="en-US" dirty="0">
                <a:latin typeface="Arial"/>
                <a:ea typeface="+mn-lt"/>
                <a:cs typeface="+mn-lt"/>
              </a:rPr>
              <a:t>A computer with a multicore CPU (such as an AMD Ryzen series or an Intel Core i7) and lots of RAM (such as 16GB or more) would be useful for large-scale analysis and simulation.</a:t>
            </a:r>
          </a:p>
          <a:p>
            <a:pPr marL="285750" indent="-285750">
              <a:buFont typeface="Arial"/>
              <a:buChar char="•"/>
            </a:pPr>
            <a:r>
              <a:rPr lang="en-US" dirty="0">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lang="en-US" dirty="0">
                <a:latin typeface="Arial"/>
                <a:ea typeface="+mn-lt"/>
                <a:cs typeface="+mn-lt"/>
              </a:rPr>
              <a:t>2.Web browser:</a:t>
            </a:r>
          </a:p>
          <a:p>
            <a:pPr marL="285750" indent="-285750">
              <a:buFont typeface="Arial"/>
              <a:buChar char="•"/>
            </a:pPr>
            <a:r>
              <a:rPr lang="en-US" dirty="0">
                <a:latin typeface="Arial"/>
                <a:ea typeface="+mn-lt"/>
                <a:cs typeface="+mn-lt"/>
              </a:rPr>
              <a:t>Dashboards, online platforms for data analysis, and data visualization tools all require a contemporary web browser.</a:t>
            </a:r>
            <a:endParaRPr lang="en-US">
              <a:latin typeface="Arial"/>
              <a:cs typeface="Calibri"/>
            </a:endParaRPr>
          </a:p>
          <a:p>
            <a:pPr marL="285750" indent="-285750">
              <a:buFont typeface="Arial"/>
              <a:buChar char="•"/>
            </a:pPr>
            <a:r>
              <a:rPr lang="en-US" dirty="0">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lang="en-US" dirty="0">
                <a:latin typeface="Arial"/>
                <a:ea typeface="+mn-lt"/>
                <a:cs typeface="+mn-lt"/>
              </a:rPr>
              <a:t>3.System and Software Requirements:</a:t>
            </a:r>
            <a:endParaRPr lang="en-US" dirty="0">
              <a:latin typeface="Arial"/>
              <a:cs typeface="Arial"/>
            </a:endParaRPr>
          </a:p>
          <a:p>
            <a:pPr marL="285750" indent="-285750">
              <a:buFont typeface="Arial"/>
              <a:buChar char="•"/>
            </a:pPr>
            <a:r>
              <a:rPr lang="en-US" dirty="0">
                <a:latin typeface="Arial"/>
                <a:ea typeface="+mn-lt"/>
                <a:cs typeface="+mn-lt"/>
              </a:rPr>
              <a:t>Tools for Data Analysis: Make use of software programs and libraries for python.</a:t>
            </a:r>
            <a:endParaRPr lang="en-US" dirty="0">
              <a:latin typeface="Arial"/>
              <a:cs typeface="Calibri"/>
            </a:endParaRPr>
          </a:p>
          <a:p>
            <a:pPr algn="l"/>
            <a:endParaRPr lang="en-US" dirty="0">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TextBox 2">
            <a:extLst>
              <a:ext uri="{FF2B5EF4-FFF2-40B4-BE49-F238E27FC236}">
                <a16:creationId xmlns:a16="http://schemas.microsoft.com/office/drawing/2014/main" id="{8F4C9C19-AFCF-03AE-754E-1E1521724D22}"/>
              </a:ext>
            </a:extLst>
          </p:cNvPr>
          <p:cNvSpPr txBox="1"/>
          <p:nvPr/>
        </p:nvSpPr>
        <p:spPr>
          <a:xfrm>
            <a:off x="661274" y="1241844"/>
            <a:ext cx="1125771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1.Selection of Algorithms:</a:t>
            </a:r>
          </a:p>
          <a:p>
            <a:r>
              <a:rPr lang="en-US" dirty="0">
                <a:latin typeface="Arial"/>
                <a:cs typeface="Calibri"/>
              </a:rPr>
              <a:t>      Select suitable machine learning methods, such Logistic Regression, for churn prediction.</a:t>
            </a:r>
            <a:endParaRPr lang="en-US">
              <a:latin typeface="Arial"/>
              <a:cs typeface="Arial"/>
            </a:endParaRPr>
          </a:p>
          <a:p>
            <a:r>
              <a:rPr lang="en-US" dirty="0">
                <a:latin typeface="Arial"/>
                <a:cs typeface="Calibri"/>
              </a:rPr>
              <a:t>      Decision Trees</a:t>
            </a:r>
          </a:p>
          <a:p>
            <a:r>
              <a:rPr lang="en-US" dirty="0">
                <a:latin typeface="Arial"/>
                <a:cs typeface="Calibri"/>
              </a:rPr>
              <a:t>      Unexpected Woods</a:t>
            </a:r>
          </a:p>
          <a:p>
            <a:r>
              <a:rPr lang="en-US" dirty="0">
                <a:latin typeface="Arial"/>
                <a:cs typeface="Calibri"/>
              </a:rPr>
              <a:t>      GBMs, or gradient boosting machines</a:t>
            </a:r>
          </a:p>
          <a:p>
            <a:r>
              <a:rPr lang="en-US" dirty="0">
                <a:latin typeface="Arial"/>
                <a:cs typeface="Calibri"/>
              </a:rPr>
              <a:t>      Deep Learning, for example, uses neural networks and support vector machines (SVM).</a:t>
            </a:r>
            <a:endParaRPr lang="en-US">
              <a:latin typeface="Arial"/>
              <a:cs typeface="Arial"/>
            </a:endParaRPr>
          </a:p>
          <a:p>
            <a:r>
              <a:rPr lang="en-US" dirty="0">
                <a:latin typeface="Arial"/>
                <a:cs typeface="Calibri"/>
              </a:rPr>
              <a:t>2.Preparing data:</a:t>
            </a:r>
          </a:p>
          <a:p>
            <a:r>
              <a:rPr lang="en-US" dirty="0">
                <a:latin typeface="Arial"/>
                <a:cs typeface="Calibri"/>
              </a:rPr>
              <a:t>      Scale numerical features, handle missing values, and encode categorical variables to clean up and preprocess the dataset.</a:t>
            </a:r>
          </a:p>
          <a:p>
            <a:r>
              <a:rPr lang="en-US" dirty="0">
                <a:latin typeface="Arial"/>
                <a:cs typeface="Calibri"/>
              </a:rPr>
              <a:t>      To evaluate the model, divide the dataset into training and testing sets.</a:t>
            </a:r>
          </a:p>
          <a:p>
            <a:r>
              <a:rPr lang="en-US" dirty="0">
                <a:latin typeface="Arial"/>
                <a:cs typeface="Calibri"/>
              </a:rPr>
              <a:t>3.Training Models:</a:t>
            </a:r>
          </a:p>
          <a:p>
            <a:r>
              <a:rPr lang="en-US" dirty="0">
                <a:latin typeface="Arial"/>
                <a:cs typeface="Calibri"/>
              </a:rPr>
              <a:t>      Utilizing the training dataset, train the chosen machine learning algorithms.</a:t>
            </a:r>
          </a:p>
          <a:p>
            <a:r>
              <a:rPr lang="en-US" dirty="0">
                <a:latin typeface="Arial"/>
                <a:cs typeface="Calibri"/>
              </a:rPr>
              <a:t>      To maximize model performance, adjust hyperparameters with methods like grid search or random search.</a:t>
            </a:r>
          </a:p>
          <a:p>
            <a:r>
              <a:rPr lang="en-US" dirty="0">
                <a:latin typeface="Arial"/>
                <a:cs typeface="Calibri"/>
              </a:rPr>
              <a:t>4.Assessment of the Model:</a:t>
            </a:r>
          </a:p>
          <a:p>
            <a:r>
              <a:rPr lang="en-US" dirty="0">
                <a:latin typeface="Arial"/>
                <a:cs typeface="Calibri"/>
              </a:rPr>
              <a:t>      Use relevant assessment measures, such as F1-score, ROC-AUC, accuracy, precision, and recall, to assess the trained models.</a:t>
            </a:r>
            <a:endParaRPr lang="en-US">
              <a:latin typeface="Arial"/>
              <a:cs typeface="Calibri"/>
            </a:endParaRPr>
          </a:p>
          <a:p>
            <a:r>
              <a:rPr lang="en-US" dirty="0">
                <a:latin typeface="Arial"/>
                <a:cs typeface="Calibri"/>
              </a:rPr>
              <a:t>      Make use of methods like cross-validation to make sure the model is robust.</a:t>
            </a:r>
            <a:endParaRPr lang="en-US">
              <a:latin typeface="Arial"/>
              <a:cs typeface="Arial"/>
            </a:endParaRPr>
          </a:p>
          <a:p>
            <a:r>
              <a:rPr lang="en-US" dirty="0">
                <a:latin typeface="Arial"/>
                <a:cs typeface="Calibri"/>
              </a:rPr>
              <a:t>5.Interpretation of the Model:</a:t>
            </a:r>
            <a:endParaRPr lang="en-US">
              <a:latin typeface="Arial"/>
              <a:cs typeface="Arial"/>
            </a:endParaRPr>
          </a:p>
          <a:p>
            <a:r>
              <a:rPr lang="en-US" dirty="0">
                <a:latin typeface="Arial"/>
                <a:cs typeface="Calibri"/>
              </a:rPr>
              <a:t>       Examine the trained models to determine the significance of churn.</a:t>
            </a:r>
            <a:endParaRPr lang="en-US" dirty="0">
              <a:latin typeface="Arial"/>
              <a:cs typeface="Arial"/>
            </a:endParaRPr>
          </a:p>
          <a:p>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4" name="Picture 3" descr="A blue and orange pie chart&#10;&#10;Description automatically generated">
            <a:extLst>
              <a:ext uri="{FF2B5EF4-FFF2-40B4-BE49-F238E27FC236}">
                <a16:creationId xmlns:a16="http://schemas.microsoft.com/office/drawing/2014/main" id="{1846B6E5-C092-8C2D-09DB-3F5A22B7B34D}"/>
              </a:ext>
            </a:extLst>
          </p:cNvPr>
          <p:cNvPicPr>
            <a:picLocks noChangeAspect="1"/>
          </p:cNvPicPr>
          <p:nvPr/>
        </p:nvPicPr>
        <p:blipFill>
          <a:blip r:embed="rId2"/>
          <a:stretch>
            <a:fillRect/>
          </a:stretch>
        </p:blipFill>
        <p:spPr>
          <a:xfrm>
            <a:off x="365506" y="1055222"/>
            <a:ext cx="2563265" cy="2542620"/>
          </a:xfrm>
          <a:prstGeom prst="rect">
            <a:avLst/>
          </a:prstGeom>
        </p:spPr>
      </p:pic>
      <p:pic>
        <p:nvPicPr>
          <p:cNvPr id="3" name="Picture 4">
            <a:extLst>
              <a:ext uri="{FF2B5EF4-FFF2-40B4-BE49-F238E27FC236}">
                <a16:creationId xmlns:a16="http://schemas.microsoft.com/office/drawing/2014/main" id="{18C912F7-ADB2-6E7D-D593-0BADA941E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168" y="3770934"/>
            <a:ext cx="3168494" cy="2539135"/>
          </a:xfrm>
          <a:prstGeom prst="rect">
            <a:avLst/>
          </a:prstGeom>
        </p:spPr>
      </p:pic>
      <p:pic>
        <p:nvPicPr>
          <p:cNvPr id="5" name="Picture 5">
            <a:extLst>
              <a:ext uri="{FF2B5EF4-FFF2-40B4-BE49-F238E27FC236}">
                <a16:creationId xmlns:a16="http://schemas.microsoft.com/office/drawing/2014/main" id="{90C0C270-55C7-442F-EBDD-193F8BD761DD}"/>
              </a:ext>
            </a:extLst>
          </p:cNvPr>
          <p:cNvPicPr>
            <a:picLocks noChangeAspect="1"/>
          </p:cNvPicPr>
          <p:nvPr/>
        </p:nvPicPr>
        <p:blipFill rotWithShape="1">
          <a:blip r:embed="rId4">
            <a:extLst>
              <a:ext uri="{28A0092B-C50C-407E-A947-70E740481C1C}">
                <a14:useLocalDpi xmlns:a14="http://schemas.microsoft.com/office/drawing/2010/main" val="0"/>
              </a:ext>
            </a:extLst>
          </a:blip>
          <a:srcRect b="19456"/>
          <a:stretch/>
        </p:blipFill>
        <p:spPr>
          <a:xfrm>
            <a:off x="7799323" y="926163"/>
            <a:ext cx="4094383" cy="2800739"/>
          </a:xfrm>
          <a:prstGeom prst="rect">
            <a:avLst/>
          </a:prstGeom>
        </p:spPr>
      </p:pic>
      <p:pic>
        <p:nvPicPr>
          <p:cNvPr id="6" name="Picture 6">
            <a:extLst>
              <a:ext uri="{FF2B5EF4-FFF2-40B4-BE49-F238E27FC236}">
                <a16:creationId xmlns:a16="http://schemas.microsoft.com/office/drawing/2014/main" id="{EC83159E-5386-74A4-F531-7DECA262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506" y="3715026"/>
            <a:ext cx="3632843" cy="2782552"/>
          </a:xfrm>
          <a:prstGeom prst="rect">
            <a:avLst/>
          </a:prstGeom>
        </p:spPr>
      </p:pic>
      <p:pic>
        <p:nvPicPr>
          <p:cNvPr id="7" name="Picture 7">
            <a:extLst>
              <a:ext uri="{FF2B5EF4-FFF2-40B4-BE49-F238E27FC236}">
                <a16:creationId xmlns:a16="http://schemas.microsoft.com/office/drawing/2014/main" id="{B05ACE8D-611F-EC06-804A-0A6860546B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922" y="1027428"/>
            <a:ext cx="4299347" cy="2743506"/>
          </a:xfrm>
          <a:prstGeom prst="rect">
            <a:avLst/>
          </a:prstGeom>
        </p:spPr>
      </p:pic>
      <p:pic>
        <p:nvPicPr>
          <p:cNvPr id="8" name="Picture 8">
            <a:extLst>
              <a:ext uri="{FF2B5EF4-FFF2-40B4-BE49-F238E27FC236}">
                <a16:creationId xmlns:a16="http://schemas.microsoft.com/office/drawing/2014/main" id="{5F5C992D-86B7-3166-7C25-D208FE794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94214" y="3770934"/>
            <a:ext cx="3907560" cy="27435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791" y="853481"/>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TextBox 2">
            <a:extLst>
              <a:ext uri="{FF2B5EF4-FFF2-40B4-BE49-F238E27FC236}">
                <a16:creationId xmlns:a16="http://schemas.microsoft.com/office/drawing/2014/main" id="{87ABC5A9-DFD3-20DB-99DC-EF93E7E0425F}"/>
              </a:ext>
            </a:extLst>
          </p:cNvPr>
          <p:cNvSpPr txBox="1"/>
          <p:nvPr/>
        </p:nvSpPr>
        <p:spPr>
          <a:xfrm>
            <a:off x="1112194" y="2660643"/>
            <a:ext cx="932511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lang="en-US"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4" name="TextBox 3">
            <a:extLst>
              <a:ext uri="{FF2B5EF4-FFF2-40B4-BE49-F238E27FC236}">
                <a16:creationId xmlns:a16="http://schemas.microsoft.com/office/drawing/2014/main" id="{8B00F097-1281-3960-AE2B-6C9F0024CD35}"/>
              </a:ext>
            </a:extLst>
          </p:cNvPr>
          <p:cNvSpPr txBox="1"/>
          <p:nvPr/>
        </p:nvSpPr>
        <p:spPr>
          <a:xfrm>
            <a:off x="480360" y="1501875"/>
            <a:ext cx="1148963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Of course, the following recommendations pertain to the future range of this churn analysis:</a:t>
            </a:r>
            <a:endParaRPr lang="en-US" dirty="0"/>
          </a:p>
          <a:p>
            <a:endParaRPr lang="en-US"/>
          </a:p>
          <a:p>
            <a:pPr marL="285750" indent="-285750">
              <a:buFont typeface="Arial"/>
              <a:buChar char="•"/>
            </a:pPr>
            <a:r>
              <a:rPr lang="en-US" dirty="0">
                <a:ea typeface="+mn-lt"/>
                <a:cs typeface="+mn-lt"/>
              </a:rPr>
              <a:t>Predictive Modeling Refinement: </a:t>
            </a:r>
          </a:p>
          <a:p>
            <a:r>
              <a:rPr lang="en-US" dirty="0">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lang="en-US" dirty="0">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lang="en-US" dirty="0">
              <a:cs typeface="Calibri"/>
            </a:endParaRPr>
          </a:p>
          <a:p>
            <a:endParaRPr lang="en-US" dirty="0">
              <a:ea typeface="+mn-lt"/>
              <a:cs typeface="+mn-lt"/>
            </a:endParaRPr>
          </a:p>
          <a:p>
            <a:pPr marL="285750" indent="-285750">
              <a:buFont typeface="Arial"/>
              <a:buChar char="•"/>
            </a:pPr>
            <a:r>
              <a:rPr lang="en-US" dirty="0">
                <a:ea typeface="+mn-lt"/>
                <a:cs typeface="+mn-lt"/>
              </a:rPr>
              <a:t>Segmentation Analysis:</a:t>
            </a:r>
          </a:p>
          <a:p>
            <a:r>
              <a:rPr lang="en-US" dirty="0">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lang="en-US" dirty="0">
              <a:ea typeface="+mn-lt"/>
              <a:cs typeface="+mn-lt"/>
            </a:endParaRPr>
          </a:p>
          <a:p>
            <a:pPr marL="285750" indent="-285750">
              <a:buFont typeface="Arial"/>
              <a:buChar char="•"/>
            </a:pPr>
            <a:r>
              <a:rPr lang="en-US" dirty="0">
                <a:ea typeface="+mn-lt"/>
                <a:cs typeface="+mn-lt"/>
              </a:rPr>
              <a:t>Leverage Natural Language Processing (NLP): </a:t>
            </a:r>
          </a:p>
          <a:p>
            <a:r>
              <a:rPr lang="en-US" dirty="0">
                <a:ea typeface="+mn-lt"/>
                <a:cs typeface="+mn-lt"/>
              </a:rPr>
              <a:t>           To examine unstructured data, apply NLP techniques.</a:t>
            </a:r>
            <a:endParaRPr lang="en-US"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title>
  <cp:lastModifiedBy>Guest User</cp:lastModifiedBy>
  <cp:revision>208</cp:revision>
  <dcterms:created xsi:type="dcterms:W3CDTF">2024-04-05T08:48:08Z</dcterms:created>
  <dcterms:modified xsi:type="dcterms:W3CDTF">2024-04-05T15:02:08Z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ies>
</file>