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7" r:id="rId9"/>
    <p:sldId id="268" r:id="rId10"/>
    <p:sldId id="269" r:id="rId11"/>
    <p:sldId id="265" r:id="rId12"/>
    <p:sldId id="266" r:id="rId13"/>
  </p:sldIdLst>
  <p:sldSz cx="18288000" cy="10287000"/>
  <p:notesSz cx="6858000" cy="9144000"/>
  <p:embeddedFontLst>
    <p:embeddedFont>
      <p:font typeface="Clear Sans Regular Bold" panose="020B0604020202020204" charset="0"/>
      <p:regular r:id="rId15"/>
    </p:embeddedFont>
    <p:embeddedFont>
      <p:font typeface="Georgia" panose="02040502050405020303" pitchFamily="18"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84EF88-2C36-402C-ACF9-0778AC38380B}">
          <p14:sldIdLst>
            <p14:sldId id="256"/>
            <p14:sldId id="257"/>
            <p14:sldId id="258"/>
            <p14:sldId id="259"/>
          </p14:sldIdLst>
        </p14:section>
        <p14:section name="Untitled Section" id="{97021C34-60CC-4517-AC00-9A1D9CAD9719}">
          <p14:sldIdLst>
            <p14:sldId id="260"/>
            <p14:sldId id="261"/>
            <p14:sldId id="262"/>
            <p14:sldId id="267"/>
            <p14:sldId id="268"/>
            <p14:sldId id="269"/>
            <p14:sldId id="265"/>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303" autoAdjust="0"/>
    <p:restoredTop sz="92385" autoAdjust="0"/>
  </p:normalViewPr>
  <p:slideViewPr>
    <p:cSldViewPr>
      <p:cViewPr varScale="1">
        <p:scale>
          <a:sx n="51" d="100"/>
          <a:sy n="51" d="100"/>
        </p:scale>
        <p:origin x="226" y="-2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Task_2_Accenture_Final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Task_2_Accenture_Final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Task_2_Accenture_Final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Most Popular Categories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'most popular category'!$B$1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'most popular category'!$A$2:$A$6</c:f>
              <c:strCache>
                <c:ptCount val="5"/>
                <c:pt idx="0">
                  <c:v>Animals</c:v>
                </c:pt>
                <c:pt idx="1">
                  <c:v>science</c:v>
                </c:pt>
                <c:pt idx="2">
                  <c:v>healthy eating</c:v>
                </c:pt>
                <c:pt idx="3">
                  <c:v>technology</c:v>
                </c:pt>
                <c:pt idx="4">
                  <c:v>food</c:v>
                </c:pt>
              </c:strCache>
            </c:strRef>
          </c:cat>
          <c:val>
            <c:numRef>
              <c:f>'most popular category'!$B$2:$B$6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068A-4C0D-9077-38D3AB307569}"/>
            </c:ext>
          </c:extLst>
        </c:ser>
        <c:dLbls>
          <c:dLblPos val="outEnd"/>
          <c:showLegendKey val="0"/>
          <c:showVal val="1"/>
          <c:showCatName val="0"/>
          <c:showSerName val="0"/>
          <c:showPercent val="0"/>
          <c:showBubbleSize val="0"/>
        </c:dLbls>
        <c:gapWidth val="100"/>
        <c:overlap val="-24"/>
        <c:axId val="575730448"/>
        <c:axId val="575729728"/>
      </c:barChart>
      <c:catAx>
        <c:axId val="57573044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729728"/>
        <c:crosses val="autoZero"/>
        <c:auto val="1"/>
        <c:lblAlgn val="ctr"/>
        <c:lblOffset val="100"/>
        <c:noMultiLvlLbl val="0"/>
      </c:catAx>
      <c:valAx>
        <c:axId val="57572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757304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6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baseline="0"/>
              <a:t>Month Wise Posts</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'most active months'!$B$1</c:f>
              <c:strCache>
                <c:ptCount val="1"/>
                <c:pt idx="0">
                  <c:v>Count Post</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'most active months'!$A$2:$A$13</c:f>
              <c:strCache>
                <c:ptCount val="12"/>
                <c:pt idx="0">
                  <c:v>December</c:v>
                </c:pt>
                <c:pt idx="1">
                  <c:v>November</c:v>
                </c:pt>
                <c:pt idx="2">
                  <c:v>October</c:v>
                </c:pt>
                <c:pt idx="3">
                  <c:v>September</c:v>
                </c:pt>
                <c:pt idx="4">
                  <c:v>August</c:v>
                </c:pt>
                <c:pt idx="5">
                  <c:v>July</c:v>
                </c:pt>
                <c:pt idx="6">
                  <c:v>June</c:v>
                </c:pt>
                <c:pt idx="7">
                  <c:v>May</c:v>
                </c:pt>
                <c:pt idx="8">
                  <c:v>April</c:v>
                </c:pt>
                <c:pt idx="9">
                  <c:v>March</c:v>
                </c:pt>
                <c:pt idx="10">
                  <c:v>February</c:v>
                </c:pt>
                <c:pt idx="11">
                  <c:v>January</c:v>
                </c:pt>
              </c:strCache>
            </c:strRef>
          </c:cat>
          <c:val>
            <c:numRef>
              <c:f>'most active months'!$B$2:$B$13</c:f>
              <c:numCache>
                <c:formatCode>General</c:formatCode>
                <c:ptCount val="12"/>
                <c:pt idx="0">
                  <c:v>2092</c:v>
                </c:pt>
                <c:pt idx="1">
                  <c:v>2034</c:v>
                </c:pt>
                <c:pt idx="2">
                  <c:v>2056</c:v>
                </c:pt>
                <c:pt idx="3">
                  <c:v>2022</c:v>
                </c:pt>
                <c:pt idx="4">
                  <c:v>2114</c:v>
                </c:pt>
                <c:pt idx="5">
                  <c:v>2070</c:v>
                </c:pt>
                <c:pt idx="6">
                  <c:v>2021</c:v>
                </c:pt>
                <c:pt idx="7">
                  <c:v>2138</c:v>
                </c:pt>
                <c:pt idx="8">
                  <c:v>1974</c:v>
                </c:pt>
                <c:pt idx="9">
                  <c:v>2012</c:v>
                </c:pt>
                <c:pt idx="10">
                  <c:v>1914</c:v>
                </c:pt>
                <c:pt idx="11">
                  <c:v>2126</c:v>
                </c:pt>
              </c:numCache>
            </c:numRef>
          </c:val>
          <c:smooth val="0"/>
          <c:extLst>
            <c:ext xmlns:c16="http://schemas.microsoft.com/office/drawing/2014/chart" uri="{C3380CC4-5D6E-409C-BE32-E72D297353CC}">
              <c16:uniqueId val="{00000000-CE1C-4F7C-8090-37852F021B9E}"/>
            </c:ext>
          </c:extLst>
        </c:ser>
        <c:dLbls>
          <c:dLblPos val="ctr"/>
          <c:showLegendKey val="0"/>
          <c:showVal val="1"/>
          <c:showCatName val="0"/>
          <c:showSerName val="0"/>
          <c:showPercent val="0"/>
          <c:showBubbleSize val="0"/>
        </c:dLbls>
        <c:smooth val="0"/>
        <c:axId val="570779400"/>
        <c:axId val="570780120"/>
      </c:lineChart>
      <c:catAx>
        <c:axId val="57077940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570780120"/>
        <c:crosses val="autoZero"/>
        <c:auto val="1"/>
        <c:lblAlgn val="ctr"/>
        <c:lblOffset val="100"/>
        <c:noMultiLvlLbl val="0"/>
      </c:catAx>
      <c:valAx>
        <c:axId val="57078012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570779400"/>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t>Content Type</a:t>
            </a:r>
            <a:r>
              <a:rPr lang="en-US" baseline="0" dirty="0"/>
              <a:t> With most reactions</a:t>
            </a:r>
            <a:endParaRPr lang="en-US" dirty="0"/>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explosion val="8"/>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10A-4E95-A0E6-CB5BA7AD99EE}"/>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10A-4E95-A0E6-CB5BA7AD99EE}"/>
              </c:ext>
            </c:extLst>
          </c:dPt>
          <c:dPt>
            <c:idx val="2"/>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10A-4E95-A0E6-CB5BA7AD99EE}"/>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010A-4E95-A0E6-CB5BA7AD99EE}"/>
              </c:ext>
            </c:extLst>
          </c:dPt>
          <c:dLbls>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010A-4E95-A0E6-CB5BA7AD99EE}"/>
                </c:ext>
              </c:extLst>
            </c:dLbl>
            <c:dLbl>
              <c:idx val="1"/>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010A-4E95-A0E6-CB5BA7AD99EE}"/>
                </c:ext>
              </c:extLst>
            </c:dLbl>
            <c:dLbl>
              <c:idx val="2"/>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010A-4E95-A0E6-CB5BA7AD99EE}"/>
                </c:ext>
              </c:extLst>
            </c:dLbl>
            <c:dLbl>
              <c:idx val="3"/>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6">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7-010A-4E95-A0E6-CB5BA7AD99EE}"/>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'Content Sentiments'!$E$2:$E$5</c:f>
              <c:strCache>
                <c:ptCount val="4"/>
                <c:pt idx="0">
                  <c:v>photo</c:v>
                </c:pt>
                <c:pt idx="1">
                  <c:v>video</c:v>
                </c:pt>
                <c:pt idx="2">
                  <c:v>GIF</c:v>
                </c:pt>
                <c:pt idx="3">
                  <c:v>audio</c:v>
                </c:pt>
              </c:strCache>
            </c:strRef>
          </c:cat>
          <c:val>
            <c:numRef>
              <c:f>'Content Sentiments'!$F$2:$F$5</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8-010A-4E95-A0E6-CB5BA7AD99EE}"/>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My name is  Revati Chaudhari, and I am going to present the analysis of Social Buzz.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In this pie chart we can see that user is mostly reacting on Photo category in posts followed by Video.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295156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And </a:t>
            </a:r>
            <a:r>
              <a:rPr lang="en-US" dirty="0"/>
              <a:t>finally the summary,</a:t>
            </a:r>
          </a:p>
          <a:p>
            <a:pPr marL="285750" indent="-285750">
              <a:buFont typeface="Wingdings" panose="05000000000000000000" pitchFamily="2" charset="2"/>
              <a:buChar char="§"/>
            </a:pPr>
            <a:r>
              <a:rPr lang="en-US" sz="1400" b="1" dirty="0">
                <a:solidFill>
                  <a:srgbClr val="A100FF"/>
                </a:solidFill>
              </a:rPr>
              <a:t>Content Categories:</a:t>
            </a:r>
          </a:p>
          <a:p>
            <a:r>
              <a:rPr lang="en-US" sz="1200" dirty="0">
                <a:solidFill>
                  <a:srgbClr val="A100FF"/>
                </a:solidFill>
              </a:rPr>
              <a:t>Social Buzz has 16 distinct content categories. The most popular ones are Animal and Science.</a:t>
            </a:r>
          </a:p>
          <a:p>
            <a:endParaRPr lang="en-US" sz="1200" dirty="0">
              <a:solidFill>
                <a:srgbClr val="A100FF"/>
              </a:solidFill>
            </a:endParaRPr>
          </a:p>
          <a:p>
            <a:pPr marL="285750" indent="-285750">
              <a:buFont typeface="Wingdings" panose="05000000000000000000" pitchFamily="2" charset="2"/>
              <a:buChar char="§"/>
            </a:pPr>
            <a:r>
              <a:rPr lang="en-US" sz="1400" b="1" dirty="0">
                <a:solidFill>
                  <a:srgbClr val="A100FF"/>
                </a:solidFill>
              </a:rPr>
              <a:t>Content Types:</a:t>
            </a:r>
          </a:p>
          <a:p>
            <a:r>
              <a:rPr lang="en-US" sz="1200" dirty="0">
                <a:solidFill>
                  <a:srgbClr val="A100FF"/>
                </a:solidFill>
              </a:rPr>
              <a:t>There are four types of content: Photo, Video, GIF, and Audio. Users predominantly prefer Photos and Videos.</a:t>
            </a:r>
          </a:p>
          <a:p>
            <a:endParaRPr lang="en-US" sz="1200" dirty="0">
              <a:solidFill>
                <a:srgbClr val="A100FF"/>
              </a:solidFill>
            </a:endParaRPr>
          </a:p>
          <a:p>
            <a:pPr marL="285750" indent="-285750">
              <a:buFont typeface="Wingdings" panose="05000000000000000000" pitchFamily="2" charset="2"/>
              <a:buChar char="§"/>
            </a:pPr>
            <a:r>
              <a:rPr lang="en-US" sz="1400" b="1" dirty="0">
                <a:solidFill>
                  <a:srgbClr val="A100FF"/>
                </a:solidFill>
              </a:rPr>
              <a:t>Posting Trends:</a:t>
            </a:r>
          </a:p>
          <a:p>
            <a:r>
              <a:rPr lang="en-US" sz="1200" dirty="0">
                <a:solidFill>
                  <a:srgbClr val="A100FF"/>
                </a:solidFill>
              </a:rPr>
              <a:t>May has the highest number of posts (2138), while February has the lowest (1914).</a:t>
            </a:r>
          </a:p>
          <a:p>
            <a:pPr lvl="0"/>
            <a:endParaRPr lang="en-US" dirty="0"/>
          </a:p>
          <a:p>
            <a:pPr lvl="0"/>
            <a:r>
              <a:rPr lang="en-US" dirty="0"/>
              <a:t>Analysis - Animal and science are two top most popular categories, showing that people enjoying real life and factual contents the most.</a:t>
            </a:r>
          </a:p>
          <a:p>
            <a:pPr lvl="0"/>
            <a:endParaRPr lang="en-US" dirty="0"/>
          </a:p>
          <a:p>
            <a:pPr lvl="0"/>
            <a:r>
              <a:rPr lang="en-US" dirty="0"/>
              <a:t>insights: Food is common theme with top 5 category with healthy eating ranking the highest. this may give an indication to the audience within your user base. you could use the insight to create campaign and work with healthy eating brands to boost user engagement.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agenda is,</a:t>
            </a:r>
            <a:br>
              <a:rPr lang="en-US" dirty="0"/>
            </a:br>
            <a:r>
              <a:rPr lang="en-US" dirty="0"/>
              <a:t>Project recap means overview about Social Buzz</a:t>
            </a:r>
          </a:p>
          <a:p>
            <a:pPr lvl="0"/>
            <a:r>
              <a:rPr lang="en-US" dirty="0"/>
              <a:t>Then we’ll see the problem faced by Social Buzz</a:t>
            </a:r>
            <a:br>
              <a:rPr lang="en-US" dirty="0"/>
            </a:br>
            <a:r>
              <a:rPr lang="en-US" dirty="0"/>
              <a:t>I’ll introduce with our team who is working on this project</a:t>
            </a:r>
          </a:p>
          <a:p>
            <a:pPr lvl="0"/>
            <a:r>
              <a:rPr lang="en-US" dirty="0"/>
              <a:t>In process we are going to seethe steps we are taking to do the analysis</a:t>
            </a:r>
          </a:p>
          <a:p>
            <a:pPr lvl="0"/>
            <a:r>
              <a:rPr lang="en-US" dirty="0"/>
              <a:t>After doing analysis, we get the insights </a:t>
            </a:r>
          </a:p>
          <a:p>
            <a:pPr lvl="0"/>
            <a:r>
              <a:rPr lang="en-US" dirty="0"/>
              <a:t>In last we are going through summary and conclusion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 </a:t>
            </a:r>
            <a:br>
              <a:rPr lang="en-US" dirty="0"/>
            </a:br>
            <a:br>
              <a:rPr lang="en-US" dirty="0"/>
            </a:br>
            <a:r>
              <a:rPr lang="en-US" dirty="0"/>
              <a:t>We, Accenture have embarked on a 3 month pilot with Social Buzz to focus on 3 main tasks, aligned with some of the biggest challenges that you're currently facing. </a:t>
            </a:r>
            <a:br>
              <a:rPr lang="en-US" dirty="0"/>
            </a:br>
            <a:br>
              <a:rPr lang="en-US" dirty="0"/>
            </a:br>
            <a:r>
              <a:rPr lang="en-US" dirty="0"/>
              <a:t>Social Buzz has reached huge scale in recent years to become recognized as a global unicorn company. We are here to help you manage this scale and to guide you in the right direction. </a:t>
            </a:r>
            <a:br>
              <a:rPr lang="en-US" dirty="0"/>
            </a:br>
            <a:br>
              <a:rPr lang="en-US" dirty="0"/>
            </a:br>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 </a:t>
            </a:r>
          </a:p>
          <a:p>
            <a:pPr lvl="0"/>
            <a:endParaRPr lang="en-US" dirty="0"/>
          </a:p>
          <a:p>
            <a:pPr lvl="0"/>
            <a:r>
              <a:rPr lang="en-US" dirty="0"/>
              <a:t>Clearly with such grand scale, this comes with a lot of data and with such vast amounts of data comes challenges. </a:t>
            </a:r>
          </a:p>
          <a:p>
            <a:pPr lvl="0"/>
            <a:endParaRPr lang="en-US" dirty="0"/>
          </a:p>
          <a:p>
            <a:pPr lvl="0"/>
            <a:r>
              <a:rPr lang="en-US" dirty="0"/>
              <a:t>To give a background on how much data you've been creating: - You told us that your platform receives over 100000 posts per day which amounts to 36 500 000 posts every year, of which, this is all unstructured data making it very hard to make sense of. </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 </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 </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 </a:t>
            </a:r>
          </a:p>
          <a:p>
            <a:pPr lvl="0"/>
            <a:endParaRPr lang="en-US" dirty="0"/>
          </a:p>
          <a:p>
            <a:pPr lvl="0"/>
            <a:r>
              <a:rPr lang="en-US" dirty="0"/>
              <a:t>And finally myself, Revati Chaudhari, who was solely responsible for taking leadership guidance and delivering high quality insights from the raw datasets and turning these into business decisions.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Project Phases for Social Buzz</a:t>
            </a:r>
          </a:p>
          <a:p>
            <a:pPr lvl="0"/>
            <a:endParaRPr lang="en-US" dirty="0"/>
          </a:p>
          <a:p>
            <a:pPr lvl="0"/>
            <a:r>
              <a:rPr lang="en-US" dirty="0"/>
              <a:t>1. **Data Understanding:**</a:t>
            </a:r>
          </a:p>
          <a:p>
            <a:pPr lvl="0"/>
            <a:r>
              <a:rPr lang="en-US" dirty="0"/>
              <a:t>   - Identify and comprehend data sources and key metrics.</a:t>
            </a:r>
          </a:p>
          <a:p>
            <a:pPr lvl="0"/>
            <a:endParaRPr lang="en-US" dirty="0"/>
          </a:p>
          <a:p>
            <a:pPr lvl="0"/>
            <a:r>
              <a:rPr lang="en-US" dirty="0"/>
              <a:t>2. **Data Cleaning:**</a:t>
            </a:r>
          </a:p>
          <a:p>
            <a:pPr lvl="0"/>
            <a:r>
              <a:rPr lang="en-US" dirty="0"/>
              <a:t>   - Remove duplicates, handle missing values, and ensure consistency.</a:t>
            </a:r>
          </a:p>
          <a:p>
            <a:pPr lvl="0"/>
            <a:endParaRPr lang="en-US" dirty="0"/>
          </a:p>
          <a:p>
            <a:pPr lvl="0"/>
            <a:r>
              <a:rPr lang="en-US" dirty="0"/>
              <a:t>3. **Data Modeling:**</a:t>
            </a:r>
          </a:p>
          <a:p>
            <a:pPr lvl="0"/>
            <a:r>
              <a:rPr lang="en-US" dirty="0"/>
              <a:t>   - Develop models to categorize content and predict trends.</a:t>
            </a:r>
          </a:p>
          <a:p>
            <a:pPr lvl="0"/>
            <a:endParaRPr lang="en-US" dirty="0"/>
          </a:p>
          <a:p>
            <a:pPr lvl="0"/>
            <a:r>
              <a:rPr lang="en-US" dirty="0"/>
              <a:t>4. **Data Analysis:**</a:t>
            </a:r>
          </a:p>
          <a:p>
            <a:pPr lvl="0"/>
            <a:r>
              <a:rPr lang="en-US" dirty="0"/>
              <a:t>   - Analyze data to find patterns in content popularity and user engagement.</a:t>
            </a:r>
          </a:p>
          <a:p>
            <a:pPr lvl="0"/>
            <a:endParaRPr lang="en-US" dirty="0"/>
          </a:p>
          <a:p>
            <a:pPr lvl="0"/>
            <a:r>
              <a:rPr lang="en-US" dirty="0"/>
              <a:t>5. **Uncover Insights:**</a:t>
            </a:r>
          </a:p>
          <a:p>
            <a:pPr lvl="0"/>
            <a:r>
              <a:rPr lang="en-US" dirty="0"/>
              <a:t>   - Identify top content categories and peak posting months for targeted campaigns and engagement strategies.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there are 16  categories of contents and out of them animals is most popular category amongst them and for the time of the post January was the month when users posted the most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animal has highest score in terms of popular categories means it has highest reactions with 74965 numbers</a:t>
            </a:r>
          </a:p>
          <a:p>
            <a:pPr lvl="0"/>
            <a:endParaRPr lang="en-US" dirty="0"/>
          </a:p>
          <a:p>
            <a:pPr lvl="0"/>
            <a:r>
              <a:rPr lang="en-US" dirty="0"/>
              <a:t>From our analysis, you can see that the top 5 most popular categories of posts were animals, science, healthy eating, technology and food in descending order. 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Finally, its also interesting to see science and technology too. This may suggest that people enjoy consuming factual content and snippets of content that they can learn something from.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this chart shows the month wise post analysis which says  in May and January users are posting most and least  is in February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4188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16-Jun-24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16-Jun-24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16-Jun-24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16-Jun-24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16-Jun-24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eorgia" panose="02040502050405020303" pitchFamily="18" charset="0"/>
              </a:rPr>
              <a:t>Social</a:t>
            </a:r>
          </a:p>
          <a:p>
            <a:pPr algn="ctr">
              <a:lnSpc>
                <a:spcPts val="11059"/>
              </a:lnSpc>
            </a:pPr>
            <a:r>
              <a:rPr lang="en-US" sz="10533" spc="-105" dirty="0">
                <a:solidFill>
                  <a:srgbClr val="FFFFFF"/>
                </a:solidFill>
                <a:latin typeface="Georgia" panose="02040502050405020303" pitchFamily="18" charset="0"/>
              </a:rPr>
              <a:t>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10736753"/>
            <a:ext cx="17253775" cy="771311"/>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340282"/>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38755A03-EC33-2A20-A5AA-E49F0AE6960D}"/>
              </a:ext>
            </a:extLst>
          </p:cNvPr>
          <p:cNvGraphicFramePr>
            <a:graphicFrameLocks/>
          </p:cNvGraphicFramePr>
          <p:nvPr>
            <p:extLst>
              <p:ext uri="{D42A27DB-BD31-4B8C-83A1-F6EECF244321}">
                <p14:modId xmlns:p14="http://schemas.microsoft.com/office/powerpoint/2010/main" val="2817810256"/>
              </p:ext>
            </p:extLst>
          </p:nvPr>
        </p:nvGraphicFramePr>
        <p:xfrm>
          <a:off x="4114801" y="1943100"/>
          <a:ext cx="13030200" cy="70104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6365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87F3472D-B5CE-F84F-E295-B633DEECA06C}"/>
              </a:ext>
            </a:extLst>
          </p:cNvPr>
          <p:cNvSpPr txBox="1"/>
          <p:nvPr/>
        </p:nvSpPr>
        <p:spPr>
          <a:xfrm>
            <a:off x="10959336" y="630837"/>
            <a:ext cx="7001632" cy="10433625"/>
          </a:xfrm>
          <a:prstGeom prst="rect">
            <a:avLst/>
          </a:prstGeom>
          <a:noFill/>
        </p:spPr>
        <p:txBody>
          <a:bodyPr wrap="square" rtlCol="0">
            <a:spAutoFit/>
          </a:bodyPr>
          <a:lstStyle/>
          <a:p>
            <a:pPr algn="ctr"/>
            <a:endParaRPr lang="en-US" sz="3200" b="1" dirty="0">
              <a:solidFill>
                <a:srgbClr val="A100FF"/>
              </a:solidFill>
            </a:endParaRPr>
          </a:p>
          <a:p>
            <a:pPr algn="ctr"/>
            <a:r>
              <a:rPr lang="en-US" sz="3200" b="1" dirty="0">
                <a:solidFill>
                  <a:srgbClr val="A100FF"/>
                </a:solidFill>
              </a:rPr>
              <a:t>Key Insights and Recommendations</a:t>
            </a:r>
          </a:p>
          <a:p>
            <a:endParaRPr lang="en-US" sz="2800" b="1" dirty="0">
              <a:solidFill>
                <a:srgbClr val="A100FF"/>
              </a:solidFill>
            </a:endParaRPr>
          </a:p>
          <a:p>
            <a:pPr marL="285750" indent="-285750">
              <a:buFont typeface="Wingdings" panose="05000000000000000000" pitchFamily="2" charset="2"/>
              <a:buChar char="§"/>
            </a:pPr>
            <a:r>
              <a:rPr lang="en-US" sz="2600" b="1" dirty="0">
                <a:solidFill>
                  <a:srgbClr val="A100FF"/>
                </a:solidFill>
              </a:rPr>
              <a:t>Content Categories:</a:t>
            </a:r>
          </a:p>
          <a:p>
            <a:r>
              <a:rPr lang="en-US" sz="2400" dirty="0">
                <a:solidFill>
                  <a:srgbClr val="A100FF"/>
                </a:solidFill>
              </a:rPr>
              <a:t>Social Buzz has 16 distinct content categories. The most popular ones are Animal and Science.</a:t>
            </a:r>
          </a:p>
          <a:p>
            <a:endParaRPr lang="en-US" sz="2400" dirty="0">
              <a:solidFill>
                <a:srgbClr val="A100FF"/>
              </a:solidFill>
            </a:endParaRPr>
          </a:p>
          <a:p>
            <a:pPr marL="285750" indent="-285750">
              <a:buFont typeface="Wingdings" panose="05000000000000000000" pitchFamily="2" charset="2"/>
              <a:buChar char="§"/>
            </a:pPr>
            <a:r>
              <a:rPr lang="en-US" sz="2600" b="1" dirty="0">
                <a:solidFill>
                  <a:srgbClr val="A100FF"/>
                </a:solidFill>
              </a:rPr>
              <a:t>Content Types:</a:t>
            </a:r>
          </a:p>
          <a:p>
            <a:r>
              <a:rPr lang="en-US" sz="2400" dirty="0">
                <a:solidFill>
                  <a:srgbClr val="A100FF"/>
                </a:solidFill>
              </a:rPr>
              <a:t>There are four types of content: Photo, Video, GIF, and Audio. Users predominantly prefer Photos and Videos.</a:t>
            </a:r>
          </a:p>
          <a:p>
            <a:endParaRPr lang="en-US" sz="2400" dirty="0">
              <a:solidFill>
                <a:srgbClr val="A100FF"/>
              </a:solidFill>
            </a:endParaRPr>
          </a:p>
          <a:p>
            <a:pPr marL="285750" indent="-285750">
              <a:buFont typeface="Wingdings" panose="05000000000000000000" pitchFamily="2" charset="2"/>
              <a:buChar char="§"/>
            </a:pPr>
            <a:r>
              <a:rPr lang="en-US" sz="2600" b="1" dirty="0">
                <a:solidFill>
                  <a:srgbClr val="A100FF"/>
                </a:solidFill>
              </a:rPr>
              <a:t>Posting Trends:</a:t>
            </a:r>
          </a:p>
          <a:p>
            <a:r>
              <a:rPr lang="en-US" sz="2400" dirty="0">
                <a:solidFill>
                  <a:srgbClr val="A100FF"/>
                </a:solidFill>
              </a:rPr>
              <a:t>May has the highest number of posts (2138), while February has the lowest (1914).</a:t>
            </a:r>
          </a:p>
          <a:p>
            <a:endParaRPr lang="en-US" sz="2400" dirty="0">
              <a:solidFill>
                <a:srgbClr val="A100FF"/>
              </a:solidFill>
            </a:endParaRPr>
          </a:p>
          <a:p>
            <a:r>
              <a:rPr lang="en-US" sz="2800" b="1" dirty="0">
                <a:solidFill>
                  <a:srgbClr val="A100FF"/>
                </a:solidFill>
              </a:rPr>
              <a:t>Conclusion &amp; Focus Area:</a:t>
            </a:r>
          </a:p>
          <a:p>
            <a:pPr marL="285750" indent="-285750">
              <a:buFont typeface="Wingdings" panose="05000000000000000000" pitchFamily="2" charset="2"/>
              <a:buChar char="Ø"/>
            </a:pPr>
            <a:r>
              <a:rPr lang="en-US" sz="2400" dirty="0">
                <a:solidFill>
                  <a:srgbClr val="A100FF"/>
                </a:solidFill>
              </a:rPr>
              <a:t>Social Buzz should concentrate on the top 5 categories: Animal, Technology, Science, Healthy Eating, and Food. Targeted campaigns can be created for these audiences.</a:t>
            </a:r>
          </a:p>
          <a:p>
            <a:pPr marL="285750" indent="-285750">
              <a:buFont typeface="Wingdings" panose="05000000000000000000" pitchFamily="2" charset="2"/>
              <a:buChar char="Ø"/>
            </a:pPr>
            <a:r>
              <a:rPr lang="en-US" sz="2400" dirty="0">
                <a:solidFill>
                  <a:srgbClr val="A100FF"/>
                </a:solidFill>
              </a:rPr>
              <a:t>Maximize engagement during January, May, and August as these months have the highest posting activity.</a:t>
            </a:r>
          </a:p>
          <a:p>
            <a:endParaRPr lang="en-US" dirty="0">
              <a:solidFill>
                <a:srgbClr val="A100FF"/>
              </a:solidFill>
            </a:endParaRPr>
          </a:p>
          <a:p>
            <a:endParaRPr lang="en-US" dirty="0">
              <a:solidFill>
                <a:srgbClr val="A100FF"/>
              </a:solidFill>
            </a:endParaRPr>
          </a:p>
          <a:p>
            <a:endParaRPr lang="en-US" dirty="0">
              <a:solidFill>
                <a:srgbClr val="A100FF"/>
              </a:solidFill>
            </a:endParaRPr>
          </a:p>
          <a:p>
            <a:endParaRPr lang="en-US" dirty="0">
              <a:solidFill>
                <a:srgbClr val="A100FF"/>
              </a:solidFill>
            </a:endParaRPr>
          </a:p>
          <a:p>
            <a:endParaRPr lang="en-US" dirty="0">
              <a:solidFill>
                <a:srgbClr val="A1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895886"/>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br>
              <a:rPr lang="en-US" sz="2600" spc="-26" dirty="0">
                <a:solidFill>
                  <a:srgbClr val="FFFFFF"/>
                </a:solidFill>
                <a:latin typeface="Graphik Regular" panose="020B0503030202060203" pitchFamily="34" charset="0"/>
              </a:rPr>
            </a:br>
            <a:r>
              <a:rPr lang="en-US" sz="2600" spc="-26" dirty="0">
                <a:solidFill>
                  <a:srgbClr val="FFFFFF"/>
                </a:solidFill>
                <a:latin typeface="Graphik Regular" panose="020B0503030202060203" pitchFamily="34" charset="0"/>
              </a:rPr>
              <a:t>Chaudhari.revati95@gmail.com</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889908" y="3285300"/>
            <a:ext cx="8705126" cy="6063221"/>
            <a:chOff x="-42244" y="0"/>
            <a:chExt cx="11606835" cy="6087791"/>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42244" y="1714460"/>
              <a:ext cx="11564591" cy="4373331"/>
            </a:xfrm>
            <a:prstGeom prst="rect">
              <a:avLst/>
            </a:prstGeom>
          </p:spPr>
          <p:txBody>
            <a:bodyPr lIns="0" tIns="0" rIns="0" bIns="0" rtlCol="0" anchor="t">
              <a:spAutoFit/>
            </a:bodyPr>
            <a:lstStyle/>
            <a:p>
              <a:pPr marL="457200" indent="-457200">
                <a:lnSpc>
                  <a:spcPct val="150000"/>
                </a:lnSpc>
                <a:buFont typeface="Wingdings" panose="05000000000000000000" pitchFamily="2" charset="2"/>
                <a:buChar char="§"/>
              </a:pPr>
              <a:r>
                <a:rPr lang="en-US" sz="3200" spc="-19" dirty="0">
                  <a:solidFill>
                    <a:srgbClr val="000000"/>
                  </a:solidFill>
                  <a:latin typeface="Calibri" panose="020F0502020204030204" pitchFamily="34" charset="0"/>
                  <a:cs typeface="Calibri" panose="020F0502020204030204" pitchFamily="34" charset="0"/>
                </a:rPr>
                <a:t>Project recap</a:t>
              </a:r>
            </a:p>
            <a:p>
              <a:pPr marL="457200" indent="-457200">
                <a:lnSpc>
                  <a:spcPct val="150000"/>
                </a:lnSpc>
                <a:buFont typeface="Wingdings" panose="05000000000000000000" pitchFamily="2" charset="2"/>
                <a:buChar char="§"/>
              </a:pPr>
              <a:r>
                <a:rPr lang="en-US" sz="3200" spc="-19" dirty="0">
                  <a:solidFill>
                    <a:srgbClr val="000000"/>
                  </a:solidFill>
                  <a:latin typeface="Calibri" panose="020F0502020204030204" pitchFamily="34" charset="0"/>
                  <a:cs typeface="Calibri" panose="020F0502020204030204" pitchFamily="34" charset="0"/>
                </a:rPr>
                <a:t>Problem</a:t>
              </a:r>
            </a:p>
            <a:p>
              <a:pPr marL="457200" indent="-457200">
                <a:lnSpc>
                  <a:spcPct val="150000"/>
                </a:lnSpc>
                <a:buFont typeface="Wingdings" panose="05000000000000000000" pitchFamily="2" charset="2"/>
                <a:buChar char="§"/>
              </a:pPr>
              <a:r>
                <a:rPr lang="en-US" sz="3200" spc="-19" dirty="0">
                  <a:solidFill>
                    <a:srgbClr val="000000"/>
                  </a:solidFill>
                  <a:latin typeface="Calibri" panose="020F0502020204030204" pitchFamily="34" charset="0"/>
                  <a:cs typeface="Calibri" panose="020F0502020204030204" pitchFamily="34" charset="0"/>
                </a:rPr>
                <a:t>The Analytics team</a:t>
              </a:r>
            </a:p>
            <a:p>
              <a:pPr marL="457200" indent="-457200">
                <a:lnSpc>
                  <a:spcPct val="150000"/>
                </a:lnSpc>
                <a:buFont typeface="Wingdings" panose="05000000000000000000" pitchFamily="2" charset="2"/>
                <a:buChar char="§"/>
              </a:pPr>
              <a:r>
                <a:rPr lang="en-US" sz="3200" spc="-19" dirty="0">
                  <a:solidFill>
                    <a:srgbClr val="000000"/>
                  </a:solidFill>
                  <a:latin typeface="Calibri" panose="020F0502020204030204" pitchFamily="34" charset="0"/>
                  <a:cs typeface="Calibri" panose="020F0502020204030204" pitchFamily="34" charset="0"/>
                </a:rPr>
                <a:t>Process</a:t>
              </a:r>
            </a:p>
            <a:p>
              <a:pPr marL="457200" indent="-457200">
                <a:lnSpc>
                  <a:spcPct val="150000"/>
                </a:lnSpc>
                <a:buFont typeface="Wingdings" panose="05000000000000000000" pitchFamily="2" charset="2"/>
                <a:buChar char="§"/>
              </a:pPr>
              <a:r>
                <a:rPr lang="en-US" sz="3200" spc="-19" dirty="0">
                  <a:solidFill>
                    <a:srgbClr val="000000"/>
                  </a:solidFill>
                  <a:latin typeface="Calibri" panose="020F0502020204030204" pitchFamily="34" charset="0"/>
                  <a:cs typeface="Calibri" panose="020F0502020204030204" pitchFamily="34" charset="0"/>
                </a:rPr>
                <a:t>Insights</a:t>
              </a:r>
            </a:p>
            <a:p>
              <a:pPr marL="457200" indent="-457200">
                <a:lnSpc>
                  <a:spcPct val="150000"/>
                </a:lnSpc>
                <a:buFont typeface="Wingdings" panose="05000000000000000000" pitchFamily="2" charset="2"/>
                <a:buChar char="§"/>
              </a:pPr>
              <a:r>
                <a:rPr lang="en-US" sz="3200" spc="-19" dirty="0">
                  <a:solidFill>
                    <a:srgbClr val="000000"/>
                  </a:solidFill>
                  <a:latin typeface="Calibri" panose="020F0502020204030204" pitchFamily="34" charset="0"/>
                  <a:cs typeface="Calibri" panose="020F0502020204030204"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715000" y="2005584"/>
            <a:ext cx="10589953" cy="6275832"/>
          </a:xfrm>
          <a:prstGeom prst="rect">
            <a:avLst/>
          </a:prstGeom>
          <a:solidFill>
            <a:schemeClr val="bg1"/>
          </a:solidFill>
        </p:spPr>
        <p:txBody>
          <a:bodyPr anchor="ctr"/>
          <a:lstStyle/>
          <a:p>
            <a:pPr lvl="7" algn="just"/>
            <a:r>
              <a:rPr lang="en-US" sz="3400" dirty="0"/>
              <a:t>Social Buzz, a social media platform with 500 million monthly users, needs help managing scalability, preparing for an IPO, and optimizing big data practices.</a:t>
            </a:r>
          </a:p>
          <a:p>
            <a:pPr lvl="7" algn="just"/>
            <a:r>
              <a:rPr lang="en-US" sz="3400" dirty="0"/>
              <a:t>Accenture has begun a 3 month POC Focusing on these tasks:</a:t>
            </a:r>
          </a:p>
          <a:p>
            <a:pPr marL="3657600" lvl="7" indent="-457200" algn="just">
              <a:buFont typeface="Arial" panose="020B0604020202020204" pitchFamily="34" charset="0"/>
              <a:buChar char="•"/>
            </a:pPr>
            <a:r>
              <a:rPr lang="en-US" sz="3400" dirty="0"/>
              <a:t>Auditing big data practices</a:t>
            </a:r>
          </a:p>
          <a:p>
            <a:pPr marL="3657600" lvl="7" indent="-457200" algn="just">
              <a:buFont typeface="Arial" panose="020B0604020202020204" pitchFamily="34" charset="0"/>
              <a:buChar char="•"/>
            </a:pPr>
            <a:r>
              <a:rPr lang="en-US" sz="3400" dirty="0"/>
              <a:t>Recommending IPO strategies</a:t>
            </a:r>
          </a:p>
          <a:p>
            <a:pPr marL="3657600" lvl="7" indent="-457200" algn="just">
              <a:buFont typeface="Arial" panose="020B0604020202020204" pitchFamily="34" charset="0"/>
              <a:buChar char="•"/>
            </a:pPr>
            <a:r>
              <a:rPr lang="en-US" sz="3400" dirty="0"/>
              <a:t>Analyzing content categories for popularity</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38100"/>
            <a:ext cx="10972800" cy="10287000"/>
          </a:xfrm>
          <a:prstGeom prst="rect">
            <a:avLst/>
          </a:prstGeom>
          <a:solidFill>
            <a:srgbClr val="A100FF"/>
          </a:solidFill>
          <a:ln>
            <a:solidFill>
              <a:srgbClr val="A100FF"/>
            </a:solidFill>
          </a:ln>
        </p:spPr>
        <p:txBody>
          <a:bodyPr wrap="square" bIns="1005840" anchor="b"/>
          <a:lstStyle/>
          <a:p>
            <a:pPr marL="457200" indent="-457200" algn="r">
              <a:buFont typeface="Wingdings" panose="05000000000000000000" pitchFamily="2" charset="2"/>
              <a:buChar char="Ø"/>
            </a:pPr>
            <a:r>
              <a:rPr lang="en-US" sz="3200" dirty="0">
                <a:solidFill>
                  <a:schemeClr val="bg1"/>
                </a:solidFill>
              </a:rPr>
              <a:t>Social Buzz is facing significant challenges as it scales handling and analyzing vast amounts of unstructured data.</a:t>
            </a:r>
          </a:p>
          <a:p>
            <a:pPr marL="457200" indent="-457200" algn="r">
              <a:buFont typeface="Wingdings" panose="05000000000000000000" pitchFamily="2" charset="2"/>
              <a:buChar char="Ø"/>
            </a:pPr>
            <a:r>
              <a:rPr lang="en-US" sz="3200" dirty="0">
                <a:solidFill>
                  <a:schemeClr val="bg1"/>
                </a:solidFill>
              </a:rPr>
              <a:t>Seeking expert guidance to navigate these issues and implement best practices</a:t>
            </a:r>
            <a:r>
              <a:rPr lang="en-US" sz="3400" dirty="0">
                <a:solidFill>
                  <a:schemeClr val="bg1"/>
                </a:solidFill>
              </a:rPr>
              <a:t>.</a:t>
            </a: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630218" y="1028700"/>
            <a:ext cx="5629082"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78888F6F-9E6F-6CD3-5974-DC128C64B393}"/>
              </a:ext>
            </a:extLst>
          </p:cNvPr>
          <p:cNvSpPr txBox="1"/>
          <p:nvPr/>
        </p:nvSpPr>
        <p:spPr>
          <a:xfrm>
            <a:off x="2107521" y="4961739"/>
            <a:ext cx="7519534" cy="1580882"/>
          </a:xfrm>
          <a:prstGeom prst="rect">
            <a:avLst/>
          </a:prstGeom>
          <a:noFill/>
        </p:spPr>
        <p:txBody>
          <a:bodyPr wrap="square" rtlCol="0">
            <a:spAutoFit/>
          </a:bodyPr>
          <a:lstStyle/>
          <a:p>
            <a:pPr algn="ctr">
              <a:lnSpc>
                <a:spcPct val="150000"/>
              </a:lnSpc>
            </a:pPr>
            <a:r>
              <a:rPr lang="en-US" sz="3400" dirty="0">
                <a:solidFill>
                  <a:schemeClr val="bg1"/>
                </a:solidFill>
              </a:rPr>
              <a:t>Over 100,000 posts per day!</a:t>
            </a:r>
          </a:p>
          <a:p>
            <a:pPr algn="ctr">
              <a:lnSpc>
                <a:spcPct val="150000"/>
              </a:lnSpc>
            </a:pPr>
            <a:r>
              <a:rPr lang="en-US" sz="3400" dirty="0">
                <a:solidFill>
                  <a:schemeClr val="bg1"/>
                </a:solidFill>
              </a:rPr>
              <a:t>36,500,000 pieces of content per year!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4" name="TextBox 33">
            <a:extLst>
              <a:ext uri="{FF2B5EF4-FFF2-40B4-BE49-F238E27FC236}">
                <a16:creationId xmlns:a16="http://schemas.microsoft.com/office/drawing/2014/main" id="{F58C8302-E69A-2A3E-0847-BEA3E4523E0B}"/>
              </a:ext>
            </a:extLst>
          </p:cNvPr>
          <p:cNvSpPr txBox="1"/>
          <p:nvPr/>
        </p:nvSpPr>
        <p:spPr>
          <a:xfrm>
            <a:off x="14174022" y="1502135"/>
            <a:ext cx="3809178" cy="1015663"/>
          </a:xfrm>
          <a:prstGeom prst="rect">
            <a:avLst/>
          </a:prstGeom>
          <a:noFill/>
        </p:spPr>
        <p:txBody>
          <a:bodyPr wrap="square" rtlCol="0">
            <a:spAutoFit/>
          </a:bodyPr>
          <a:lstStyle/>
          <a:p>
            <a:r>
              <a:rPr lang="en-US" sz="3200" b="1" dirty="0"/>
              <a:t>Andrew Fleming    </a:t>
            </a:r>
          </a:p>
          <a:p>
            <a:r>
              <a:rPr lang="en-US" sz="2800" dirty="0"/>
              <a:t>Chief Technical Architect</a:t>
            </a:r>
          </a:p>
        </p:txBody>
      </p:sp>
      <p:sp>
        <p:nvSpPr>
          <p:cNvPr id="35" name="TextBox 34">
            <a:extLst>
              <a:ext uri="{FF2B5EF4-FFF2-40B4-BE49-F238E27FC236}">
                <a16:creationId xmlns:a16="http://schemas.microsoft.com/office/drawing/2014/main" id="{0B4B44A8-D6DA-5BDA-0EC2-4A3B91510969}"/>
              </a:ext>
            </a:extLst>
          </p:cNvPr>
          <p:cNvSpPr txBox="1"/>
          <p:nvPr/>
        </p:nvSpPr>
        <p:spPr>
          <a:xfrm>
            <a:off x="14293092" y="4381500"/>
            <a:ext cx="3488186" cy="1015663"/>
          </a:xfrm>
          <a:prstGeom prst="rect">
            <a:avLst/>
          </a:prstGeom>
          <a:noFill/>
        </p:spPr>
        <p:txBody>
          <a:bodyPr wrap="square" rtlCol="0">
            <a:spAutoFit/>
          </a:bodyPr>
          <a:lstStyle/>
          <a:p>
            <a:r>
              <a:rPr lang="en-US" sz="3200" b="1" dirty="0"/>
              <a:t>Marcus </a:t>
            </a:r>
            <a:r>
              <a:rPr lang="en-US" sz="3200" b="1" dirty="0" err="1"/>
              <a:t>Rompton</a:t>
            </a:r>
            <a:endParaRPr lang="en-US" sz="3200" b="1" dirty="0"/>
          </a:p>
          <a:p>
            <a:r>
              <a:rPr lang="en-US" sz="2800" dirty="0"/>
              <a:t>Senior Principle</a:t>
            </a:r>
          </a:p>
        </p:txBody>
      </p:sp>
      <p:sp>
        <p:nvSpPr>
          <p:cNvPr id="15" name="TextBox 14">
            <a:extLst>
              <a:ext uri="{FF2B5EF4-FFF2-40B4-BE49-F238E27FC236}">
                <a16:creationId xmlns:a16="http://schemas.microsoft.com/office/drawing/2014/main" id="{35B1C0CA-3BB7-965C-8AEF-B7DDCC9B13D3}"/>
              </a:ext>
            </a:extLst>
          </p:cNvPr>
          <p:cNvSpPr txBox="1"/>
          <p:nvPr/>
        </p:nvSpPr>
        <p:spPr>
          <a:xfrm>
            <a:off x="14478000" y="7316569"/>
            <a:ext cx="3303277" cy="1015663"/>
          </a:xfrm>
          <a:prstGeom prst="rect">
            <a:avLst/>
          </a:prstGeom>
          <a:noFill/>
        </p:spPr>
        <p:txBody>
          <a:bodyPr wrap="square" rtlCol="0">
            <a:spAutoFit/>
          </a:bodyPr>
          <a:lstStyle/>
          <a:p>
            <a:r>
              <a:rPr lang="en-US" sz="3200" b="1" dirty="0"/>
              <a:t>Revati Chaudhari</a:t>
            </a:r>
          </a:p>
          <a:p>
            <a:r>
              <a:rPr lang="en-US" sz="2800" dirty="0"/>
              <a:t>Data Analyst</a:t>
            </a:r>
          </a:p>
        </p:txBody>
      </p:sp>
      <p:grpSp>
        <p:nvGrpSpPr>
          <p:cNvPr id="37" name="Group 28">
            <a:extLst>
              <a:ext uri="{FF2B5EF4-FFF2-40B4-BE49-F238E27FC236}">
                <a16:creationId xmlns:a16="http://schemas.microsoft.com/office/drawing/2014/main" id="{64CE4799-1BC8-3119-1A99-A94B3CDD23E1}"/>
              </a:ext>
            </a:extLst>
          </p:cNvPr>
          <p:cNvGrpSpPr>
            <a:grpSpLocks noChangeAspect="1"/>
          </p:cNvGrpSpPr>
          <p:nvPr/>
        </p:nvGrpSpPr>
        <p:grpSpPr>
          <a:xfrm>
            <a:off x="11481304" y="4095684"/>
            <a:ext cx="2174041" cy="2165548"/>
            <a:chOff x="0" y="0"/>
            <a:chExt cx="6502400" cy="6477000"/>
          </a:xfrm>
        </p:grpSpPr>
        <p:sp>
          <p:nvSpPr>
            <p:cNvPr id="38" name="Freeform 29">
              <a:extLst>
                <a:ext uri="{FF2B5EF4-FFF2-40B4-BE49-F238E27FC236}">
                  <a16:creationId xmlns:a16="http://schemas.microsoft.com/office/drawing/2014/main" id="{1D8956E3-47D0-8555-6DE0-52C74C339A8C}"/>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9" name="Freeform 30">
              <a:extLst>
                <a:ext uri="{FF2B5EF4-FFF2-40B4-BE49-F238E27FC236}">
                  <a16:creationId xmlns:a16="http://schemas.microsoft.com/office/drawing/2014/main" id="{A1C4DCE0-67AE-1852-D3AF-BED1EB6067B7}"/>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40" name="Group 23">
            <a:extLst>
              <a:ext uri="{FF2B5EF4-FFF2-40B4-BE49-F238E27FC236}">
                <a16:creationId xmlns:a16="http://schemas.microsoft.com/office/drawing/2014/main" id="{46D2070D-E9B6-1010-B131-B8940F48DEFB}"/>
              </a:ext>
            </a:extLst>
          </p:cNvPr>
          <p:cNvGrpSpPr>
            <a:grpSpLocks noChangeAspect="1"/>
          </p:cNvGrpSpPr>
          <p:nvPr/>
        </p:nvGrpSpPr>
        <p:grpSpPr>
          <a:xfrm>
            <a:off x="11505724" y="7021788"/>
            <a:ext cx="2187334" cy="2123082"/>
            <a:chOff x="-23042" y="66269"/>
            <a:chExt cx="6542158" cy="6349987"/>
          </a:xfrm>
        </p:grpSpPr>
        <p:sp>
          <p:nvSpPr>
            <p:cNvPr id="41" name="Freeform 24">
              <a:extLst>
                <a:ext uri="{FF2B5EF4-FFF2-40B4-BE49-F238E27FC236}">
                  <a16:creationId xmlns:a16="http://schemas.microsoft.com/office/drawing/2014/main" id="{5C7E02E0-D7F2-18AB-FBC6-89813694FDEA}"/>
                </a:ext>
              </a:extLst>
            </p:cNvPr>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2891" t="-16684" r="-160683" b="-166629"/>
              </a:stretch>
            </a:blipFill>
            <a:ln>
              <a:solidFill>
                <a:srgbClr val="00BAFF"/>
              </a:solidFill>
            </a:ln>
          </p:spPr>
        </p:sp>
        <p:sp>
          <p:nvSpPr>
            <p:cNvPr id="42" name="Freeform 25">
              <a:extLst>
                <a:ext uri="{FF2B5EF4-FFF2-40B4-BE49-F238E27FC236}">
                  <a16:creationId xmlns:a16="http://schemas.microsoft.com/office/drawing/2014/main" id="{09B40409-DA15-1322-4991-673CA068E1A0}"/>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F5064425-C4C1-D361-A28D-C2151A9F0BBD}"/>
              </a:ext>
            </a:extLst>
          </p:cNvPr>
          <p:cNvSpPr txBox="1"/>
          <p:nvPr/>
        </p:nvSpPr>
        <p:spPr>
          <a:xfrm>
            <a:off x="3964947" y="1372359"/>
            <a:ext cx="7372763" cy="646331"/>
          </a:xfrm>
          <a:prstGeom prst="rect">
            <a:avLst/>
          </a:prstGeom>
          <a:noFill/>
        </p:spPr>
        <p:txBody>
          <a:bodyPr wrap="square" rtlCol="0">
            <a:spAutoFit/>
          </a:bodyPr>
          <a:lstStyle/>
          <a:p>
            <a:r>
              <a:rPr lang="en-US" sz="3600" dirty="0">
                <a:solidFill>
                  <a:schemeClr val="bg1"/>
                </a:solidFill>
              </a:rPr>
              <a:t>Data Understanding</a:t>
            </a:r>
          </a:p>
        </p:txBody>
      </p:sp>
      <p:sp>
        <p:nvSpPr>
          <p:cNvPr id="40" name="TextBox 39">
            <a:extLst>
              <a:ext uri="{FF2B5EF4-FFF2-40B4-BE49-F238E27FC236}">
                <a16:creationId xmlns:a16="http://schemas.microsoft.com/office/drawing/2014/main" id="{9E06E5EE-32FC-502A-142C-0609DDA90961}"/>
              </a:ext>
            </a:extLst>
          </p:cNvPr>
          <p:cNvSpPr txBox="1"/>
          <p:nvPr/>
        </p:nvSpPr>
        <p:spPr>
          <a:xfrm>
            <a:off x="5746314" y="2940675"/>
            <a:ext cx="6630414" cy="646331"/>
          </a:xfrm>
          <a:prstGeom prst="rect">
            <a:avLst/>
          </a:prstGeom>
          <a:noFill/>
        </p:spPr>
        <p:txBody>
          <a:bodyPr wrap="square" rtlCol="0">
            <a:spAutoFit/>
          </a:bodyPr>
          <a:lstStyle/>
          <a:p>
            <a:r>
              <a:rPr lang="en-US" sz="3600" dirty="0">
                <a:solidFill>
                  <a:schemeClr val="bg1"/>
                </a:solidFill>
              </a:rPr>
              <a:t>Data Cleaning</a:t>
            </a:r>
          </a:p>
        </p:txBody>
      </p:sp>
      <p:sp>
        <p:nvSpPr>
          <p:cNvPr id="41" name="TextBox 40">
            <a:extLst>
              <a:ext uri="{FF2B5EF4-FFF2-40B4-BE49-F238E27FC236}">
                <a16:creationId xmlns:a16="http://schemas.microsoft.com/office/drawing/2014/main" id="{A4D39190-AC56-4CFD-0D88-8DAA5903CE09}"/>
              </a:ext>
            </a:extLst>
          </p:cNvPr>
          <p:cNvSpPr txBox="1"/>
          <p:nvPr/>
        </p:nvSpPr>
        <p:spPr>
          <a:xfrm>
            <a:off x="7843761" y="4669377"/>
            <a:ext cx="4881639" cy="646331"/>
          </a:xfrm>
          <a:prstGeom prst="rect">
            <a:avLst/>
          </a:prstGeom>
          <a:noFill/>
        </p:spPr>
        <p:txBody>
          <a:bodyPr wrap="square" rtlCol="0">
            <a:spAutoFit/>
          </a:bodyPr>
          <a:lstStyle/>
          <a:p>
            <a:r>
              <a:rPr lang="en-US" sz="3600" dirty="0">
                <a:solidFill>
                  <a:schemeClr val="bg1"/>
                </a:solidFill>
              </a:rPr>
              <a:t>Data Modelling</a:t>
            </a:r>
          </a:p>
        </p:txBody>
      </p:sp>
      <p:sp>
        <p:nvSpPr>
          <p:cNvPr id="42" name="TextBox 41">
            <a:extLst>
              <a:ext uri="{FF2B5EF4-FFF2-40B4-BE49-F238E27FC236}">
                <a16:creationId xmlns:a16="http://schemas.microsoft.com/office/drawing/2014/main" id="{FAA8618F-072E-B625-8677-C2236206B8B5}"/>
              </a:ext>
            </a:extLst>
          </p:cNvPr>
          <p:cNvSpPr txBox="1"/>
          <p:nvPr/>
        </p:nvSpPr>
        <p:spPr>
          <a:xfrm>
            <a:off x="9531036" y="6185715"/>
            <a:ext cx="4489764" cy="646331"/>
          </a:xfrm>
          <a:prstGeom prst="rect">
            <a:avLst/>
          </a:prstGeom>
          <a:noFill/>
        </p:spPr>
        <p:txBody>
          <a:bodyPr wrap="square" rtlCol="0">
            <a:spAutoFit/>
          </a:bodyPr>
          <a:lstStyle/>
          <a:p>
            <a:r>
              <a:rPr lang="en-US" sz="3600" dirty="0">
                <a:solidFill>
                  <a:schemeClr val="bg1"/>
                </a:solidFill>
              </a:rPr>
              <a:t>Data Analysis</a:t>
            </a:r>
          </a:p>
        </p:txBody>
      </p:sp>
      <p:sp>
        <p:nvSpPr>
          <p:cNvPr id="43" name="TextBox 42">
            <a:extLst>
              <a:ext uri="{FF2B5EF4-FFF2-40B4-BE49-F238E27FC236}">
                <a16:creationId xmlns:a16="http://schemas.microsoft.com/office/drawing/2014/main" id="{DFF1AA62-EDB4-A1E7-8E52-A1E55F815E54}"/>
              </a:ext>
            </a:extLst>
          </p:cNvPr>
          <p:cNvSpPr txBox="1"/>
          <p:nvPr/>
        </p:nvSpPr>
        <p:spPr>
          <a:xfrm>
            <a:off x="11425954" y="7914501"/>
            <a:ext cx="4804646" cy="646331"/>
          </a:xfrm>
          <a:prstGeom prst="rect">
            <a:avLst/>
          </a:prstGeom>
          <a:noFill/>
        </p:spPr>
        <p:txBody>
          <a:bodyPr wrap="square" rtlCol="0">
            <a:spAutoFit/>
          </a:bodyPr>
          <a:lstStyle/>
          <a:p>
            <a:r>
              <a:rPr lang="en-US" sz="36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C16B1690-149F-1001-C54C-EBA65D491E36}"/>
              </a:ext>
            </a:extLst>
          </p:cNvPr>
          <p:cNvSpPr txBox="1"/>
          <p:nvPr/>
        </p:nvSpPr>
        <p:spPr>
          <a:xfrm>
            <a:off x="1794707" y="2881821"/>
            <a:ext cx="3889172" cy="3170099"/>
          </a:xfrm>
          <a:prstGeom prst="rect">
            <a:avLst/>
          </a:prstGeom>
          <a:noFill/>
        </p:spPr>
        <p:txBody>
          <a:bodyPr wrap="square" rtlCol="0">
            <a:spAutoFit/>
          </a:bodyPr>
          <a:lstStyle/>
          <a:p>
            <a:pPr algn="ctr"/>
            <a:r>
              <a:rPr lang="en-US" sz="8800" dirty="0">
                <a:solidFill>
                  <a:srgbClr val="A100FF"/>
                </a:solidFill>
              </a:rPr>
              <a:t>16</a:t>
            </a:r>
          </a:p>
          <a:p>
            <a:pPr algn="ctr"/>
            <a:endParaRPr lang="en-US" sz="3200" dirty="0">
              <a:solidFill>
                <a:srgbClr val="00B0F0"/>
              </a:solidFill>
            </a:endParaRPr>
          </a:p>
          <a:p>
            <a:pPr algn="ctr"/>
            <a:r>
              <a:rPr lang="en-US" sz="4000" dirty="0"/>
              <a:t>Unique </a:t>
            </a:r>
          </a:p>
          <a:p>
            <a:pPr algn="ctr"/>
            <a:r>
              <a:rPr lang="en-US" sz="4000" dirty="0"/>
              <a:t>Categories</a:t>
            </a:r>
          </a:p>
        </p:txBody>
      </p:sp>
      <p:sp>
        <p:nvSpPr>
          <p:cNvPr id="15" name="TextBox 14">
            <a:extLst>
              <a:ext uri="{FF2B5EF4-FFF2-40B4-BE49-F238E27FC236}">
                <a16:creationId xmlns:a16="http://schemas.microsoft.com/office/drawing/2014/main" id="{73E684B5-642C-31B9-5071-D4082F8EDC9C}"/>
              </a:ext>
            </a:extLst>
          </p:cNvPr>
          <p:cNvSpPr txBox="1"/>
          <p:nvPr/>
        </p:nvSpPr>
        <p:spPr>
          <a:xfrm>
            <a:off x="6781800" y="2919921"/>
            <a:ext cx="4310217" cy="3170099"/>
          </a:xfrm>
          <a:prstGeom prst="rect">
            <a:avLst/>
          </a:prstGeom>
          <a:noFill/>
        </p:spPr>
        <p:txBody>
          <a:bodyPr wrap="square" rtlCol="0">
            <a:spAutoFit/>
          </a:bodyPr>
          <a:lstStyle/>
          <a:p>
            <a:pPr algn="ctr"/>
            <a:r>
              <a:rPr lang="en-US" sz="8800" dirty="0">
                <a:solidFill>
                  <a:srgbClr val="A100FF"/>
                </a:solidFill>
              </a:rPr>
              <a:t>1897</a:t>
            </a:r>
          </a:p>
          <a:p>
            <a:pPr algn="ctr"/>
            <a:endParaRPr lang="en-US" sz="3200" dirty="0">
              <a:solidFill>
                <a:srgbClr val="A100FF"/>
              </a:solidFill>
            </a:endParaRPr>
          </a:p>
          <a:p>
            <a:pPr algn="ctr"/>
            <a:r>
              <a:rPr lang="en-US" sz="4000" dirty="0"/>
              <a:t>Reactions to “Animal” Posts</a:t>
            </a:r>
          </a:p>
        </p:txBody>
      </p:sp>
      <p:sp>
        <p:nvSpPr>
          <p:cNvPr id="16" name="TextBox 15">
            <a:extLst>
              <a:ext uri="{FF2B5EF4-FFF2-40B4-BE49-F238E27FC236}">
                <a16:creationId xmlns:a16="http://schemas.microsoft.com/office/drawing/2014/main" id="{FDEAE0E8-323A-E0D0-92B6-801FB6B3E7E4}"/>
              </a:ext>
            </a:extLst>
          </p:cNvPr>
          <p:cNvSpPr txBox="1"/>
          <p:nvPr/>
        </p:nvSpPr>
        <p:spPr>
          <a:xfrm>
            <a:off x="12151838" y="2789488"/>
            <a:ext cx="3772582" cy="3262432"/>
          </a:xfrm>
          <a:prstGeom prst="rect">
            <a:avLst/>
          </a:prstGeom>
          <a:noFill/>
        </p:spPr>
        <p:txBody>
          <a:bodyPr wrap="square" rtlCol="0">
            <a:spAutoFit/>
          </a:bodyPr>
          <a:lstStyle/>
          <a:p>
            <a:pPr algn="ctr"/>
            <a:r>
              <a:rPr lang="en-US" sz="8000" dirty="0">
                <a:solidFill>
                  <a:srgbClr val="A100FF"/>
                </a:solidFill>
              </a:rPr>
              <a:t>May</a:t>
            </a:r>
          </a:p>
          <a:p>
            <a:pPr algn="ctr"/>
            <a:endParaRPr lang="en-US" sz="3200" dirty="0">
              <a:solidFill>
                <a:srgbClr val="A100FF"/>
              </a:solidFill>
            </a:endParaRPr>
          </a:p>
          <a:p>
            <a:pPr algn="ctr"/>
            <a:endParaRPr lang="en-US" sz="1400" dirty="0">
              <a:solidFill>
                <a:srgbClr val="A100FF"/>
              </a:solidFill>
            </a:endParaRPr>
          </a:p>
          <a:p>
            <a:pPr algn="ctr"/>
            <a:r>
              <a:rPr lang="en-US" sz="4000" dirty="0"/>
              <a:t>Month With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9B57A55A-F8B3-251A-3DDE-67E441A007AC}"/>
              </a:ext>
            </a:extLst>
          </p:cNvPr>
          <p:cNvGraphicFramePr>
            <a:graphicFrameLocks/>
          </p:cNvGraphicFramePr>
          <p:nvPr>
            <p:extLst>
              <p:ext uri="{D42A27DB-BD31-4B8C-83A1-F6EECF244321}">
                <p14:modId xmlns:p14="http://schemas.microsoft.com/office/powerpoint/2010/main" val="3679823816"/>
              </p:ext>
            </p:extLst>
          </p:nvPr>
        </p:nvGraphicFramePr>
        <p:xfrm>
          <a:off x="3506347" y="923618"/>
          <a:ext cx="14159034" cy="785070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9" name="Chart 28">
            <a:extLst>
              <a:ext uri="{FF2B5EF4-FFF2-40B4-BE49-F238E27FC236}">
                <a16:creationId xmlns:a16="http://schemas.microsoft.com/office/drawing/2014/main" id="{B17438C7-B746-8EE5-5F4E-EB0FB3C766C3}"/>
              </a:ext>
            </a:extLst>
          </p:cNvPr>
          <p:cNvGraphicFramePr>
            <a:graphicFrameLocks/>
          </p:cNvGraphicFramePr>
          <p:nvPr>
            <p:extLst>
              <p:ext uri="{D42A27DB-BD31-4B8C-83A1-F6EECF244321}">
                <p14:modId xmlns:p14="http://schemas.microsoft.com/office/powerpoint/2010/main" val="4207521723"/>
              </p:ext>
            </p:extLst>
          </p:nvPr>
        </p:nvGraphicFramePr>
        <p:xfrm>
          <a:off x="4038601" y="1028700"/>
          <a:ext cx="12476645" cy="773946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92460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1402</Words>
  <Application>Microsoft Office PowerPoint</Application>
  <PresentationFormat>Custom</PresentationFormat>
  <Paragraphs>163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Georgia</vt:lpstr>
      <vt:lpstr>Clear Sans Regular Bold</vt:lpstr>
      <vt:lpstr>Arial</vt:lpstr>
      <vt:lpstr>Graphik Regular</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Revati Chaudhari</cp:lastModifiedBy>
  <cp:revision>22</cp:revision>
  <dcterms:created xsi:type="dcterms:W3CDTF">2006-08-16T00:00:00Z</dcterms:created>
  <dcterms:modified xsi:type="dcterms:W3CDTF">2024-06-16T17:08:41Z</dcterms:modified>
  <dc:identifier>DAEhDyfaYKE</dc:identifier>
</cp:coreProperties>
</file>