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147480310" r:id="rId3"/>
    <p:sldId id="259" r:id="rId4"/>
    <p:sldId id="267" r:id="rId5"/>
    <p:sldId id="2147480304" r:id="rId6"/>
    <p:sldId id="2147480306" r:id="rId7"/>
    <p:sldId id="2147482268" r:id="rId8"/>
    <p:sldId id="270" r:id="rId9"/>
    <p:sldId id="2147480307" r:id="rId10"/>
    <p:sldId id="269" r:id="rId11"/>
    <p:sldId id="2147480308" r:id="rId12"/>
    <p:sldId id="2147482266" r:id="rId13"/>
    <p:sldId id="2147482267" r:id="rId14"/>
    <p:sldId id="2147480309" r:id="rId15"/>
    <p:sldId id="271" r:id="rId16"/>
    <p:sldId id="2147482270" r:id="rId17"/>
    <p:sldId id="272" r:id="rId18"/>
    <p:sldId id="273" r:id="rId19"/>
    <p:sldId id="2147482269" r:id="rId20"/>
  </p:sldIdLst>
  <p:sldSz cx="18288000" cy="10287000"/>
  <p:notesSz cx="6858000" cy="9144000"/>
  <p:embeddedFontLs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318741-E6DF-5187-3E6B-935E37A77B70}" name="Ankit Azad" initials="AA" userId="S::ankit.azad@zs.com::c54f8ddb-3553-4499-9996-196e91ff170c" providerId="AD"/>
  <p188:author id="{DC812184-AD53-60F0-CADD-57A1B64718C9}" name="Rong Zou" initials="RZ" userId="S::Rong.Zou@gilead.com::38a773d6-cb44-4694-9893-d3ea255c12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1"/>
              <a:t>HCP Decile Movement</a:t>
            </a:r>
          </a:p>
        </c:rich>
      </c:tx>
      <c:layout>
        <c:manualLayout>
          <c:xMode val="edge"/>
          <c:yMode val="edge"/>
          <c:x val="0.341062992125984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115581871598428E-2"/>
          <c:y val="9.6273910805987142E-2"/>
          <c:w val="0.92927886000441495"/>
          <c:h val="0.668805454273378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000" b="0" i="1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Jun'23</c:v>
                </c:pt>
                <c:pt idx="1">
                  <c:v>Jul'23</c:v>
                </c:pt>
                <c:pt idx="2">
                  <c:v>Aug'23</c:v>
                </c:pt>
                <c:pt idx="3">
                  <c:v>Sep'23</c:v>
                </c:pt>
                <c:pt idx="4">
                  <c:v>Oct'23</c:v>
                </c:pt>
                <c:pt idx="5">
                  <c:v>Nov'23</c:v>
                </c:pt>
                <c:pt idx="6">
                  <c:v>Dec'23</c:v>
                </c:pt>
                <c:pt idx="7">
                  <c:v>Jan'24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718</c:v>
                </c:pt>
                <c:pt idx="1">
                  <c:v>903</c:v>
                </c:pt>
                <c:pt idx="2">
                  <c:v>910</c:v>
                </c:pt>
                <c:pt idx="3">
                  <c:v>925</c:v>
                </c:pt>
                <c:pt idx="4">
                  <c:v>937</c:v>
                </c:pt>
                <c:pt idx="5">
                  <c:v>949</c:v>
                </c:pt>
                <c:pt idx="6">
                  <c:v>928</c:v>
                </c:pt>
                <c:pt idx="7">
                  <c:v>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B-4084-B1C4-84F9E81184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numFmt formatCode="#,##0.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1000" b="0" i="1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Jun'23</c:v>
                </c:pt>
                <c:pt idx="1">
                  <c:v>Jul'23</c:v>
                </c:pt>
                <c:pt idx="2">
                  <c:v>Aug'23</c:v>
                </c:pt>
                <c:pt idx="3">
                  <c:v>Sep'23</c:v>
                </c:pt>
                <c:pt idx="4">
                  <c:v>Oct'23</c:v>
                </c:pt>
                <c:pt idx="5">
                  <c:v>Nov'23</c:v>
                </c:pt>
                <c:pt idx="6">
                  <c:v>Dec'23</c:v>
                </c:pt>
                <c:pt idx="7">
                  <c:v>Jan'24</c:v>
                </c:pt>
              </c:strCache>
            </c:strRef>
          </c:cat>
          <c:val>
            <c:numRef>
              <c:f>Sheet1!$C$2:$C$9</c:f>
              <c:numCache>
                <c:formatCode>#,##0</c:formatCode>
                <c:ptCount val="8"/>
                <c:pt idx="0">
                  <c:v>6145</c:v>
                </c:pt>
                <c:pt idx="1">
                  <c:v>7180</c:v>
                </c:pt>
                <c:pt idx="2">
                  <c:v>7248</c:v>
                </c:pt>
                <c:pt idx="3">
                  <c:v>7339</c:v>
                </c:pt>
                <c:pt idx="4">
                  <c:v>7465</c:v>
                </c:pt>
                <c:pt idx="5">
                  <c:v>7478</c:v>
                </c:pt>
                <c:pt idx="6">
                  <c:v>7176</c:v>
                </c:pt>
                <c:pt idx="7">
                  <c:v>7536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CB-4084-B1C4-84F9E81184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4730664"/>
        <c:axId val="56473282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No Decile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anchor="ctr" anchorCtr="1"/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Jun'23</c:v>
                      </c:pt>
                      <c:pt idx="1">
                        <c:v>Jul'23</c:v>
                      </c:pt>
                      <c:pt idx="2">
                        <c:v>Aug'23</c:v>
                      </c:pt>
                      <c:pt idx="3">
                        <c:v>Sep'23</c:v>
                      </c:pt>
                      <c:pt idx="4">
                        <c:v>Oct'23</c:v>
                      </c:pt>
                      <c:pt idx="5">
                        <c:v>Nov'23</c:v>
                      </c:pt>
                      <c:pt idx="6">
                        <c:v>Dec'23</c:v>
                      </c:pt>
                      <c:pt idx="7">
                        <c:v>Jan'24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#,##0</c:formatCode>
                      <c:ptCount val="8"/>
                      <c:pt idx="0">
                        <c:v>56953</c:v>
                      </c:pt>
                      <c:pt idx="1">
                        <c:v>58241</c:v>
                      </c:pt>
                      <c:pt idx="2">
                        <c:v>58840</c:v>
                      </c:pt>
                      <c:pt idx="3">
                        <c:v>59170</c:v>
                      </c:pt>
                      <c:pt idx="4">
                        <c:v>59744</c:v>
                      </c:pt>
                      <c:pt idx="5">
                        <c:v>55234</c:v>
                      </c:pt>
                      <c:pt idx="6">
                        <c:v>49695</c:v>
                      </c:pt>
                      <c:pt idx="7">
                        <c:v>48404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BCB-4084-B1C4-84F9E81184DB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Jun'23</c:v>
                </c:pt>
                <c:pt idx="1">
                  <c:v>Jul'23</c:v>
                </c:pt>
                <c:pt idx="2">
                  <c:v>Aug'23</c:v>
                </c:pt>
                <c:pt idx="3">
                  <c:v>Sep'23</c:v>
                </c:pt>
                <c:pt idx="4">
                  <c:v>Oct'23</c:v>
                </c:pt>
                <c:pt idx="5">
                  <c:v>Nov'23</c:v>
                </c:pt>
                <c:pt idx="6">
                  <c:v>Dec'23</c:v>
                </c:pt>
                <c:pt idx="7">
                  <c:v>Jan'24</c:v>
                </c:pt>
              </c:strCache>
            </c:strRef>
          </c:cat>
          <c:val>
            <c:numRef>
              <c:f>Sheet1!$D$2:$D$9</c:f>
              <c:numCache>
                <c:formatCode>#,##0</c:formatCode>
                <c:ptCount val="8"/>
                <c:pt idx="0">
                  <c:v>33995</c:v>
                </c:pt>
                <c:pt idx="1">
                  <c:v>32277</c:v>
                </c:pt>
                <c:pt idx="2">
                  <c:v>32562</c:v>
                </c:pt>
                <c:pt idx="3">
                  <c:v>32439</c:v>
                </c:pt>
                <c:pt idx="4">
                  <c:v>32850</c:v>
                </c:pt>
                <c:pt idx="5">
                  <c:v>31827</c:v>
                </c:pt>
                <c:pt idx="6">
                  <c:v>30624</c:v>
                </c:pt>
                <c:pt idx="7">
                  <c:v>29735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CB-4084-B1C4-84F9E8118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869583"/>
        <c:axId val="1720871023"/>
      </c:lineChart>
      <c:catAx>
        <c:axId val="564730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64732824"/>
        <c:crosses val="autoZero"/>
        <c:auto val="1"/>
        <c:lblAlgn val="ctr"/>
        <c:lblOffset val="100"/>
        <c:noMultiLvlLbl val="0"/>
      </c:catAx>
      <c:valAx>
        <c:axId val="564732824"/>
        <c:scaling>
          <c:orientation val="minMax"/>
          <c:max val="14000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" b="0" i="0" u="none" strike="noStrike" kern="1200" baseline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64730664"/>
        <c:crosses val="autoZero"/>
        <c:crossBetween val="between"/>
      </c:valAx>
      <c:valAx>
        <c:axId val="1720871023"/>
        <c:scaling>
          <c:orientation val="minMax"/>
          <c:max val="38000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720869583"/>
        <c:crosses val="max"/>
        <c:crossBetween val="between"/>
      </c:valAx>
      <c:catAx>
        <c:axId val="1720869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087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27387763704837"/>
          <c:y val="0.88152065608952268"/>
          <c:w val="0.48421185792214844"/>
          <c:h val="8.139729257227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1"/>
              <a:t>Annualized Frequency</a:t>
            </a:r>
          </a:p>
        </c:rich>
      </c:tx>
      <c:layout>
        <c:manualLayout>
          <c:xMode val="edge"/>
          <c:yMode val="edge"/>
          <c:x val="0.426981795544787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504256334682741E-2"/>
          <c:y val="0.31986694809181987"/>
          <c:w val="0.95299145299145294"/>
          <c:h val="0.4472910344791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22.880588568194675</c:v>
                </c:pt>
                <c:pt idx="1">
                  <c:v>13.062228024369009</c:v>
                </c:pt>
                <c:pt idx="2">
                  <c:v>10.41112002138467</c:v>
                </c:pt>
                <c:pt idx="3">
                  <c:v>11.657082002129924</c:v>
                </c:pt>
                <c:pt idx="4">
                  <c:v>6.7792706333973127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0-4BAD-9631-19EDF39B88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22.431129476584022</c:v>
                </c:pt>
                <c:pt idx="1">
                  <c:v>11.720507166482911</c:v>
                </c:pt>
                <c:pt idx="2">
                  <c:v>9.2888570062171212</c:v>
                </c:pt>
                <c:pt idx="3">
                  <c:v>8.2650375939849621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0-4BAD-9631-19EDF39B88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Recommended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26.275482093663911</c:v>
                </c:pt>
                <c:pt idx="1">
                  <c:v>15.098676957001102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0-4BAD-9631-19EDF39B88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62525960"/>
        <c:axId val="56252884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Actual2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22</c:v>
                      </c:pt>
                      <c:pt idx="1">
                        <c:v>16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190-4BAD-9631-19EDF39B8853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Planned3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26</c:v>
                      </c:pt>
                      <c:pt idx="1">
                        <c:v>18</c:v>
                      </c:pt>
                      <c:pt idx="2">
                        <c:v>14</c:v>
                      </c:pt>
                      <c:pt idx="3">
                        <c:v>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190-4BAD-9631-19EDF39B8853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Recommended4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28</c:v>
                      </c:pt>
                      <c:pt idx="1">
                        <c:v>20</c:v>
                      </c:pt>
                      <c:pt idx="2">
                        <c:v>16</c:v>
                      </c:pt>
                      <c:pt idx="3">
                        <c:v>20</c:v>
                      </c:pt>
                      <c:pt idx="4">
                        <c:v>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90-4BAD-9631-19EDF39B8853}"/>
                  </c:ext>
                </c:extLst>
              </c15:ser>
            </c15:filteredBarSeries>
          </c:ext>
        </c:extLst>
      </c:barChart>
      <c:catAx>
        <c:axId val="562525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62528840"/>
        <c:crosses val="autoZero"/>
        <c:auto val="1"/>
        <c:lblAlgn val="ctr"/>
        <c:lblOffset val="100"/>
        <c:noMultiLvlLbl val="0"/>
      </c:catAx>
      <c:valAx>
        <c:axId val="56252884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6252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44122958279836"/>
          <c:y val="0.25986614998633356"/>
          <c:w val="0.11042489064309911"/>
          <c:h val="0.32362405112337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1"/>
              <a:t>Annualized Frequency</a:t>
            </a:r>
          </a:p>
        </c:rich>
      </c:tx>
      <c:layout>
        <c:manualLayout>
          <c:xMode val="edge"/>
          <c:yMode val="edge"/>
          <c:x val="0.426981795544787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504256334682741E-2"/>
          <c:y val="0.31986678948856495"/>
          <c:w val="0.95299145299145294"/>
          <c:h val="0.44729103447916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21.504456327985746</c:v>
                </c:pt>
                <c:pt idx="1">
                  <c:v>12.985372714486623</c:v>
                </c:pt>
                <c:pt idx="2">
                  <c:v>9.92</c:v>
                </c:pt>
                <c:pt idx="3">
                  <c:v>12.257900101936801</c:v>
                </c:pt>
                <c:pt idx="4">
                  <c:v>6.58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7-4073-AA4C-5D47DABC6D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22.551079136690646</c:v>
                </c:pt>
                <c:pt idx="1">
                  <c:v>11.664138678223186</c:v>
                </c:pt>
                <c:pt idx="2">
                  <c:v>9.3505869797225181</c:v>
                </c:pt>
                <c:pt idx="3">
                  <c:v>8.4516765285996058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E7-4073-AA4C-5D47DABC6D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Recommended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High Decile Targets (D8-D10)</c:v>
                </c:pt>
                <c:pt idx="1">
                  <c:v>Medium Decile Targets (D7 - D4)</c:v>
                </c:pt>
                <c:pt idx="2">
                  <c:v>Low Decile Targets (D1 - D3)</c:v>
                </c:pt>
                <c:pt idx="3">
                  <c:v>Other Targets (D0 and D-99 )</c:v>
                </c:pt>
                <c:pt idx="4">
                  <c:v>Non-Targets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26.244604316546763</c:v>
                </c:pt>
                <c:pt idx="1">
                  <c:v>14.977248104008668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E7-4073-AA4C-5D47DABC6D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62525960"/>
        <c:axId val="56252884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Actual2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22</c:v>
                      </c:pt>
                      <c:pt idx="1">
                        <c:v>16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6E7-4073-AA4C-5D47DABC6DF9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Planned3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26</c:v>
                      </c:pt>
                      <c:pt idx="1">
                        <c:v>18</c:v>
                      </c:pt>
                      <c:pt idx="2">
                        <c:v>14</c:v>
                      </c:pt>
                      <c:pt idx="3">
                        <c:v>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6E7-4073-AA4C-5D47DABC6DF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Recommended4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High Decile Targets (D8-D10)</c:v>
                      </c:pt>
                      <c:pt idx="1">
                        <c:v>Medium Decile Targets (D7 - D4)</c:v>
                      </c:pt>
                      <c:pt idx="2">
                        <c:v>Low Decile Targets (D1 - D3)</c:v>
                      </c:pt>
                      <c:pt idx="3">
                        <c:v>Other Targets (D0 and D-99 )</c:v>
                      </c:pt>
                      <c:pt idx="4">
                        <c:v>Non-Targets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Sheet1!$G$2:$G$6</c15:sqref>
                        </c15:formulaRef>
                      </c:ext>
                    </c:extLst>
                    <c:numCache>
                      <c:formatCode>#,##0.00</c:formatCode>
                      <c:ptCount val="5"/>
                      <c:pt idx="0">
                        <c:v>28</c:v>
                      </c:pt>
                      <c:pt idx="1">
                        <c:v>20</c:v>
                      </c:pt>
                      <c:pt idx="2">
                        <c:v>16</c:v>
                      </c:pt>
                      <c:pt idx="3">
                        <c:v>20</c:v>
                      </c:pt>
                      <c:pt idx="4">
                        <c:v>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6E7-4073-AA4C-5D47DABC6DF9}"/>
                  </c:ext>
                </c:extLst>
              </c15:ser>
            </c15:filteredBarSeries>
          </c:ext>
        </c:extLst>
      </c:barChart>
      <c:catAx>
        <c:axId val="562525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562528840"/>
        <c:crosses val="autoZero"/>
        <c:auto val="1"/>
        <c:lblAlgn val="ctr"/>
        <c:lblOffset val="100"/>
        <c:noMultiLvlLbl val="0"/>
      </c:catAx>
      <c:valAx>
        <c:axId val="56252884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62525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957510935690087"/>
          <c:y val="0.2380684302509441"/>
          <c:w val="0.11042489064309911"/>
          <c:h val="0.32362405112337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2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10059419655876"/>
          <c:y val="6.2859934944367674E-2"/>
          <c:w val="0.89218212306794997"/>
          <c:h val="0.79520695301916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Q2'23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Moved out of Territory</c:v>
                </c:pt>
                <c:pt idx="1">
                  <c:v>No Longer Prescribing</c:v>
                </c:pt>
                <c:pt idx="2">
                  <c:v>Non Therapeutic Area Prescriber</c:v>
                </c:pt>
                <c:pt idx="3">
                  <c:v>Low Decile Prescriber</c:v>
                </c:pt>
                <c:pt idx="4">
                  <c:v>Call Adjustments within Team</c:v>
                </c:pt>
                <c:pt idx="5">
                  <c:v>Geographically Distant</c:v>
                </c:pt>
                <c:pt idx="6">
                  <c:v>Kaiser</c:v>
                </c:pt>
                <c:pt idx="7">
                  <c:v>RD Feedback</c:v>
                </c:pt>
                <c:pt idx="8">
                  <c:v>Legal/Compliance</c:v>
                </c:pt>
                <c:pt idx="9">
                  <c:v>Duplicate</c:v>
                </c:pt>
                <c:pt idx="10">
                  <c:v>Due to Telehealth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522</c:v>
                </c:pt>
                <c:pt idx="1">
                  <c:v>220</c:v>
                </c:pt>
                <c:pt idx="2">
                  <c:v>213</c:v>
                </c:pt>
                <c:pt idx="3">
                  <c:v>194</c:v>
                </c:pt>
                <c:pt idx="4">
                  <c:v>184</c:v>
                </c:pt>
                <c:pt idx="5">
                  <c:v>26</c:v>
                </c:pt>
                <c:pt idx="6">
                  <c:v>10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C-4AA3-B8D6-5620D5D5F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Q3'23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Moved out of Territory</c:v>
                </c:pt>
                <c:pt idx="1">
                  <c:v>No Longer Prescribing</c:v>
                </c:pt>
                <c:pt idx="2">
                  <c:v>Non Therapeutic Area Prescriber</c:v>
                </c:pt>
                <c:pt idx="3">
                  <c:v>Low Decile Prescriber</c:v>
                </c:pt>
                <c:pt idx="4">
                  <c:v>Call Adjustments within Team</c:v>
                </c:pt>
                <c:pt idx="5">
                  <c:v>Geographically Distant</c:v>
                </c:pt>
                <c:pt idx="6">
                  <c:v>Kaiser</c:v>
                </c:pt>
                <c:pt idx="7">
                  <c:v>RD Feedback</c:v>
                </c:pt>
                <c:pt idx="8">
                  <c:v>Legal/Compliance</c:v>
                </c:pt>
                <c:pt idx="9">
                  <c:v>Duplicate</c:v>
                </c:pt>
                <c:pt idx="10">
                  <c:v>Due to Telehealth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443</c:v>
                </c:pt>
                <c:pt idx="1">
                  <c:v>168</c:v>
                </c:pt>
                <c:pt idx="2">
                  <c:v>333</c:v>
                </c:pt>
                <c:pt idx="3">
                  <c:v>402</c:v>
                </c:pt>
                <c:pt idx="4">
                  <c:v>127</c:v>
                </c:pt>
                <c:pt idx="5">
                  <c:v>41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C-4AA3-B8D6-5620D5D5F4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Q4'23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Moved out of Territory</c:v>
                </c:pt>
                <c:pt idx="1">
                  <c:v>No Longer Prescribing</c:v>
                </c:pt>
                <c:pt idx="2">
                  <c:v>Non Therapeutic Area Prescriber</c:v>
                </c:pt>
                <c:pt idx="3">
                  <c:v>Low Decile Prescriber</c:v>
                </c:pt>
                <c:pt idx="4">
                  <c:v>Call Adjustments within Team</c:v>
                </c:pt>
                <c:pt idx="5">
                  <c:v>Geographically Distant</c:v>
                </c:pt>
                <c:pt idx="6">
                  <c:v>Kaiser</c:v>
                </c:pt>
                <c:pt idx="7">
                  <c:v>RD Feedback</c:v>
                </c:pt>
                <c:pt idx="8">
                  <c:v>Legal/Compliance</c:v>
                </c:pt>
                <c:pt idx="9">
                  <c:v>Duplicate</c:v>
                </c:pt>
                <c:pt idx="10">
                  <c:v>Due to Telehealth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356</c:v>
                </c:pt>
                <c:pt idx="1">
                  <c:v>171</c:v>
                </c:pt>
                <c:pt idx="2">
                  <c:v>342</c:v>
                </c:pt>
                <c:pt idx="3">
                  <c:v>372</c:v>
                </c:pt>
                <c:pt idx="4">
                  <c:v>108</c:v>
                </c:pt>
                <c:pt idx="5">
                  <c:v>35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3C-4AA3-B8D6-5620D5D5F4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4024832"/>
        <c:axId val="204026624"/>
      </c:barChart>
      <c:catAx>
        <c:axId val="204024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204026624"/>
        <c:crosses val="autoZero"/>
        <c:auto val="1"/>
        <c:lblAlgn val="ctr"/>
        <c:lblOffset val="100"/>
        <c:noMultiLvlLbl val="0"/>
      </c:catAx>
      <c:valAx>
        <c:axId val="2040266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Prescribers</a:t>
                </a:r>
              </a:p>
            </c:rich>
          </c:tx>
          <c:layout>
            <c:manualLayout>
              <c:xMode val="edge"/>
              <c:yMode val="edge"/>
              <c:x val="4.7453703703703706E-2"/>
              <c:y val="0.3953013982757666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0402483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spPr>
    <a:solidFill>
      <a:schemeClr val="bg1"/>
    </a:solidFill>
    <a:ln w="9525">
      <a:solidFill>
        <a:schemeClr val="accent1"/>
      </a:solidFill>
    </a:ln>
  </c:spPr>
  <c:txPr>
    <a:bodyPr/>
    <a:lstStyle/>
    <a:p>
      <a:pPr>
        <a:defRPr sz="1000">
          <a:latin typeface="Trebuchet MS" panose="020B0603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ENH Vials Growth</a:t>
            </a:r>
          </a:p>
          <a:p>
            <a:pPr>
              <a:defRPr lang="en-US" sz="1400" b="1" dirty="0">
                <a:solidFill>
                  <a:schemeClr val="tx1"/>
                </a:solidFill>
                <a:latin typeface="Trebuchet MS" panose="020B0603020202020204" pitchFamily="34" charset="0"/>
              </a:defRPr>
            </a:pPr>
            <a:r>
              <a:rPr lang="en-US" sz="1200" b="0" i="1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(DDD data – indication agnostic)</a:t>
            </a:r>
            <a:endParaRPr lang="en-US" sz="1400" b="0" i="1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305940653494000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spc="0" baseline="0" dirty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32630748999693"/>
          <c:y val="0.13943513507038699"/>
          <c:w val="0.78123114610673661"/>
          <c:h val="0.746215590483368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R13W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8.7570288272309296E-3"/>
                  <c:y val="7.15602461778109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DD-40D0-A2DD-78AAF2FB3876}"/>
                </c:ext>
              </c:extLst>
            </c:dLbl>
            <c:dLbl>
              <c:idx val="1"/>
              <c:layout>
                <c:manualLayout>
                  <c:x val="4.1391885070206592E-3"/>
                  <c:y val="1.1970423771552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DD-40D0-A2DD-78AAF2FB3876}"/>
                </c:ext>
              </c:extLst>
            </c:dLbl>
            <c:dLbl>
              <c:idx val="2"/>
              <c:layout>
                <c:manualLayout>
                  <c:x val="-8.1734367254202419E-17"/>
                  <c:y val="1.0333067351217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DD-40D0-A2DD-78AAF2FB3876}"/>
                </c:ext>
              </c:extLst>
            </c:dLbl>
            <c:dLbl>
              <c:idx val="3"/>
              <c:layout>
                <c:manualLayout>
                  <c:x val="6.6221286612805786E-3"/>
                  <c:y val="1.4442518775274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DD-40D0-A2DD-78AAF2FB3876}"/>
                </c:ext>
              </c:extLst>
            </c:dLbl>
            <c:dLbl>
              <c:idx val="4"/>
              <c:layout>
                <c:manualLayout>
                  <c:x val="-1.5235415249308513E-4"/>
                  <c:y val="-1.49361550780163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DD-40D0-A2DD-78AAF2FB3876}"/>
                </c:ext>
              </c:extLst>
            </c:dLbl>
            <c:dLbl>
              <c:idx val="5"/>
              <c:layout>
                <c:manualLayout>
                  <c:x val="2.4280501141200932E-2"/>
                  <c:y val="-4.412940869331020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4DD-40D0-A2DD-78AAF2FB3876}"/>
                </c:ext>
              </c:extLst>
            </c:dLbl>
            <c:dLbl>
              <c:idx val="6"/>
              <c:layout>
                <c:manualLayout>
                  <c:x val="1.7552321723976072E-7"/>
                  <c:y val="2.73046306073544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DD-40D0-A2DD-78AAF2FB38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0.1106646058732612</c:v>
                </c:pt>
                <c:pt idx="1">
                  <c:v>8.5271317829457363E-2</c:v>
                </c:pt>
                <c:pt idx="2">
                  <c:v>1.3210798391728892E-2</c:v>
                </c:pt>
                <c:pt idx="3">
                  <c:v>5.4372623574144484E-2</c:v>
                </c:pt>
                <c:pt idx="4">
                  <c:v>-3.1370863773098411E-2</c:v>
                </c:pt>
                <c:pt idx="5">
                  <c:v>3.9902114064305619E-2</c:v>
                </c:pt>
                <c:pt idx="6">
                  <c:v>1.3470817311224865E-3</c:v>
                </c:pt>
                <c:pt idx="7">
                  <c:v>-5.7371540294495023E-3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4DD-40D0-A2DD-78AAF2FB38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R8W</c:v>
                </c:pt>
              </c:strCache>
            </c:strRef>
          </c:tx>
          <c:spPr>
            <a:solidFill>
              <a:srgbClr val="548235"/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118154445539027E-2"/>
                  <c:y val="3.11177523953344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DD-40D0-A2DD-78AAF2FB3876}"/>
                </c:ext>
              </c:extLst>
            </c:dLbl>
            <c:dLbl>
              <c:idx val="1"/>
              <c:layout>
                <c:manualLayout>
                  <c:x val="8.8514603180621931E-3"/>
                  <c:y val="1.39192188357108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DD-40D0-A2DD-78AAF2FB3876}"/>
                </c:ext>
              </c:extLst>
            </c:dLbl>
            <c:dLbl>
              <c:idx val="2"/>
              <c:layout>
                <c:manualLayout>
                  <c:x val="6.7669078842628287E-3"/>
                  <c:y val="-1.70239768555793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4DD-40D0-A2DD-78AAF2FB3876}"/>
                </c:ext>
              </c:extLst>
            </c:dLbl>
            <c:dLbl>
              <c:idx val="3"/>
              <c:layout>
                <c:manualLayout>
                  <c:x val="4.4151110043929949E-3"/>
                  <c:y val="-1.1600628774351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4DD-40D0-A2DD-78AAF2FB3876}"/>
                </c:ext>
              </c:extLst>
            </c:dLbl>
            <c:dLbl>
              <c:idx val="4"/>
              <c:layout>
                <c:manualLayout>
                  <c:x val="1.7658546284509608E-2"/>
                  <c:y val="-4.412940869331020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4DD-40D0-A2DD-78AAF2FB3876}"/>
                </c:ext>
              </c:extLst>
            </c:dLbl>
            <c:dLbl>
              <c:idx val="5"/>
              <c:layout>
                <c:manualLayout>
                  <c:x val="-8.1734367254202419E-17"/>
                  <c:y val="-1.56026460613454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4DD-40D0-A2DD-78AAF2FB3876}"/>
                </c:ext>
              </c:extLst>
            </c:dLbl>
            <c:dLbl>
              <c:idx val="6"/>
              <c:layout>
                <c:manualLayout>
                  <c:x val="6.6877856201552838E-3"/>
                  <c:y val="1.1701984546009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4DD-40D0-A2DD-78AAF2FB3876}"/>
                </c:ext>
              </c:extLst>
            </c:dLbl>
            <c:dLbl>
              <c:idx val="7"/>
              <c:layout>
                <c:manualLayout>
                  <c:x val="0"/>
                  <c:y val="-1.56026460613454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4DD-40D0-A2DD-78AAF2FB38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0.27720207253886009</c:v>
                </c:pt>
                <c:pt idx="1">
                  <c:v>-1.82370820668693E-2</c:v>
                </c:pt>
                <c:pt idx="2">
                  <c:v>9.0116279069767435E-2</c:v>
                </c:pt>
                <c:pt idx="3">
                  <c:v>0.21618037135278514</c:v>
                </c:pt>
                <c:pt idx="4">
                  <c:v>1.0104655359076146E-2</c:v>
                </c:pt>
                <c:pt idx="5">
                  <c:v>0.10713481881611524</c:v>
                </c:pt>
                <c:pt idx="6">
                  <c:v>3.2267835147305295E-2</c:v>
                </c:pt>
                <c:pt idx="7">
                  <c:v>1.4231736773003798E-2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4DD-40D0-A2DD-78AAF2FB38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R4W</c:v>
                </c:pt>
              </c:strCache>
            </c:strRef>
          </c:tx>
          <c:spPr>
            <a:solidFill>
              <a:srgbClr val="203661"/>
            </a:solidFill>
            <a:ln>
              <a:solidFill>
                <a:srgbClr val="20366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3461402093500434E-2"/>
                  <c:y val="-1.3840591328000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4DD-40D0-A2DD-78AAF2FB3876}"/>
                </c:ext>
              </c:extLst>
            </c:dLbl>
            <c:dLbl>
              <c:idx val="1"/>
              <c:layout>
                <c:manualLayout>
                  <c:x val="-7.1018448894309043E-3"/>
                  <c:y val="-1.0064628125673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4DD-40D0-A2DD-78AAF2FB3876}"/>
                </c:ext>
              </c:extLst>
            </c:dLbl>
            <c:dLbl>
              <c:idx val="2"/>
              <c:layout>
                <c:manualLayout>
                  <c:x val="-8.8221479407967207E-3"/>
                  <c:y val="2.32319714189009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4DD-40D0-A2DD-78AAF2FB3876}"/>
                </c:ext>
              </c:extLst>
            </c:dLbl>
            <c:dLbl>
              <c:idx val="3"/>
              <c:layout>
                <c:manualLayout>
                  <c:x val="4.4146365711274019E-3"/>
                  <c:y val="-7.22125938763720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4DD-40D0-A2DD-78AAF2FB3876}"/>
                </c:ext>
              </c:extLst>
            </c:dLbl>
            <c:dLbl>
              <c:idx val="4"/>
              <c:layout>
                <c:manualLayout>
                  <c:x val="-8.8292731422549252E-3"/>
                  <c:y val="-4.81417292509146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DD-40D0-A2DD-78AAF2FB3876}"/>
                </c:ext>
              </c:extLst>
            </c:dLbl>
            <c:dLbl>
              <c:idx val="5"/>
              <c:layout>
                <c:manualLayout>
                  <c:x val="0"/>
                  <c:y val="-1.2035432312728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4DD-40D0-A2DD-78AAF2FB38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4.7342192691029898E-2</c:v>
                </c:pt>
                <c:pt idx="1">
                  <c:v>-0.20754716981132076</c:v>
                </c:pt>
                <c:pt idx="2">
                  <c:v>-1.2367491166077738E-2</c:v>
                </c:pt>
                <c:pt idx="3">
                  <c:v>-0.11122554067971163</c:v>
                </c:pt>
                <c:pt idx="4">
                  <c:v>-0.14758438120450032</c:v>
                </c:pt>
                <c:pt idx="5">
                  <c:v>-9.0820881040170776E-2</c:v>
                </c:pt>
                <c:pt idx="6">
                  <c:v>-0.12997036982843765</c:v>
                </c:pt>
                <c:pt idx="7">
                  <c:v>-0.12764579632918888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4DD-40D0-A2DD-78AAF2FB3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7900936"/>
        <c:axId val="917894704"/>
      </c:barChart>
      <c:catAx>
        <c:axId val="917900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917894704"/>
        <c:crosses val="autoZero"/>
        <c:auto val="1"/>
        <c:lblAlgn val="ctr"/>
        <c:lblOffset val="100"/>
        <c:noMultiLvlLbl val="0"/>
      </c:catAx>
      <c:valAx>
        <c:axId val="917894704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91790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140184074708299"/>
          <c:y val="1.1661749376047725E-2"/>
          <c:w val="0.31666083841943499"/>
          <c:h val="9.5280699787765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accent6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CE8DC"/>
    </a:solidFill>
    <a:ln>
      <a:solidFill>
        <a:schemeClr val="accent6"/>
      </a:solidFill>
    </a:ln>
    <a:effectLst/>
  </c:spPr>
  <c:txPr>
    <a:bodyPr/>
    <a:lstStyle/>
    <a:p>
      <a:pPr>
        <a:defRPr>
          <a:solidFill>
            <a:schemeClr val="accent6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rPr>
              <a:t>TRO Vials Growth</a:t>
            </a:r>
          </a:p>
        </c:rich>
      </c:tx>
      <c:layout>
        <c:manualLayout>
          <c:xMode val="edge"/>
          <c:yMode val="edge"/>
          <c:x val="0.36052536811956437"/>
          <c:y val="1.4920627512295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17704242839916"/>
          <c:y val="0.12356425955229544"/>
          <c:w val="0.78123114610673661"/>
          <c:h val="0.750469850682993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R13W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3061001365061099E-2"/>
                  <c:y val="1.98203044509186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AC-4F3D-8473-7442A36D4F5F}"/>
                </c:ext>
              </c:extLst>
            </c:dLbl>
            <c:dLbl>
              <c:idx val="1"/>
              <c:layout>
                <c:manualLayout>
                  <c:x val="2.2265959345513222E-3"/>
                  <c:y val="1.0333017840153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AC-4F3D-8473-7442A36D4F5F}"/>
                </c:ext>
              </c:extLst>
            </c:dLbl>
            <c:dLbl>
              <c:idx val="2"/>
              <c:layout>
                <c:manualLayout>
                  <c:x val="6.6221286612805786E-3"/>
                  <c:y val="1.4442518775274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AC-4F3D-8473-7442A36D4F5F}"/>
                </c:ext>
              </c:extLst>
            </c:dLbl>
            <c:dLbl>
              <c:idx val="3"/>
              <c:layout>
                <c:manualLayout>
                  <c:x val="-1.5040918521668164E-3"/>
                  <c:y val="2.4071759909690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AC-4F3D-8473-7442A36D4F5F}"/>
                </c:ext>
              </c:extLst>
            </c:dLbl>
            <c:dLbl>
              <c:idx val="4"/>
              <c:layout>
                <c:manualLayout>
                  <c:x val="2.8733606906585007E-2"/>
                  <c:y val="7.82570973641523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AC-4F3D-8473-7442A36D4F5F}"/>
                </c:ext>
              </c:extLst>
            </c:dLbl>
            <c:dLbl>
              <c:idx val="5"/>
              <c:layout>
                <c:manualLayout>
                  <c:x val="1.7532251461324754E-7"/>
                  <c:y val="1.17385646046229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AC-4F3D-8473-7442A36D4F5F}"/>
                </c:ext>
              </c:extLst>
            </c:dLbl>
            <c:dLbl>
              <c:idx val="6"/>
              <c:layout>
                <c:manualLayout>
                  <c:x val="0"/>
                  <c:y val="7.82570973641530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1AC-4F3D-8473-7442A36D4F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-0.01</c:v>
                </c:pt>
                <c:pt idx="1">
                  <c:v>0.23</c:v>
                </c:pt>
                <c:pt idx="2">
                  <c:v>-0.1</c:v>
                </c:pt>
                <c:pt idx="3">
                  <c:v>0.04</c:v>
                </c:pt>
                <c:pt idx="4">
                  <c:v>0.01</c:v>
                </c:pt>
                <c:pt idx="5">
                  <c:v>0.04</c:v>
                </c:pt>
                <c:pt idx="6">
                  <c:v>0.03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1AC-4F3D-8473-7442A36D4F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R8W</c:v>
                </c:pt>
              </c:strCache>
            </c:strRef>
          </c:tx>
          <c:spPr>
            <a:solidFill>
              <a:srgbClr val="548235"/>
            </a:solidFill>
            <a:ln>
              <a:solidFill>
                <a:srgbClr val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7505784766285327E-5"/>
                  <c:y val="1.4004631341289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AC-4F3D-8473-7442A36D4F5F}"/>
                </c:ext>
              </c:extLst>
            </c:dLbl>
            <c:dLbl>
              <c:idx val="1"/>
              <c:layout>
                <c:manualLayout>
                  <c:x val="6.7670984158908704E-3"/>
                  <c:y val="-9.5279556534898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AC-4F3D-8473-7442A36D4F5F}"/>
                </c:ext>
              </c:extLst>
            </c:dLbl>
            <c:dLbl>
              <c:idx val="2"/>
              <c:layout>
                <c:manualLayout>
                  <c:x val="4.4149715609349991E-3"/>
                  <c:y val="-1.2947544329256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1AC-4F3D-8473-7442A36D4F5F}"/>
                </c:ext>
              </c:extLst>
            </c:dLbl>
            <c:dLbl>
              <c:idx val="3"/>
              <c:layout>
                <c:manualLayout>
                  <c:x val="-6.8340716164421896E-3"/>
                  <c:y val="-1.95642743410382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AC-4F3D-8473-7442A36D4F5F}"/>
                </c:ext>
              </c:extLst>
            </c:dLbl>
            <c:dLbl>
              <c:idx val="5"/>
              <c:layout>
                <c:manualLayout>
                  <c:x val="5.2596754359481981E-7"/>
                  <c:y val="7.82570973641530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1AC-4F3D-8473-7442A36D4F5F}"/>
                </c:ext>
              </c:extLst>
            </c:dLbl>
            <c:dLbl>
              <c:idx val="6"/>
              <c:layout>
                <c:manualLayout>
                  <c:x val="-8.9063837382056168E-3"/>
                  <c:y val="-7.82570973641534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1AC-4F3D-8473-7442A36D4F5F}"/>
                </c:ext>
              </c:extLst>
            </c:dLbl>
            <c:dLbl>
              <c:idx val="7"/>
              <c:layout>
                <c:manualLayout>
                  <c:x val="0"/>
                  <c:y val="-1.5651419472830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1AC-4F3D-8473-7442A36D4F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0.17</c:v>
                </c:pt>
                <c:pt idx="1">
                  <c:v>0.11</c:v>
                </c:pt>
                <c:pt idx="2">
                  <c:v>-0.02</c:v>
                </c:pt>
                <c:pt idx="3">
                  <c:v>0.01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0.01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AC-4F3D-8473-7442A36D4F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R4W</c:v>
                </c:pt>
              </c:strCache>
            </c:strRef>
          </c:tx>
          <c:spPr>
            <a:solidFill>
              <a:srgbClr val="203661"/>
            </a:solidFill>
            <a:ln>
              <a:solidFill>
                <a:srgbClr val="20366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3137143933122176E-3"/>
                  <c:y val="-1.79026974666883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1AC-4F3D-8473-7442A36D4F5F}"/>
                </c:ext>
              </c:extLst>
            </c:dLbl>
            <c:dLbl>
              <c:idx val="1"/>
              <c:layout>
                <c:manualLayout>
                  <c:x val="-2.1349022594514553E-3"/>
                  <c:y val="-9.42782354072094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1AC-4F3D-8473-7442A36D4F5F}"/>
                </c:ext>
              </c:extLst>
            </c:dLbl>
            <c:dLbl>
              <c:idx val="2"/>
              <c:layout>
                <c:manualLayout>
                  <c:x val="4.4146209159057733E-3"/>
                  <c:y val="-1.504692961051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1AC-4F3D-8473-7442A36D4F5F}"/>
                </c:ext>
              </c:extLst>
            </c:dLbl>
            <c:dLbl>
              <c:idx val="3"/>
              <c:layout>
                <c:manualLayout>
                  <c:x val="-8.8292731422549252E-3"/>
                  <c:y val="-4.81417292509146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1AC-4F3D-8473-7442A36D4F5F}"/>
                </c:ext>
              </c:extLst>
            </c:dLbl>
            <c:dLbl>
              <c:idx val="4"/>
              <c:layout>
                <c:manualLayout>
                  <c:x val="-4.4530165465882761E-3"/>
                  <c:y val="-4.20986211962121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1AC-4F3D-8473-7442A36D4F5F}"/>
                </c:ext>
              </c:extLst>
            </c:dLbl>
            <c:dLbl>
              <c:idx val="5"/>
              <c:layout>
                <c:manualLayout>
                  <c:x val="-2.2265959345514042E-3"/>
                  <c:y val="-7.82570973641534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1AC-4F3D-8473-7442A36D4F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Tampa</c:v>
                </c:pt>
                <c:pt idx="1">
                  <c:v>Orlando</c:v>
                </c:pt>
                <c:pt idx="2">
                  <c:v>Jacksonville</c:v>
                </c:pt>
                <c:pt idx="3">
                  <c:v>South Georgia</c:v>
                </c:pt>
                <c:pt idx="4">
                  <c:v>Miami</c:v>
                </c:pt>
                <c:pt idx="5">
                  <c:v>Southeast</c:v>
                </c:pt>
                <c:pt idx="6">
                  <c:v>East Area</c:v>
                </c:pt>
                <c:pt idx="7">
                  <c:v>Nation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0.03</c:v>
                </c:pt>
                <c:pt idx="1">
                  <c:v>-0.18</c:v>
                </c:pt>
                <c:pt idx="2">
                  <c:v>0.05</c:v>
                </c:pt>
                <c:pt idx="3">
                  <c:v>-0.11</c:v>
                </c:pt>
                <c:pt idx="4">
                  <c:v>-0.04</c:v>
                </c:pt>
                <c:pt idx="5">
                  <c:v>-0.06</c:v>
                </c:pt>
                <c:pt idx="6">
                  <c:v>-0.11</c:v>
                </c:pt>
                <c:pt idx="7">
                  <c:v>-0.06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1AC-4F3D-8473-7442A36D4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7900936"/>
        <c:axId val="917894704"/>
      </c:barChart>
      <c:catAx>
        <c:axId val="917900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917894704"/>
        <c:crosses val="autoZero"/>
        <c:auto val="1"/>
        <c:lblAlgn val="ctr"/>
        <c:lblOffset val="100"/>
        <c:noMultiLvlLbl val="0"/>
      </c:catAx>
      <c:valAx>
        <c:axId val="91789470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91790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8087950609024561"/>
          <c:y val="2.197193146804307E-2"/>
          <c:w val="0.31666083841943499"/>
          <c:h val="4.76496980338462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accent6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2F7ED"/>
    </a:solidFill>
    <a:ln>
      <a:solidFill>
        <a:schemeClr val="accent6"/>
      </a:solidFill>
    </a:ln>
    <a:effectLst/>
  </c:spPr>
  <c:txPr>
    <a:bodyPr/>
    <a:lstStyle/>
    <a:p>
      <a:pPr>
        <a:defRPr>
          <a:solidFill>
            <a:schemeClr val="accent6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0.07901</cdr:x>
      <cdr:y>0.89662</cdr:y>
    </cdr:from>
    <cdr:to>
      <cdr:x>0.16328</cdr:x>
      <cdr:y>0.9826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63F78E5-42A6-7688-DAF2-C61E3C2475ED}"/>
            </a:ext>
          </a:extLst>
        </cdr:cNvPr>
        <cdr:cNvSpPr txBox="1"/>
      </cdr:nvSpPr>
      <cdr:spPr>
        <a:xfrm xmlns:a="http://schemas.openxmlformats.org/drawingml/2006/main">
          <a:off x="884903" y="2089581"/>
          <a:ext cx="943897" cy="200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</cdr:x>
      <cdr:y>0.8798</cdr:y>
    </cdr:from>
    <cdr:to>
      <cdr:x>0.9259</cdr:x>
      <cdr:y>1</cdr:y>
    </cdr:to>
    <cdr:grpSp>
      <cdr:nvGrpSpPr>
        <cdr:cNvPr id="11" name="Group 10">
          <a:extLst xmlns:a="http://schemas.openxmlformats.org/drawingml/2006/main">
            <a:ext uri="{FF2B5EF4-FFF2-40B4-BE49-F238E27FC236}">
              <a16:creationId xmlns:a16="http://schemas.microsoft.com/office/drawing/2014/main" id="{298B1A46-4612-BC51-F085-A2E612A2587C}"/>
            </a:ext>
          </a:extLst>
        </cdr:cNvPr>
        <cdr:cNvGrpSpPr/>
      </cdr:nvGrpSpPr>
      <cdr:grpSpPr>
        <a:xfrm xmlns:a="http://schemas.openxmlformats.org/drawingml/2006/main">
          <a:off x="0" y="3075586"/>
          <a:ext cx="15555789" cy="420193"/>
          <a:chOff x="-609600" y="2050402"/>
          <a:chExt cx="10370490" cy="280117"/>
        </a:xfrm>
      </cdr:grpSpPr>
      <cdr:sp macro="" textlink="">
        <cdr:nvSpPr>
          <cdr:cNvPr id="3" name="TextBox 2">
            <a:extLst xmlns:a="http://schemas.openxmlformats.org/drawingml/2006/main">
              <a:ext uri="{FF2B5EF4-FFF2-40B4-BE49-F238E27FC236}">
                <a16:creationId xmlns:a16="http://schemas.microsoft.com/office/drawing/2014/main" id="{8BDBF6B8-3889-046B-B5FF-65ECCA71C36D}"/>
              </a:ext>
            </a:extLst>
          </cdr:cNvPr>
          <cdr:cNvSpPr txBox="1"/>
        </cdr:nvSpPr>
        <cdr:spPr>
          <a:xfrm xmlns:a="http://schemas.openxmlformats.org/drawingml/2006/main">
            <a:off x="526937" y="2050403"/>
            <a:ext cx="472414" cy="28011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651</a:t>
            </a:r>
          </a:p>
        </cdr:txBody>
      </cdr:sp>
      <cdr:sp macro="" textlink="">
        <cdr:nvSpPr>
          <cdr:cNvPr id="4" name="TextBox 1">
            <a:extLst xmlns:a="http://schemas.openxmlformats.org/drawingml/2006/main">
              <a:ext uri="{FF2B5EF4-FFF2-40B4-BE49-F238E27FC236}">
                <a16:creationId xmlns:a16="http://schemas.microsoft.com/office/drawing/2014/main" id="{A132A1F2-4223-640E-8B2B-49D2A63A09BB}"/>
              </a:ext>
            </a:extLst>
          </cdr:cNvPr>
          <cdr:cNvSpPr txBox="1"/>
        </cdr:nvSpPr>
        <cdr:spPr>
          <a:xfrm xmlns:a="http://schemas.openxmlformats.org/drawingml/2006/main">
            <a:off x="2549650" y="2050402"/>
            <a:ext cx="649587" cy="28011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3,430</a:t>
            </a:r>
          </a:p>
        </cdr:txBody>
      </cdr:sp>
      <cdr:sp macro="" textlink="">
        <cdr:nvSpPr>
          <cdr:cNvPr id="5" name="TextBox 1">
            <a:extLst xmlns:a="http://schemas.openxmlformats.org/drawingml/2006/main">
              <a:ext uri="{FF2B5EF4-FFF2-40B4-BE49-F238E27FC236}">
                <a16:creationId xmlns:a16="http://schemas.microsoft.com/office/drawing/2014/main" id="{81B532AE-3642-CCFC-F9F0-D858BE7AFDD4}"/>
              </a:ext>
            </a:extLst>
          </cdr:cNvPr>
          <cdr:cNvSpPr txBox="1"/>
        </cdr:nvSpPr>
        <cdr:spPr>
          <a:xfrm xmlns:a="http://schemas.openxmlformats.org/drawingml/2006/main">
            <a:off x="4665847" y="2050402"/>
            <a:ext cx="649587" cy="28011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1,738</a:t>
            </a:r>
          </a:p>
        </cdr:txBody>
      </cdr:sp>
      <cdr:sp macro="" textlink="">
        <cdr:nvSpPr>
          <cdr:cNvPr id="6" name="TextBox 1">
            <a:extLst xmlns:a="http://schemas.openxmlformats.org/drawingml/2006/main">
              <a:ext uri="{FF2B5EF4-FFF2-40B4-BE49-F238E27FC236}">
                <a16:creationId xmlns:a16="http://schemas.microsoft.com/office/drawing/2014/main" id="{FC810D5D-6ADE-84AC-D50E-68541CDFF64A}"/>
              </a:ext>
            </a:extLst>
          </cdr:cNvPr>
          <cdr:cNvSpPr txBox="1"/>
        </cdr:nvSpPr>
        <cdr:spPr>
          <a:xfrm xmlns:a="http://schemas.openxmlformats.org/drawingml/2006/main">
            <a:off x="6925358" y="2050402"/>
            <a:ext cx="649587" cy="28011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445</a:t>
            </a:r>
          </a:p>
        </cdr:txBody>
      </cdr:sp>
      <cdr:sp macro="" textlink="">
        <cdr:nvSpPr>
          <cdr:cNvPr id="7" name="TextBox 1">
            <a:extLst xmlns:a="http://schemas.openxmlformats.org/drawingml/2006/main">
              <a:ext uri="{FF2B5EF4-FFF2-40B4-BE49-F238E27FC236}">
                <a16:creationId xmlns:a16="http://schemas.microsoft.com/office/drawing/2014/main" id="{A21A3AB9-5DE1-B65E-CEEE-46CD875A8186}"/>
              </a:ext>
            </a:extLst>
          </cdr:cNvPr>
          <cdr:cNvSpPr txBox="1"/>
        </cdr:nvSpPr>
        <cdr:spPr>
          <a:xfrm xmlns:a="http://schemas.openxmlformats.org/drawingml/2006/main">
            <a:off x="9111303" y="2050402"/>
            <a:ext cx="649587" cy="28011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646</a:t>
            </a:r>
          </a:p>
        </cdr:txBody>
      </cdr:sp>
      <cdr:sp macro="" textlink="">
        <cdr:nvSpPr>
          <cdr:cNvPr id="9" name="TextBox 1">
            <a:extLst xmlns:a="http://schemas.openxmlformats.org/drawingml/2006/main">
              <a:ext uri="{FF2B5EF4-FFF2-40B4-BE49-F238E27FC236}">
                <a16:creationId xmlns:a16="http://schemas.microsoft.com/office/drawing/2014/main" id="{CA730B7E-233C-FDDD-9841-768B30372874}"/>
              </a:ext>
            </a:extLst>
          </cdr:cNvPr>
          <cdr:cNvSpPr txBox="1"/>
        </cdr:nvSpPr>
        <cdr:spPr>
          <a:xfrm xmlns:a="http://schemas.openxmlformats.org/drawingml/2006/main">
            <a:off x="-609600" y="2065681"/>
            <a:ext cx="1005840" cy="26483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HCP Reached</a:t>
            </a: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0.25062</cdr:x>
      <cdr:y>0.84897</cdr:y>
    </cdr:from>
    <cdr:to>
      <cdr:x>0.65288</cdr:x>
      <cdr:y>0.96845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148581-D817-4097-988A-A716132C2183}"/>
            </a:ext>
          </a:extLst>
        </cdr:cNvPr>
        <cdr:cNvSpPr txBox="1"/>
      </cdr:nvSpPr>
      <cdr:spPr>
        <a:xfrm xmlns:a="http://schemas.openxmlformats.org/drawingml/2006/main">
          <a:off x="2794305" y="2173960"/>
          <a:ext cx="4485026" cy="3059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0.67764</cdr:x>
      <cdr:y>0.85011</cdr:y>
    </cdr:from>
    <cdr:to>
      <cdr:x>0.95879</cdr:x>
      <cdr:y>0.94626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EF84B3C-956F-4447-996D-41969876B72A}"/>
            </a:ext>
          </a:extLst>
        </cdr:cNvPr>
        <cdr:cNvSpPr txBox="1"/>
      </cdr:nvSpPr>
      <cdr:spPr>
        <a:xfrm xmlns:a="http://schemas.openxmlformats.org/drawingml/2006/main">
          <a:off x="3666186" y="2407264"/>
          <a:ext cx="1521075" cy="272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0.25062</cdr:x>
      <cdr:y>0.84897</cdr:y>
    </cdr:from>
    <cdr:to>
      <cdr:x>0.65288</cdr:x>
      <cdr:y>0.96845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148581-D817-4097-988A-A716132C2183}"/>
            </a:ext>
          </a:extLst>
        </cdr:cNvPr>
        <cdr:cNvSpPr txBox="1"/>
      </cdr:nvSpPr>
      <cdr:spPr>
        <a:xfrm xmlns:a="http://schemas.openxmlformats.org/drawingml/2006/main">
          <a:off x="2794305" y="2173960"/>
          <a:ext cx="4485026" cy="3059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0.67764</cdr:x>
      <cdr:y>0.85011</cdr:y>
    </cdr:from>
    <cdr:to>
      <cdr:x>0.95879</cdr:x>
      <cdr:y>0.94626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EF84B3C-956F-4447-996D-41969876B72A}"/>
            </a:ext>
          </a:extLst>
        </cdr:cNvPr>
        <cdr:cNvSpPr txBox="1"/>
      </cdr:nvSpPr>
      <cdr:spPr>
        <a:xfrm xmlns:a="http://schemas.openxmlformats.org/drawingml/2006/main">
          <a:off x="3666186" y="2407264"/>
          <a:ext cx="1521075" cy="272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1B3A9-B92F-4E3D-B63A-AE24768A448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2CF5-26AF-47E5-B000-023D7F45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487374"/>
            <a:ext cx="15087600" cy="3581400"/>
          </a:xfrm>
        </p:spPr>
        <p:txBody>
          <a:bodyPr anchor="b"/>
          <a:lstStyle>
            <a:lvl1pPr algn="l">
              <a:lnSpc>
                <a:spcPct val="80000"/>
              </a:lnSpc>
              <a:defRPr sz="75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6116829"/>
            <a:ext cx="15087600" cy="2483643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2250" b="0" i="0" kern="800" spc="45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6887" y="9623424"/>
            <a:ext cx="294591" cy="392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9" y="956848"/>
            <a:ext cx="2690739" cy="7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9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487374"/>
            <a:ext cx="15087600" cy="3581400"/>
          </a:xfrm>
        </p:spPr>
        <p:txBody>
          <a:bodyPr anchor="b"/>
          <a:lstStyle>
            <a:lvl1pPr algn="l">
              <a:lnSpc>
                <a:spcPct val="80000"/>
              </a:lnSpc>
              <a:defRPr sz="75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6116829"/>
            <a:ext cx="15087600" cy="2483643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2250" b="0" i="0" kern="800" spc="45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6887" y="9623424"/>
            <a:ext cx="294591" cy="392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9" y="956848"/>
            <a:ext cx="2690739" cy="7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2" y="2"/>
            <a:ext cx="1828800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7775" y="1953449"/>
            <a:ext cx="15773400" cy="6311322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675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6887" y="9623424"/>
            <a:ext cx="294591" cy="3927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63052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2" y="2"/>
            <a:ext cx="18288000" cy="10287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7775" y="1953449"/>
            <a:ext cx="15773400" cy="6311322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675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6887" y="9623424"/>
            <a:ext cx="294591" cy="3927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21806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7775" y="1953449"/>
            <a:ext cx="15773400" cy="6311322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675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5291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7775" y="1953449"/>
            <a:ext cx="15773400" cy="6311322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675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05595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5898724"/>
            <a:ext cx="15773400" cy="2842664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8250" b="1" i="0" spc="45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6887" y="9623424"/>
            <a:ext cx="294591" cy="3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8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87997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" y="1436046"/>
            <a:ext cx="8909825" cy="7414908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4800" b="1" i="0" spc="45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CD405-0320-4041-B5EB-4CF5257D3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 userDrawn="1"/>
        </p:nvSpPr>
        <p:spPr>
          <a:xfrm>
            <a:off x="1" y="0"/>
            <a:ext cx="6374675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1784849"/>
            <a:ext cx="5095941" cy="652700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7500" b="1" i="0" spc="45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0458" y="1172766"/>
            <a:ext cx="10736988" cy="7941468"/>
          </a:xfrm>
        </p:spPr>
        <p:txBody>
          <a:bodyPr anchor="ctr"/>
          <a:lstStyle>
            <a:lvl1pPr marL="685800" indent="-685800">
              <a:lnSpc>
                <a:spcPct val="110000"/>
              </a:lnSpc>
              <a:buFont typeface="+mj-lt"/>
              <a:buAutoNum type="arabicPeriod"/>
              <a:defRPr/>
            </a:lvl1pPr>
            <a:lvl2pPr marL="1200150" indent="-497682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1297782" indent="-514350">
              <a:buFont typeface="+mj-lt"/>
              <a:buAutoNum type="arabicPeriod"/>
              <a:defRPr/>
            </a:lvl3pPr>
            <a:lvl4pPr marL="1807370" indent="-514350">
              <a:buFont typeface="+mj-lt"/>
              <a:buAutoNum type="arabicPeriod"/>
              <a:defRPr/>
            </a:lvl4pPr>
            <a:lvl5pPr marL="2145507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B910A0-9ECC-C94E-BB66-196FAFB9B1CC}"/>
              </a:ext>
            </a:extLst>
          </p:cNvPr>
          <p:cNvSpPr txBox="1">
            <a:spLocks/>
          </p:cNvSpPr>
          <p:nvPr userDrawn="1"/>
        </p:nvSpPr>
        <p:spPr>
          <a:xfrm>
            <a:off x="6910459" y="9601199"/>
            <a:ext cx="4254848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09206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1784849"/>
            <a:ext cx="5109210" cy="6527007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6390752" y="2442755"/>
            <a:ext cx="0" cy="521208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0458" y="1200491"/>
            <a:ext cx="10736988" cy="7886019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6910458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62619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1784849"/>
            <a:ext cx="7754280" cy="652700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48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0" i="0">
              <a:latin typeface="Proxima Nova Regular" panose="0200050603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793998-CC84-E64D-8A94-F65145AB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0522" y="9601199"/>
            <a:ext cx="1118873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D04CDF-30AA-BD42-9801-F9501FB5719E}"/>
              </a:ext>
            </a:extLst>
          </p:cNvPr>
          <p:cNvSpPr txBox="1">
            <a:spLocks/>
          </p:cNvSpPr>
          <p:nvPr userDrawn="1"/>
        </p:nvSpPr>
        <p:spPr>
          <a:xfrm>
            <a:off x="11705240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85C5B-773B-DE46-85DF-AACE4DA086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797143" y="1784849"/>
            <a:ext cx="7580030" cy="652700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48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774566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1784849"/>
            <a:ext cx="7622837" cy="6527007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48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1BB367-3720-D040-9568-E8525804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0522" y="9601199"/>
            <a:ext cx="1118873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3D9061-B4C8-E14D-8CCD-998F2E9D900D}"/>
              </a:ext>
            </a:extLst>
          </p:cNvPr>
          <p:cNvSpPr txBox="1">
            <a:spLocks/>
          </p:cNvSpPr>
          <p:nvPr userDrawn="1"/>
        </p:nvSpPr>
        <p:spPr>
          <a:xfrm>
            <a:off x="11705240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9A7CD5-599F-5647-A261-6F4FC4C7C71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797143" y="1784849"/>
            <a:ext cx="7712645" cy="652700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48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317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0522" y="9601199"/>
            <a:ext cx="1118873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1705240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35609" y="9613226"/>
            <a:ext cx="309888" cy="4131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97144" y="1784849"/>
            <a:ext cx="7712643" cy="652700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48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3999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9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6274" y="547688"/>
            <a:ext cx="16459200" cy="148052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4" y="2914015"/>
            <a:ext cx="16459200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6C21-A7AA-E8D9-86FE-1A97D50F12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1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6274" y="547688"/>
            <a:ext cx="16459200" cy="148052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4" y="2914015"/>
            <a:ext cx="16459200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9383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6274" y="547688"/>
            <a:ext cx="16459200" cy="148052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4" y="2914015"/>
            <a:ext cx="16459200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91964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6274" y="547688"/>
            <a:ext cx="16459200" cy="148052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5" y="2914015"/>
            <a:ext cx="8099927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25548" y="2914015"/>
            <a:ext cx="8099927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72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6274" y="547688"/>
            <a:ext cx="16459200" cy="148052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6" y="2914015"/>
            <a:ext cx="5274987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7050506" y="9601199"/>
            <a:ext cx="4114800" cy="43723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8381" y="2914015"/>
            <a:ext cx="5274987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050487" y="2914015"/>
            <a:ext cx="5274987" cy="6344286"/>
          </a:xfrm>
        </p:spPr>
        <p:txBody>
          <a:bodyPr/>
          <a:lstStyle>
            <a:lvl1pPr>
              <a:lnSpc>
                <a:spcPct val="110000"/>
              </a:lnSpc>
              <a:spcAft>
                <a:spcPts val="1200"/>
              </a:spcAft>
              <a:defRPr/>
            </a:lvl1pPr>
            <a:lvl2pPr marL="23813" indent="0">
              <a:lnSpc>
                <a:spcPct val="110000"/>
              </a:lnSpc>
              <a:buNone/>
              <a:tabLst/>
              <a:defRPr sz="2700" b="0">
                <a:solidFill>
                  <a:schemeClr val="tx1"/>
                </a:solidFill>
              </a:defRPr>
            </a:lvl2pPr>
            <a:lvl3pPr marL="431007" indent="-254795">
              <a:lnSpc>
                <a:spcPct val="110000"/>
              </a:lnSpc>
              <a:tabLst/>
              <a:defRPr sz="2400"/>
            </a:lvl3pPr>
            <a:lvl4pPr marL="1040607" indent="-254795">
              <a:lnSpc>
                <a:spcPct val="110000"/>
              </a:lnSpc>
              <a:tabLst/>
              <a:defRPr sz="21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92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10" y="9655214"/>
            <a:ext cx="309888" cy="4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5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0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45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97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37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326468"/>
            <a:ext cx="16116300" cy="927152"/>
          </a:xfrm>
        </p:spPr>
        <p:txBody>
          <a:bodyPr/>
          <a:lstStyle>
            <a:lvl1pPr algn="l">
              <a:lnSpc>
                <a:spcPct val="80000"/>
              </a:lnSpc>
              <a:defRPr sz="2700"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583" y="9655214"/>
            <a:ext cx="309888" cy="41318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2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9778" y="491670"/>
            <a:ext cx="16852901" cy="118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665200" y="9534532"/>
            <a:ext cx="4114800" cy="549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2424-EA5A-4EB7-979A-F53B0A508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2FEC295C-A297-A2AC-D4DC-D26ACEC0439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0967" y="9544767"/>
            <a:ext cx="355601" cy="476250"/>
            <a:chOff x="2132467" y="6042025"/>
            <a:chExt cx="241300" cy="320675"/>
          </a:xfrm>
        </p:grpSpPr>
        <p:sp>
          <p:nvSpPr>
            <p:cNvPr id="4" name="Freeform 75">
              <a:extLst>
                <a:ext uri="{FF2B5EF4-FFF2-40B4-BE49-F238E27FC236}">
                  <a16:creationId xmlns:a16="http://schemas.microsoft.com/office/drawing/2014/main" id="{04A0F7D8-7CFC-2C46-B83D-884085F96A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028949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6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Freeform 76">
              <a:extLst>
                <a:ext uri="{FF2B5EF4-FFF2-40B4-BE49-F238E27FC236}">
                  <a16:creationId xmlns:a16="http://schemas.microsoft.com/office/drawing/2014/main" id="{3FBF72BE-E5E1-649D-E347-B9765591FE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028949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6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603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50" y="326468"/>
            <a:ext cx="16116300" cy="927152"/>
          </a:xfrm>
        </p:spPr>
        <p:txBody>
          <a:bodyPr/>
          <a:lstStyle>
            <a:lvl1pPr algn="l">
              <a:lnSpc>
                <a:spcPct val="80000"/>
              </a:lnSpc>
              <a:defRPr sz="2700"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76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9778" y="491670"/>
            <a:ext cx="16852901" cy="118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665200" y="9534532"/>
            <a:ext cx="4114800" cy="549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2424-EA5A-4EB7-979A-F53B0A508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16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79" y="3179"/>
          <a:ext cx="3174" cy="3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9" y="3179"/>
                        <a:ext cx="3174" cy="3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FA910F-3277-4B3E-A9EE-D900AE3E1F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2"/>
            <a:ext cx="317501" cy="3175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8287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5987007" y="77753"/>
            <a:ext cx="1847345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18269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sz="918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1AF2E-2DC7-51F7-7CA5-F1729EBE18CE}"/>
              </a:ext>
            </a:extLst>
          </p:cNvPr>
          <p:cNvSpPr/>
          <p:nvPr userDrawn="1"/>
        </p:nvSpPr>
        <p:spPr>
          <a:xfrm>
            <a:off x="7587206" y="9601199"/>
            <a:ext cx="2934182" cy="437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74E82-1EF2-6CFA-BDFF-E2CCA51C088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648477" y="9613226"/>
            <a:ext cx="309888" cy="4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621697D-F6DF-44B5-96B6-085281CBC9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513172617"/>
              </p:ext>
            </p:extLst>
          </p:nvPr>
        </p:nvGraphicFramePr>
        <p:xfrm>
          <a:off x="2382" y="2382"/>
          <a:ext cx="2382" cy="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408" imgH="408" progId="TCLayout.ActiveDocument.1">
                  <p:embed/>
                </p:oleObj>
              </mc:Choice>
              <mc:Fallback>
                <p:oleObj name="think-cell Slide" r:id="rId32" imgW="408" imgH="40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621697D-F6DF-44B5-96B6-085281CBC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382" y="2382"/>
                        <a:ext cx="2382" cy="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3D805CD-3F1D-47DD-8F27-8EA2C4955285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238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5400" b="1" i="0" baseline="0">
              <a:latin typeface="Trebuchet MS" panose="020B0603020202020204" pitchFamily="34" charset="0"/>
              <a:ea typeface="+mj-ea"/>
              <a:sym typeface="Trebuchet MS" panose="020B0603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7689"/>
            <a:ext cx="16387011" cy="1451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Alternate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914015"/>
            <a:ext cx="16387011" cy="6351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23813" lvl="1" indent="0" algn="l" defTabSz="13716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pple Symbols" panose="02000000000000000000" pitchFamily="2" charset="-79"/>
              <a:buNone/>
              <a:tabLst/>
            </a:pPr>
            <a:r>
              <a:rPr lang="en-US"/>
              <a:t>Second level</a:t>
            </a:r>
          </a:p>
          <a:p>
            <a:pPr marL="431007" lvl="2" indent="-254795" algn="l" defTabSz="13716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Third level</a:t>
            </a:r>
          </a:p>
          <a:p>
            <a:pPr marL="1040607" lvl="3" indent="-254795" algn="l" defTabSz="13716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1371600" rtl="0" eaLnBrk="1" latinLnBrk="0" hangingPunct="1">
        <a:lnSpc>
          <a:spcPct val="114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3000" b="0" i="0" kern="1600" spc="-75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435770" indent="-261938" algn="l" defTabSz="1371600" rtl="0" eaLnBrk="1" latinLnBrk="0" hangingPunct="1">
        <a:lnSpc>
          <a:spcPct val="114000"/>
        </a:lnSpc>
        <a:spcBef>
          <a:spcPts val="0"/>
        </a:spcBef>
        <a:spcAft>
          <a:spcPts val="900"/>
        </a:spcAft>
        <a:buFont typeface="Apple Symbols" panose="02000000000000000000" pitchFamily="2" charset="-79"/>
        <a:buChar char="⎼"/>
        <a:tabLst/>
        <a:defRPr lang="en-US" sz="2700" b="0" i="1" kern="1600" spc="-75" baseline="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604838" indent="-428625" algn="l" defTabSz="1371600" rtl="0" eaLnBrk="1" latinLnBrk="0" hangingPunct="1">
        <a:lnSpc>
          <a:spcPct val="114000"/>
        </a:lnSpc>
        <a:spcBef>
          <a:spcPts val="0"/>
        </a:spcBef>
        <a:spcAft>
          <a:spcPts val="900"/>
        </a:spcAft>
        <a:buFont typeface="Apple Symbols" panose="02000000000000000000" pitchFamily="2" charset="-79"/>
        <a:buChar char="⎼"/>
        <a:tabLst/>
        <a:defRPr lang="en-US" sz="2400" b="0" i="0" kern="1600" spc="-75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214438" indent="-428625" algn="l" defTabSz="1371600" rtl="0" eaLnBrk="1" latinLnBrk="0" hangingPunct="1">
        <a:lnSpc>
          <a:spcPct val="114000"/>
        </a:lnSpc>
        <a:spcBef>
          <a:spcPts val="0"/>
        </a:spcBef>
        <a:spcAft>
          <a:spcPts val="900"/>
        </a:spcAft>
        <a:buFont typeface="Apple Symbols" panose="02000000000000000000" pitchFamily="2" charset="-79"/>
        <a:buChar char="⎼"/>
        <a:tabLst/>
        <a:defRPr lang="en-US" sz="2100" b="0" i="0" kern="1600" spc="-75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64545" indent="-261938" algn="l" defTabSz="1371600" rtl="0" eaLnBrk="1" latinLnBrk="0" hangingPunct="1">
        <a:lnSpc>
          <a:spcPct val="114000"/>
        </a:lnSpc>
        <a:spcBef>
          <a:spcPts val="0"/>
        </a:spcBef>
        <a:spcAft>
          <a:spcPts val="900"/>
        </a:spcAft>
        <a:buFont typeface="Apple Symbols" panose="02000000000000000000" pitchFamily="2" charset="-79"/>
        <a:buChar char="⎼"/>
        <a:tabLst/>
        <a:defRPr sz="1800" b="0" i="0" kern="1600" spc="-75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F4C62-67B6-D6FB-EFBA-96F1B33C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" y="0"/>
            <a:ext cx="18264166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CADDC-131C-9AD6-994F-A0A58B43CFE4}"/>
              </a:ext>
            </a:extLst>
          </p:cNvPr>
          <p:cNvSpPr txBox="1"/>
          <p:nvPr/>
        </p:nvSpPr>
        <p:spPr>
          <a:xfrm>
            <a:off x="1986655" y="4320786"/>
            <a:ext cx="14314689" cy="1628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8000" dirty="0">
                <a:solidFill>
                  <a:srgbClr val="FFFFFF"/>
                </a:solidFill>
                <a:latin typeface="Trebuchet MS" panose="020B0603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Montserrat"/>
              </a:rPr>
              <a:t>Analytics Assignment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B243F6-B34A-B7D4-59E2-8E714908A4B1}"/>
              </a:ext>
            </a:extLst>
          </p:cNvPr>
          <p:cNvSpPr/>
          <p:nvPr/>
        </p:nvSpPr>
        <p:spPr>
          <a:xfrm>
            <a:off x="7669737" y="6823515"/>
            <a:ext cx="294852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C6376-C7F8-A917-B4F3-CAF338F891A0}"/>
              </a:ext>
            </a:extLst>
          </p:cNvPr>
          <p:cNvSpPr txBox="1"/>
          <p:nvPr/>
        </p:nvSpPr>
        <p:spPr>
          <a:xfrm>
            <a:off x="1143000" y="78105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Revati Deshpande</a:t>
            </a:r>
          </a:p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Role: Deployment Strategist at Peregrine</a:t>
            </a:r>
          </a:p>
          <a:p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10/6/2024</a:t>
            </a:r>
          </a:p>
        </p:txBody>
      </p:sp>
    </p:spTree>
    <p:extLst>
      <p:ext uri="{BB962C8B-B14F-4D97-AF65-F5344CB8AC3E}">
        <p14:creationId xmlns:p14="http://schemas.microsoft.com/office/powerpoint/2010/main" val="235478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386755"/>
            <a:ext cx="17145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Exploratory Data Analysis  - Multivariate Analysis Side-by-side Scatter/Pair plots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374320-E4EC-20E4-2B88-5430C941D256}"/>
              </a:ext>
            </a:extLst>
          </p:cNvPr>
          <p:cNvGrpSpPr/>
          <p:nvPr/>
        </p:nvGrpSpPr>
        <p:grpSpPr>
          <a:xfrm>
            <a:off x="914400" y="1867360"/>
            <a:ext cx="16459200" cy="7196645"/>
            <a:chOff x="609600" y="955676"/>
            <a:chExt cx="10972800" cy="17373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EB7BFAA6-9DA7-5B08-AFE3-67593D186F67}"/>
                </a:ext>
              </a:extLst>
            </p:cNvPr>
            <p:cNvGraphicFramePr/>
            <p:nvPr/>
          </p:nvGraphicFramePr>
          <p:xfrm>
            <a:off x="609600" y="955676"/>
            <a:ext cx="10972800" cy="1737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1F0FD8-06C1-5419-4CAF-03BAE52C05BF}"/>
                </a:ext>
              </a:extLst>
            </p:cNvPr>
            <p:cNvSpPr/>
            <p:nvPr/>
          </p:nvSpPr>
          <p:spPr>
            <a:xfrm rot="16200000">
              <a:off x="-74413" y="1639689"/>
              <a:ext cx="1737360" cy="369333"/>
            </a:xfrm>
            <a:prstGeom prst="rect">
              <a:avLst/>
            </a:prstGeom>
            <a:solidFill>
              <a:srgbClr val="203661"/>
            </a:solidFill>
            <a:ln w="9525" cap="flat" cmpd="sng" algn="ctr">
              <a:solidFill>
                <a:srgbClr val="20366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Q2’23 – Q4’23</a:t>
              </a:r>
            </a:p>
          </p:txBody>
        </p:sp>
      </p:grpSp>
      <p:sp>
        <p:nvSpPr>
          <p:cNvPr id="10" name="Slide Number Placeholder 2x">
            <a:extLst>
              <a:ext uri="{FF2B5EF4-FFF2-40B4-BE49-F238E27FC236}">
                <a16:creationId xmlns:a16="http://schemas.microsoft.com/office/drawing/2014/main" id="{9C0B0645-16F3-96C4-3C99-3AF815A718DF}"/>
              </a:ext>
            </a:extLst>
          </p:cNvPr>
          <p:cNvSpPr txBox="1">
            <a:spLocks/>
          </p:cNvSpPr>
          <p:nvPr/>
        </p:nvSpPr>
        <p:spPr>
          <a:xfrm>
            <a:off x="743183" y="9641640"/>
            <a:ext cx="17815407" cy="728895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Based on Targeting Summary from G-Target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820F7-156A-55E1-3981-082F54C89785}"/>
              </a:ext>
            </a:extLst>
          </p:cNvPr>
          <p:cNvSpPr/>
          <p:nvPr/>
        </p:nvSpPr>
        <p:spPr>
          <a:xfrm>
            <a:off x="2591663" y="2315498"/>
            <a:ext cx="1405152" cy="644504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3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A221392-F948-1547-90B2-1F015A335687}"/>
              </a:ext>
            </a:extLst>
          </p:cNvPr>
          <p:cNvSpPr txBox="1">
            <a:spLocks/>
          </p:cNvSpPr>
          <p:nvPr/>
        </p:nvSpPr>
        <p:spPr>
          <a:xfrm>
            <a:off x="810948" y="89771"/>
            <a:ext cx="16459200" cy="878681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Trebuchet MS" panose="020B0703020202090204" pitchFamily="34" charset="0"/>
              </a:defRPr>
            </a:lvl1pPr>
          </a:lstStyle>
          <a:p>
            <a:pPr defTabSz="1371600">
              <a:lnSpc>
                <a:spcPct val="80000"/>
              </a:lnSpc>
              <a:defRPr/>
            </a:pPr>
            <a:r>
              <a:rPr lang="en-US" sz="4200" dirty="0">
                <a:solidFill>
                  <a:srgbClr val="002060"/>
                </a:solidFill>
                <a:latin typeface="Trebuchet MS" panose="020B0603020202020204" pitchFamily="34" charset="0"/>
              </a:rPr>
              <a:t>EDA 4 – Comparison Boxplots</a:t>
            </a:r>
            <a:endParaRPr lang="en-US" sz="4200" dirty="0">
              <a:solidFill>
                <a:srgbClr val="00206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CC46BB-238C-FE7C-2D40-96A40DB66B2B}"/>
              </a:ext>
            </a:extLst>
          </p:cNvPr>
          <p:cNvGraphicFramePr>
            <a:graphicFrameLocks/>
          </p:cNvGraphicFramePr>
          <p:nvPr/>
        </p:nvGraphicFramePr>
        <p:xfrm>
          <a:off x="9171186" y="954993"/>
          <a:ext cx="8545878" cy="488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B31061-908B-3F7C-72B9-1BD8CAF0B0B5}"/>
              </a:ext>
            </a:extLst>
          </p:cNvPr>
          <p:cNvGraphicFramePr>
            <a:graphicFrameLocks/>
          </p:cNvGraphicFramePr>
          <p:nvPr/>
        </p:nvGraphicFramePr>
        <p:xfrm>
          <a:off x="406782" y="955632"/>
          <a:ext cx="8555661" cy="486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D55D44-F8FE-4322-66E8-C6BBC1B0144D}"/>
              </a:ext>
            </a:extLst>
          </p:cNvPr>
          <p:cNvGraphicFramePr>
            <a:graphicFrameLocks noGrp="1"/>
          </p:cNvGraphicFramePr>
          <p:nvPr/>
        </p:nvGraphicFramePr>
        <p:xfrm>
          <a:off x="441139" y="5895239"/>
          <a:ext cx="8521305" cy="3654882"/>
        </p:xfrm>
        <a:graphic>
          <a:graphicData uri="http://schemas.openxmlformats.org/drawingml/2006/table">
            <a:tbl>
              <a:tblPr firstRow="1" bandRow="1"/>
              <a:tblGrid>
                <a:gridCol w="1981269">
                  <a:extLst>
                    <a:ext uri="{9D8B030D-6E8A-4147-A177-3AD203B41FA5}">
                      <a16:colId xmlns:a16="http://schemas.microsoft.com/office/drawing/2014/main" val="2143917698"/>
                    </a:ext>
                  </a:extLst>
                </a:gridCol>
                <a:gridCol w="2180012">
                  <a:extLst>
                    <a:ext uri="{9D8B030D-6E8A-4147-A177-3AD203B41FA5}">
                      <a16:colId xmlns:a16="http://schemas.microsoft.com/office/drawing/2014/main" val="1867994123"/>
                    </a:ext>
                  </a:extLst>
                </a:gridCol>
                <a:gridCol w="2180012">
                  <a:extLst>
                    <a:ext uri="{9D8B030D-6E8A-4147-A177-3AD203B41FA5}">
                      <a16:colId xmlns:a16="http://schemas.microsoft.com/office/drawing/2014/main" val="116894034"/>
                    </a:ext>
                  </a:extLst>
                </a:gridCol>
                <a:gridCol w="2180012">
                  <a:extLst>
                    <a:ext uri="{9D8B030D-6E8A-4147-A177-3AD203B41FA5}">
                      <a16:colId xmlns:a16="http://schemas.microsoft.com/office/drawing/2014/main" val="972559711"/>
                    </a:ext>
                  </a:extLst>
                </a:gridCol>
              </a:tblGrid>
              <a:tr h="274320">
                <a:tc rowSpan="2">
                  <a:txBody>
                    <a:bodyPr/>
                    <a:lstStyle>
                      <a:lvl1pPr marL="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1" i="0" u="none" strike="noStrike">
                        <a:solidFill>
                          <a:schemeClr val="accent5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68535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7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Q1’24 mBC Potential </a:t>
                      </a:r>
                      <a:br>
                        <a:rPr lang="en-US" sz="17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7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Contribution</a:t>
                      </a:r>
                      <a:endParaRPr lang="en-US" sz="1600" b="0" i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8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/>
                        </a:rPr>
                        <a:t>% Contribution </a:t>
                      </a:r>
                      <a:r>
                        <a:rPr lang="en-US" sz="1700" b="1" i="1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(R13W)</a:t>
                      </a:r>
                      <a:endParaRPr lang="en-US" sz="17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1" u="none" strike="noStrike">
                        <a:solidFill>
                          <a:schemeClr val="accent6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71650"/>
                  </a:ext>
                </a:extLst>
              </a:tr>
              <a:tr h="2845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>
                        <a:solidFill>
                          <a:schemeClr val="accent5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TRO Vials</a:t>
                      </a:r>
                    </a:p>
                    <a:p>
                      <a:pPr algn="ctr" rtl="0" fontAlgn="base"/>
                      <a:r>
                        <a:rPr lang="en-US" sz="1600" b="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(867 data)</a:t>
                      </a:r>
                      <a:endParaRPr lang="en-US" sz="17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E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Enhertu ​Vials</a:t>
                      </a:r>
                    </a:p>
                    <a:p>
                      <a:pPr algn="ctr" rtl="0" fontAlgn="base"/>
                      <a:r>
                        <a:rPr lang="en-US" sz="1600" b="0" i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(DDD data – indication agnostic)</a:t>
                      </a:r>
                      <a:endParaRPr lang="en-US" sz="4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48888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00" b="1" i="0" u="none" strike="noStrike">
                        <a:solidFill>
                          <a:schemeClr val="accent5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1" u="none" strike="noStrike">
                          <a:solidFill>
                            <a:schemeClr val="accent5"/>
                          </a:solidFill>
                          <a:effectLst/>
                          <a:latin typeface="Trebuchet MS"/>
                        </a:rPr>
                        <a:t>TRO Performance Projection </a:t>
                      </a:r>
                      <a:endParaRPr lang="en-US" sz="1200" b="1" i="1" u="none" strike="noStrike">
                        <a:solidFill>
                          <a:schemeClr val="accent5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strike="noStrike">
                          <a:solidFill>
                            <a:schemeClr val="accent5"/>
                          </a:solidFill>
                          <a:effectLst/>
                          <a:latin typeface="Trebuchet MS"/>
                        </a:rPr>
                        <a:t>(Actuals/ Goal)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none" strike="noStrike">
                          <a:solidFill>
                            <a:schemeClr val="accent5"/>
                          </a:solidFill>
                          <a:effectLst/>
                          <a:latin typeface="Trebuchet MS"/>
                        </a:rPr>
                        <a:t>QTD | YTD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8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ase"/>
                      <a:r>
                        <a:rPr lang="en-US" sz="1050" b="1" i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TRO Vials</a:t>
                      </a:r>
                    </a:p>
                    <a:p>
                      <a:pPr algn="ctr" rtl="0" fontAlgn="base"/>
                      <a:r>
                        <a:rPr lang="en-US" sz="1050" b="0" i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(867 data)</a:t>
                      </a:r>
                      <a:endParaRPr lang="en-US" sz="1050" b="0" i="1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40000"/>
                        <a:lumOff val="6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base"/>
                      <a:r>
                        <a:rPr lang="en-US" sz="1050" b="1" i="0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Enhertu ​Vials</a:t>
                      </a:r>
                    </a:p>
                    <a:p>
                      <a:pPr algn="ctr" rtl="0" fontAlgn="base"/>
                      <a:r>
                        <a:rPr lang="en-US" sz="1050" b="0" i="1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(DDD data)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East to Nation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9525" marR="9525" marT="9525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583801"/>
                  </a:ext>
                </a:extLst>
              </a:tr>
              <a:tr h="512445">
                <a:tc>
                  <a:txBody>
                    <a:bodyPr/>
                    <a:lstStyle>
                      <a:lvl1pPr marL="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67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35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021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0696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337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6043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398717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1390" algn="l" defTabSz="685350" rtl="0" eaLnBrk="1" latinLnBrk="0" hangingPunct="1">
                        <a:defRPr sz="1399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Southeast</a:t>
                      </a:r>
                    </a:p>
                    <a:p>
                      <a:pPr algn="ctr" rtl="0" fontAlgn="ctr"/>
                      <a:r>
                        <a:rPr lang="en-US" sz="17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 to East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34207"/>
                  </a:ext>
                </a:extLst>
              </a:tr>
              <a:tr h="354783">
                <a:tc>
                  <a:txBody>
                    <a:bodyPr/>
                    <a:lstStyle/>
                    <a:p>
                      <a:pPr marL="0" algn="ctr" defTabSz="68535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Miami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34%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29%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606251"/>
                  </a:ext>
                </a:extLst>
              </a:tr>
              <a:tr h="354783">
                <a:tc>
                  <a:txBody>
                    <a:bodyPr/>
                    <a:lstStyle/>
                    <a:p>
                      <a:pPr marL="0" algn="ctr" defTabSz="68535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South Georgia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15693"/>
                  </a:ext>
                </a:extLst>
              </a:tr>
              <a:tr h="354783">
                <a:tc>
                  <a:txBody>
                    <a:bodyPr/>
                    <a:lstStyle/>
                    <a:p>
                      <a:pPr marL="0" algn="ctr" defTabSz="68535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Jacksonville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43186"/>
                  </a:ext>
                </a:extLst>
              </a:tr>
              <a:tr h="354783">
                <a:tc>
                  <a:txBody>
                    <a:bodyPr/>
                    <a:lstStyle/>
                    <a:p>
                      <a:pPr marL="0" algn="ctr" defTabSz="68535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Orlando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69780"/>
                  </a:ext>
                </a:extLst>
              </a:tr>
              <a:tr h="354783">
                <a:tc>
                  <a:txBody>
                    <a:bodyPr/>
                    <a:lstStyle/>
                    <a:p>
                      <a:pPr marL="0" algn="ctr" defTabSz="68535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Tampa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US" sz="1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7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11430" marR="11430" marT="1143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9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9EC1D6-2A6B-7CB3-2279-D4C6FD1C1B7C}"/>
              </a:ext>
            </a:extLst>
          </p:cNvPr>
          <p:cNvSpPr txBox="1"/>
          <p:nvPr/>
        </p:nvSpPr>
        <p:spPr>
          <a:xfrm>
            <a:off x="406782" y="6030878"/>
            <a:ext cx="17387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/>
            <a:r>
              <a:rPr lang="en-US" sz="1650" i="1">
                <a:solidFill>
                  <a:srgbClr val="54565B">
                    <a:lumMod val="85000"/>
                    <a:lumOff val="15000"/>
                  </a:srgbClr>
                </a:solidFill>
                <a:latin typeface="Trebuchet MS" panose="020B0603020202020204" pitchFamily="34" charset="0"/>
              </a:rPr>
              <a:t>Territory’s contribution to Region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EDF9A1-B51A-9BF2-B17C-4D49E0F3A686}"/>
              </a:ext>
            </a:extLst>
          </p:cNvPr>
          <p:cNvSpPr>
            <a:spLocks/>
          </p:cNvSpPr>
          <p:nvPr/>
        </p:nvSpPr>
        <p:spPr>
          <a:xfrm>
            <a:off x="9195758" y="5963264"/>
            <a:ext cx="8607419" cy="3562857"/>
          </a:xfrm>
          <a:prstGeom prst="roundRect">
            <a:avLst>
              <a:gd name="adj" fmla="val 6078"/>
            </a:avLst>
          </a:prstGeom>
          <a:solidFill>
            <a:srgbClr val="203661">
              <a:lumMod val="20000"/>
              <a:lumOff val="80000"/>
            </a:srgbClr>
          </a:solidFill>
          <a:ln w="12700" cap="flat" cmpd="sng" algn="ctr">
            <a:solidFill>
              <a:srgbClr val="2036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428625" indent="-428625" defTabSz="13716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R13W TRO growth in Southeast is at par with East and Nation, but R13W ENH growth is higher</a:t>
            </a:r>
          </a:p>
          <a:p>
            <a:pPr marL="428625" indent="-428625" defTabSz="1371600">
              <a:buFont typeface="Arial" panose="020B0604020202020204" pitchFamily="34" charset="0"/>
              <a:buChar char="•"/>
              <a:defRPr/>
            </a:pPr>
            <a:endParaRPr lang="en-US" sz="21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28625" indent="-428625" defTabSz="1371600">
              <a:buFont typeface="Arial" panose="020B0604020202020204" pitchFamily="34" charset="0"/>
              <a:buChar char="•"/>
              <a:defRPr/>
            </a:pPr>
            <a:endParaRPr lang="en-US" sz="21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28625" indent="-428625" defTabSz="1371600">
              <a:buFont typeface="Arial" panose="020B0604020202020204" pitchFamily="34" charset="0"/>
              <a:buChar char="•"/>
              <a:defRPr/>
            </a:pPr>
            <a:r>
              <a:rPr lang="en-US" sz="21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Growth opportunity in Jacksonville and Tampa as TRO R13W sales contribution lags ENH and mBC potential contribution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90433-C473-01D0-4FF5-CBC6F5E2E884}"/>
              </a:ext>
            </a:extLst>
          </p:cNvPr>
          <p:cNvSpPr/>
          <p:nvPr/>
        </p:nvSpPr>
        <p:spPr>
          <a:xfrm>
            <a:off x="441140" y="1547016"/>
            <a:ext cx="8521302" cy="143922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27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5944B-CC8E-9486-937C-EF0BBD332BA9}"/>
              </a:ext>
            </a:extLst>
          </p:cNvPr>
          <p:cNvSpPr/>
          <p:nvPr/>
        </p:nvSpPr>
        <p:spPr>
          <a:xfrm>
            <a:off x="9195758" y="1547018"/>
            <a:ext cx="8492801" cy="143921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27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1F95E-6369-036F-9CDC-CA750253D33F}"/>
              </a:ext>
            </a:extLst>
          </p:cNvPr>
          <p:cNvSpPr/>
          <p:nvPr/>
        </p:nvSpPr>
        <p:spPr>
          <a:xfrm>
            <a:off x="8902030" y="1364907"/>
            <a:ext cx="393554" cy="404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r>
              <a:rPr lang="en-US">
                <a:solidFill>
                  <a:srgbClr val="FFFFFF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1</a:t>
            </a:r>
            <a:endParaRPr lang="en-US" sz="240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793576-8E73-AB23-133A-948827A01E95}"/>
              </a:ext>
            </a:extLst>
          </p:cNvPr>
          <p:cNvSpPr/>
          <p:nvPr/>
        </p:nvSpPr>
        <p:spPr>
          <a:xfrm>
            <a:off x="9269444" y="6086417"/>
            <a:ext cx="393554" cy="404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r>
              <a:rPr lang="en-US" sz="2100">
                <a:solidFill>
                  <a:srgbClr val="FFFFFF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1</a:t>
            </a:r>
            <a:endParaRPr lang="en-US" sz="270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B72AA-0B0F-BFBD-BE31-C66BA5E61066}"/>
              </a:ext>
            </a:extLst>
          </p:cNvPr>
          <p:cNvSpPr txBox="1">
            <a:spLocks/>
          </p:cNvSpPr>
          <p:nvPr/>
        </p:nvSpPr>
        <p:spPr>
          <a:xfrm>
            <a:off x="406783" y="9527303"/>
            <a:ext cx="88888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7175" indent="-257175" defTabSz="1371600">
              <a:buFont typeface="Arial" panose="020B0604020202020204" pitchFamily="34" charset="0"/>
              <a:buChar char="•"/>
              <a:defRPr/>
            </a:pPr>
            <a:r>
              <a:rPr lang="en-US" sz="1200" i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Source: Trodelvy Sales - 867 data till Dec’23 ; </a:t>
            </a:r>
            <a:r>
              <a:rPr lang="en-US" sz="1200" i="1" err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Enhertu</a:t>
            </a:r>
            <a:r>
              <a:rPr lang="en-US" sz="1200" i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 Sales - DDD d</a:t>
            </a:r>
            <a:r>
              <a:rPr lang="en-US" sz="1200" i="1" err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ata</a:t>
            </a:r>
            <a:r>
              <a:rPr lang="en-US" sz="1200" i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 (indication agnostic) till Dec’23 </a:t>
            </a:r>
          </a:p>
          <a:p>
            <a:pPr marL="257175" indent="-257175" defTabSz="1371600">
              <a:buFont typeface="Arial" panose="020B0604020202020204" pitchFamily="34" charset="0"/>
              <a:buChar char="•"/>
              <a:defRPr/>
            </a:pPr>
            <a:r>
              <a:rPr lang="en-US" sz="1200" i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R13W: 10/21 – 01/19, R8W: 11/25- 01/19, R4W: 12/23- 01/19</a:t>
            </a:r>
          </a:p>
          <a:p>
            <a:pPr marL="257175" indent="-257175" defTabSz="1371600">
              <a:buFont typeface="Arial" panose="020B0604020202020204" pitchFamily="34" charset="0"/>
              <a:buChar char="•"/>
              <a:defRPr/>
            </a:pPr>
            <a:r>
              <a:rPr lang="en-US" sz="1200" i="1">
                <a:solidFill>
                  <a:srgbClr val="000000">
                    <a:lumMod val="65000"/>
                    <a:lumOff val="35000"/>
                  </a:srgbClr>
                </a:solidFill>
                <a:latin typeface="Trebuchet MS" panose="020B0603020202020204" pitchFamily="34" charset="0"/>
              </a:rPr>
              <a:t>mBC Potential is calculated as per Q1’24 account segmentation</a:t>
            </a:r>
            <a:endParaRPr lang="en-US" sz="1200" i="1">
              <a:solidFill>
                <a:srgbClr val="54565B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D2E1C6-0751-319E-F1B3-A873D9A57476}"/>
              </a:ext>
            </a:extLst>
          </p:cNvPr>
          <p:cNvSpPr/>
          <p:nvPr/>
        </p:nvSpPr>
        <p:spPr>
          <a:xfrm>
            <a:off x="9269444" y="7340127"/>
            <a:ext cx="393554" cy="404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r>
              <a:rPr lang="en-US" sz="2100">
                <a:solidFill>
                  <a:srgbClr val="FFFFFF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2</a:t>
            </a:r>
            <a:endParaRPr lang="en-US" sz="270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30717-E70E-9B9A-3170-0838BEB0042E}"/>
              </a:ext>
            </a:extLst>
          </p:cNvPr>
          <p:cNvSpPr/>
          <p:nvPr/>
        </p:nvSpPr>
        <p:spPr>
          <a:xfrm>
            <a:off x="543590" y="8466250"/>
            <a:ext cx="8316614" cy="38489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27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1BF12-640E-B76D-022D-D11118659784}"/>
              </a:ext>
            </a:extLst>
          </p:cNvPr>
          <p:cNvSpPr/>
          <p:nvPr/>
        </p:nvSpPr>
        <p:spPr>
          <a:xfrm>
            <a:off x="8380702" y="8387337"/>
            <a:ext cx="393554" cy="404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r>
              <a:rPr lang="en-US" sz="2100">
                <a:solidFill>
                  <a:srgbClr val="FFFFFF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2</a:t>
            </a:r>
            <a:endParaRPr lang="en-US" sz="270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4332FC-274C-72C5-D993-33E3200A9F58}"/>
              </a:ext>
            </a:extLst>
          </p:cNvPr>
          <p:cNvSpPr/>
          <p:nvPr/>
        </p:nvSpPr>
        <p:spPr>
          <a:xfrm>
            <a:off x="533653" y="9172428"/>
            <a:ext cx="8316614" cy="34990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en-US" sz="27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2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50A13-99CB-EC69-FCE8-558E04DC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38" y="2137943"/>
            <a:ext cx="13070124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386755"/>
            <a:ext cx="10668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5BEEC2-6E55-B610-9C75-2F823E751697}"/>
              </a:ext>
            </a:extLst>
          </p:cNvPr>
          <p:cNvSpPr txBox="1">
            <a:spLocks/>
          </p:cNvSpPr>
          <p:nvPr/>
        </p:nvSpPr>
        <p:spPr>
          <a:xfrm>
            <a:off x="822960" y="1190553"/>
            <a:ext cx="16637508" cy="14773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lIns="0" tIns="45720" rIns="0" bIns="45720" rtlCol="0" anchor="t" anchorCtr="0">
            <a:noAutofit/>
          </a:bodyPr>
          <a:lstStyle>
            <a:lvl1pPr algn="l" defTabSz="1371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Trebuchet MS" panose="020B0703020202090204" pitchFamily="34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800" cap="none" spc="0" normalizeH="0" baseline="0" noProof="0" dirty="0">
                <a:ln>
                  <a:noFill/>
                </a:ln>
                <a:solidFill>
                  <a:srgbClr val="C50E3C"/>
                </a:solidFill>
                <a:effectLst/>
                <a:uLnTx/>
                <a:uFillTx/>
                <a:latin typeface="Trebuchet MS" panose="020B0703020202090204" pitchFamily="34" charset="0"/>
                <a:ea typeface="+mj-ea"/>
              </a:rPr>
              <a:t>We recommend xxx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54674BF-1774-F8D4-2274-B5F88404D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86643"/>
              </p:ext>
            </p:extLst>
          </p:nvPr>
        </p:nvGraphicFramePr>
        <p:xfrm>
          <a:off x="822961" y="6297527"/>
          <a:ext cx="16077461" cy="3375660"/>
        </p:xfrm>
        <a:graphic>
          <a:graphicData uri="http://schemas.openxmlformats.org/drawingml/2006/table">
            <a:tbl>
              <a:tblPr firstRow="1" bandRow="1"/>
              <a:tblGrid>
                <a:gridCol w="3303357">
                  <a:extLst>
                    <a:ext uri="{9D8B030D-6E8A-4147-A177-3AD203B41FA5}">
                      <a16:colId xmlns:a16="http://schemas.microsoft.com/office/drawing/2014/main" val="1644595384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4278013253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1578941649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3612310619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1973474022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517661240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2976156729"/>
                    </a:ext>
                  </a:extLst>
                </a:gridCol>
                <a:gridCol w="1824872">
                  <a:extLst>
                    <a:ext uri="{9D8B030D-6E8A-4147-A177-3AD203B41FA5}">
                      <a16:colId xmlns:a16="http://schemas.microsoft.com/office/drawing/2014/main" val="2840416626"/>
                    </a:ext>
                  </a:extLst>
                </a:gridCol>
              </a:tblGrid>
              <a:tr h="754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31403"/>
                  </a:ext>
                </a:extLst>
              </a:tr>
              <a:tr h="7543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b="1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rebuchet MS" panose="020B0603020202020204" pitchFamily="34" charset="0"/>
                        </a:rPr>
                        <a:t>Completed</a:t>
                      </a: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41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63163"/>
                  </a:ext>
                </a:extLst>
              </a:tr>
              <a:tr h="617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b="1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rebuchet MS" panose="020B0603020202020204" pitchFamily="34" charset="0"/>
                        </a:rPr>
                        <a:t>In Progress</a:t>
                      </a: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B618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61452"/>
                  </a:ext>
                </a:extLst>
              </a:tr>
              <a:tr h="617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b="1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rebuchet MS" panose="020B0603020202020204" pitchFamily="34" charset="0"/>
                        </a:rPr>
                        <a:t>Pending</a:t>
                      </a: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60682"/>
                  </a:ext>
                </a:extLst>
              </a:tr>
              <a:tr h="617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b="1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en-US" sz="1600" dirty="0"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rebuchet MS" panose="020B0603020202020204" pitchFamily="34" charset="0"/>
                        </a:rPr>
                        <a:t>Pending</a:t>
                      </a:r>
                    </a:p>
                  </a:txBody>
                  <a:tcPr marL="137160" marR="137160" marT="68580" marB="6858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05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C796D2-D185-FDE9-4453-99FD7F7E1CAA}"/>
              </a:ext>
            </a:extLst>
          </p:cNvPr>
          <p:cNvSpPr txBox="1"/>
          <p:nvPr/>
        </p:nvSpPr>
        <p:spPr>
          <a:xfrm>
            <a:off x="822960" y="2667880"/>
            <a:ext cx="1645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Completed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high-level testing on the data, taking </a:t>
            </a:r>
            <a:r>
              <a:rPr lang="en-US" sz="2400" i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yy</a:t>
            </a:r>
            <a:r>
              <a:rPr lang="en-US" sz="2400" i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as a </a:t>
            </a:r>
            <a:r>
              <a:rPr lang="en-US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directional metric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to measure impact. Below are our recommendations to the business users:</a:t>
            </a:r>
          </a:p>
          <a:p>
            <a:pPr defTabSz="1371600"/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28625" indent="-428625" defTabSz="13716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Conduct thorough testing and impact analysis to ensure data and metrics meet requirements.</a:t>
            </a:r>
          </a:p>
          <a:p>
            <a:pPr marL="428625" indent="-428625" defTabSz="13716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28625" indent="-428625" defTabSz="13716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Retrofit processes as needed to align with updated data.</a:t>
            </a:r>
          </a:p>
          <a:p>
            <a:pPr marL="428625" indent="-428625" defTabSz="137160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428625" indent="-428625" defTabSz="13716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Assess impact of updated data.</a:t>
            </a:r>
          </a:p>
        </p:txBody>
      </p:sp>
    </p:spTree>
    <p:extLst>
      <p:ext uri="{BB962C8B-B14F-4D97-AF65-F5344CB8AC3E}">
        <p14:creationId xmlns:p14="http://schemas.microsoft.com/office/powerpoint/2010/main" val="243046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190500"/>
            <a:ext cx="168402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Model Implementation – Performance Assessment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2D10148-E505-0A41-2E20-B4D87841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73461"/>
              </p:ext>
            </p:extLst>
          </p:nvPr>
        </p:nvGraphicFramePr>
        <p:xfrm>
          <a:off x="304800" y="1258251"/>
          <a:ext cx="17551539" cy="6886085"/>
        </p:xfrm>
        <a:graphic>
          <a:graphicData uri="http://schemas.openxmlformats.org/drawingml/2006/table">
            <a:tbl>
              <a:tblPr firstRow="1" bandRow="1"/>
              <a:tblGrid>
                <a:gridCol w="1331732">
                  <a:extLst>
                    <a:ext uri="{9D8B030D-6E8A-4147-A177-3AD203B41FA5}">
                      <a16:colId xmlns:a16="http://schemas.microsoft.com/office/drawing/2014/main" val="2584078174"/>
                    </a:ext>
                  </a:extLst>
                </a:gridCol>
                <a:gridCol w="1331732">
                  <a:extLst>
                    <a:ext uri="{9D8B030D-6E8A-4147-A177-3AD203B41FA5}">
                      <a16:colId xmlns:a16="http://schemas.microsoft.com/office/drawing/2014/main" val="3157320392"/>
                    </a:ext>
                  </a:extLst>
                </a:gridCol>
                <a:gridCol w="1298936">
                  <a:extLst>
                    <a:ext uri="{9D8B030D-6E8A-4147-A177-3AD203B41FA5}">
                      <a16:colId xmlns:a16="http://schemas.microsoft.com/office/drawing/2014/main" val="3239554433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79037654"/>
                    </a:ext>
                  </a:extLst>
                </a:gridCol>
                <a:gridCol w="946245">
                  <a:extLst>
                    <a:ext uri="{9D8B030D-6E8A-4147-A177-3AD203B41FA5}">
                      <a16:colId xmlns:a16="http://schemas.microsoft.com/office/drawing/2014/main" val="3472679053"/>
                    </a:ext>
                  </a:extLst>
                </a:gridCol>
                <a:gridCol w="1209358">
                  <a:extLst>
                    <a:ext uri="{9D8B030D-6E8A-4147-A177-3AD203B41FA5}">
                      <a16:colId xmlns:a16="http://schemas.microsoft.com/office/drawing/2014/main" val="3276808687"/>
                    </a:ext>
                  </a:extLst>
                </a:gridCol>
                <a:gridCol w="1133158">
                  <a:extLst>
                    <a:ext uri="{9D8B030D-6E8A-4147-A177-3AD203B41FA5}">
                      <a16:colId xmlns:a16="http://schemas.microsoft.com/office/drawing/2014/main" val="4100871945"/>
                    </a:ext>
                  </a:extLst>
                </a:gridCol>
                <a:gridCol w="1263332">
                  <a:extLst>
                    <a:ext uri="{9D8B030D-6E8A-4147-A177-3AD203B41FA5}">
                      <a16:colId xmlns:a16="http://schemas.microsoft.com/office/drawing/2014/main" val="484935152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613140707"/>
                    </a:ext>
                  </a:extLst>
                </a:gridCol>
                <a:gridCol w="958786">
                  <a:extLst>
                    <a:ext uri="{9D8B030D-6E8A-4147-A177-3AD203B41FA5}">
                      <a16:colId xmlns:a16="http://schemas.microsoft.com/office/drawing/2014/main" val="2509577242"/>
                    </a:ext>
                  </a:extLst>
                </a:gridCol>
                <a:gridCol w="1209358">
                  <a:extLst>
                    <a:ext uri="{9D8B030D-6E8A-4147-A177-3AD203B41FA5}">
                      <a16:colId xmlns:a16="http://schemas.microsoft.com/office/drawing/2014/main" val="1417264457"/>
                    </a:ext>
                  </a:extLst>
                </a:gridCol>
                <a:gridCol w="1133158">
                  <a:extLst>
                    <a:ext uri="{9D8B030D-6E8A-4147-A177-3AD203B41FA5}">
                      <a16:colId xmlns:a16="http://schemas.microsoft.com/office/drawing/2014/main" val="182102393"/>
                    </a:ext>
                  </a:extLst>
                </a:gridCol>
                <a:gridCol w="3224192">
                  <a:extLst>
                    <a:ext uri="{9D8B030D-6E8A-4147-A177-3AD203B41FA5}">
                      <a16:colId xmlns:a16="http://schemas.microsoft.com/office/drawing/2014/main" val="2540275882"/>
                    </a:ext>
                  </a:extLst>
                </a:gridCol>
              </a:tblGrid>
              <a:tr h="109938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Iteration</a:t>
                      </a: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Classes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Model 1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Model 2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Insights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61749"/>
                  </a:ext>
                </a:extLst>
              </a:tr>
              <a:tr h="10993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Support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F1-score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Support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89747"/>
                  </a:ext>
                </a:extLst>
              </a:tr>
              <a:tr h="491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Iteration 1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48236"/>
                  </a:ext>
                </a:extLst>
              </a:tr>
              <a:tr h="8391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31896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95878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Iteration 2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899306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61799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5027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4F7972D-907B-5DAF-4CF9-D761CC3508D8}"/>
              </a:ext>
            </a:extLst>
          </p:cNvPr>
          <p:cNvGrpSpPr/>
          <p:nvPr/>
        </p:nvGrpSpPr>
        <p:grpSpPr>
          <a:xfrm>
            <a:off x="914400" y="8191500"/>
            <a:ext cx="16459200" cy="1886156"/>
            <a:chOff x="609600" y="3684167"/>
            <a:chExt cx="10972800" cy="12574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4401D8-8852-CD29-BE20-0A45BB3335E2}"/>
                </a:ext>
              </a:extLst>
            </p:cNvPr>
            <p:cNvGrpSpPr/>
            <p:nvPr/>
          </p:nvGrpSpPr>
          <p:grpSpPr>
            <a:xfrm>
              <a:off x="609600" y="3684167"/>
              <a:ext cx="10972800" cy="1257437"/>
              <a:chOff x="548640" y="1338883"/>
              <a:chExt cx="10972800" cy="12574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E4C3E-47BD-B832-3038-172C1F849B8D}"/>
                  </a:ext>
                </a:extLst>
              </p:cNvPr>
              <p:cNvSpPr/>
              <p:nvPr/>
            </p:nvSpPr>
            <p:spPr>
              <a:xfrm>
                <a:off x="548640" y="1546533"/>
                <a:ext cx="10972800" cy="104978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C6CAC6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548640" rIns="137160" bIns="1371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 1</a:t>
                </a: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74CBD6E8-A9F2-14BC-1CAF-DCA7F449CFEB}"/>
                  </a:ext>
                </a:extLst>
              </p:cNvPr>
              <p:cNvSpPr/>
              <p:nvPr/>
            </p:nvSpPr>
            <p:spPr>
              <a:xfrm>
                <a:off x="635004" y="1338883"/>
                <a:ext cx="2651760" cy="457200"/>
              </a:xfrm>
              <a:prstGeom prst="homePlate">
                <a:avLst/>
              </a:prstGeom>
              <a:solidFill>
                <a:srgbClr val="203661">
                  <a:lumMod val="20000"/>
                  <a:lumOff val="80000"/>
                </a:srgbClr>
              </a:solidFill>
              <a:ln w="9525" cap="flat" cmpd="sng" algn="ctr">
                <a:solidFill>
                  <a:srgbClr val="203661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4F210854-4251-F918-DF40-C216D547F9F9}"/>
                  </a:ext>
                </a:extLst>
              </p:cNvPr>
              <p:cNvSpPr/>
              <p:nvPr/>
            </p:nvSpPr>
            <p:spPr>
              <a:xfrm>
                <a:off x="548640" y="1338883"/>
                <a:ext cx="2651760" cy="457200"/>
              </a:xfrm>
              <a:prstGeom prst="homePlate">
                <a:avLst/>
              </a:prstGeom>
              <a:solidFill>
                <a:srgbClr val="203661"/>
              </a:solidFill>
              <a:ln w="9525" cap="flat" cmpd="sng" algn="ctr">
                <a:solidFill>
                  <a:srgbClr val="20366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9728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30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Insights</a:t>
                </a:r>
              </a:p>
            </p:txBody>
          </p:sp>
        </p:grp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DC9DA53-DF5E-0FDB-662C-228F2010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327" y="3729887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19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190500"/>
            <a:ext cx="168402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Model Implementation – Performance Assessment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2D10148-E505-0A41-2E20-B4D87841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94050"/>
              </p:ext>
            </p:extLst>
          </p:nvPr>
        </p:nvGraphicFramePr>
        <p:xfrm>
          <a:off x="304800" y="1258251"/>
          <a:ext cx="17551539" cy="6886085"/>
        </p:xfrm>
        <a:graphic>
          <a:graphicData uri="http://schemas.openxmlformats.org/drawingml/2006/table">
            <a:tbl>
              <a:tblPr firstRow="1" bandRow="1"/>
              <a:tblGrid>
                <a:gridCol w="1331732">
                  <a:extLst>
                    <a:ext uri="{9D8B030D-6E8A-4147-A177-3AD203B41FA5}">
                      <a16:colId xmlns:a16="http://schemas.microsoft.com/office/drawing/2014/main" val="2584078174"/>
                    </a:ext>
                  </a:extLst>
                </a:gridCol>
                <a:gridCol w="1331732">
                  <a:extLst>
                    <a:ext uri="{9D8B030D-6E8A-4147-A177-3AD203B41FA5}">
                      <a16:colId xmlns:a16="http://schemas.microsoft.com/office/drawing/2014/main" val="3157320392"/>
                    </a:ext>
                  </a:extLst>
                </a:gridCol>
                <a:gridCol w="1298936">
                  <a:extLst>
                    <a:ext uri="{9D8B030D-6E8A-4147-A177-3AD203B41FA5}">
                      <a16:colId xmlns:a16="http://schemas.microsoft.com/office/drawing/2014/main" val="3239554433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79037654"/>
                    </a:ext>
                  </a:extLst>
                </a:gridCol>
                <a:gridCol w="946245">
                  <a:extLst>
                    <a:ext uri="{9D8B030D-6E8A-4147-A177-3AD203B41FA5}">
                      <a16:colId xmlns:a16="http://schemas.microsoft.com/office/drawing/2014/main" val="3472679053"/>
                    </a:ext>
                  </a:extLst>
                </a:gridCol>
                <a:gridCol w="1209358">
                  <a:extLst>
                    <a:ext uri="{9D8B030D-6E8A-4147-A177-3AD203B41FA5}">
                      <a16:colId xmlns:a16="http://schemas.microsoft.com/office/drawing/2014/main" val="3276808687"/>
                    </a:ext>
                  </a:extLst>
                </a:gridCol>
                <a:gridCol w="1133158">
                  <a:extLst>
                    <a:ext uri="{9D8B030D-6E8A-4147-A177-3AD203B41FA5}">
                      <a16:colId xmlns:a16="http://schemas.microsoft.com/office/drawing/2014/main" val="4100871945"/>
                    </a:ext>
                  </a:extLst>
                </a:gridCol>
                <a:gridCol w="1263332">
                  <a:extLst>
                    <a:ext uri="{9D8B030D-6E8A-4147-A177-3AD203B41FA5}">
                      <a16:colId xmlns:a16="http://schemas.microsoft.com/office/drawing/2014/main" val="484935152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613140707"/>
                    </a:ext>
                  </a:extLst>
                </a:gridCol>
                <a:gridCol w="958786">
                  <a:extLst>
                    <a:ext uri="{9D8B030D-6E8A-4147-A177-3AD203B41FA5}">
                      <a16:colId xmlns:a16="http://schemas.microsoft.com/office/drawing/2014/main" val="2509577242"/>
                    </a:ext>
                  </a:extLst>
                </a:gridCol>
                <a:gridCol w="1209358">
                  <a:extLst>
                    <a:ext uri="{9D8B030D-6E8A-4147-A177-3AD203B41FA5}">
                      <a16:colId xmlns:a16="http://schemas.microsoft.com/office/drawing/2014/main" val="1417264457"/>
                    </a:ext>
                  </a:extLst>
                </a:gridCol>
                <a:gridCol w="1133158">
                  <a:extLst>
                    <a:ext uri="{9D8B030D-6E8A-4147-A177-3AD203B41FA5}">
                      <a16:colId xmlns:a16="http://schemas.microsoft.com/office/drawing/2014/main" val="182102393"/>
                    </a:ext>
                  </a:extLst>
                </a:gridCol>
                <a:gridCol w="3224192">
                  <a:extLst>
                    <a:ext uri="{9D8B030D-6E8A-4147-A177-3AD203B41FA5}">
                      <a16:colId xmlns:a16="http://schemas.microsoft.com/office/drawing/2014/main" val="2540275882"/>
                    </a:ext>
                  </a:extLst>
                </a:gridCol>
              </a:tblGrid>
              <a:tr h="109938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Iteration</a:t>
                      </a: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Classes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Model 1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Model 2</a:t>
                      </a: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Insights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61749"/>
                  </a:ext>
                </a:extLst>
              </a:tr>
              <a:tr h="10993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89747"/>
                  </a:ext>
                </a:extLst>
              </a:tr>
              <a:tr h="491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Iteration 1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48236"/>
                  </a:ext>
                </a:extLst>
              </a:tr>
              <a:tr h="8391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31896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95878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Iteration 2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899306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61799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5027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4F7972D-907B-5DAF-4CF9-D761CC3508D8}"/>
              </a:ext>
            </a:extLst>
          </p:cNvPr>
          <p:cNvGrpSpPr/>
          <p:nvPr/>
        </p:nvGrpSpPr>
        <p:grpSpPr>
          <a:xfrm>
            <a:off x="914400" y="8191500"/>
            <a:ext cx="16459200" cy="1886156"/>
            <a:chOff x="609600" y="3684167"/>
            <a:chExt cx="10972800" cy="12574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4401D8-8852-CD29-BE20-0A45BB3335E2}"/>
                </a:ext>
              </a:extLst>
            </p:cNvPr>
            <p:cNvGrpSpPr/>
            <p:nvPr/>
          </p:nvGrpSpPr>
          <p:grpSpPr>
            <a:xfrm>
              <a:off x="609600" y="3684167"/>
              <a:ext cx="10972800" cy="1257437"/>
              <a:chOff x="548640" y="1338883"/>
              <a:chExt cx="10972800" cy="12574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E4C3E-47BD-B832-3038-172C1F849B8D}"/>
                  </a:ext>
                </a:extLst>
              </p:cNvPr>
              <p:cNvSpPr/>
              <p:nvPr/>
            </p:nvSpPr>
            <p:spPr>
              <a:xfrm>
                <a:off x="548640" y="1546533"/>
                <a:ext cx="10972800" cy="104978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C6CAC6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548640" rIns="137160" bIns="1371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 1</a:t>
                </a: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74CBD6E8-A9F2-14BC-1CAF-DCA7F449CFEB}"/>
                  </a:ext>
                </a:extLst>
              </p:cNvPr>
              <p:cNvSpPr/>
              <p:nvPr/>
            </p:nvSpPr>
            <p:spPr>
              <a:xfrm>
                <a:off x="635004" y="1338883"/>
                <a:ext cx="2651760" cy="457200"/>
              </a:xfrm>
              <a:prstGeom prst="homePlate">
                <a:avLst/>
              </a:prstGeom>
              <a:solidFill>
                <a:srgbClr val="203661">
                  <a:lumMod val="20000"/>
                  <a:lumOff val="80000"/>
                </a:srgbClr>
              </a:solidFill>
              <a:ln w="9525" cap="flat" cmpd="sng" algn="ctr">
                <a:solidFill>
                  <a:srgbClr val="203661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4F210854-4251-F918-DF40-C216D547F9F9}"/>
                  </a:ext>
                </a:extLst>
              </p:cNvPr>
              <p:cNvSpPr/>
              <p:nvPr/>
            </p:nvSpPr>
            <p:spPr>
              <a:xfrm>
                <a:off x="548640" y="1338883"/>
                <a:ext cx="2651760" cy="457200"/>
              </a:xfrm>
              <a:prstGeom prst="homePlate">
                <a:avLst/>
              </a:prstGeom>
              <a:solidFill>
                <a:srgbClr val="203661"/>
              </a:solidFill>
              <a:ln w="9525" cap="flat" cmpd="sng" algn="ctr">
                <a:solidFill>
                  <a:srgbClr val="20366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9728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30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Insights</a:t>
                </a:r>
              </a:p>
            </p:txBody>
          </p:sp>
        </p:grp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DC9DA53-DF5E-0FDB-662C-228F2010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327" y="3729887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19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457200" y="190500"/>
            <a:ext cx="10668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67EF2C-695E-AE46-A670-D82CAF53BB1D}"/>
              </a:ext>
            </a:extLst>
          </p:cNvPr>
          <p:cNvGrpSpPr/>
          <p:nvPr/>
        </p:nvGrpSpPr>
        <p:grpSpPr>
          <a:xfrm>
            <a:off x="914400" y="4781344"/>
            <a:ext cx="16459200" cy="4558500"/>
            <a:chOff x="609600" y="3684167"/>
            <a:chExt cx="10972800" cy="30389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9B5F42-A2C6-3983-41FF-4F2A2F6C0BC3}"/>
                </a:ext>
              </a:extLst>
            </p:cNvPr>
            <p:cNvGrpSpPr/>
            <p:nvPr/>
          </p:nvGrpSpPr>
          <p:grpSpPr>
            <a:xfrm>
              <a:off x="609600" y="3684167"/>
              <a:ext cx="10972800" cy="3038999"/>
              <a:chOff x="548640" y="1338883"/>
              <a:chExt cx="10972800" cy="30389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9FF373-CFCD-CDC7-C8DA-FA017F1F359A}"/>
                  </a:ext>
                </a:extLst>
              </p:cNvPr>
              <p:cNvSpPr/>
              <p:nvPr/>
            </p:nvSpPr>
            <p:spPr>
              <a:xfrm>
                <a:off x="548640" y="1546533"/>
                <a:ext cx="10972800" cy="283134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C6CAC6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548640" rIns="137160" bIns="1371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Most influential features:</a:t>
                </a:r>
              </a:p>
              <a:p>
                <a:pPr marL="885825" lvl="1" indent="-428625" defTabSz="1371600" fontAlgn="base">
                  <a:spcBef>
                    <a:spcPts val="9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1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Feature importance</a:t>
                </a: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1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Business rules for classification:</a:t>
                </a:r>
              </a:p>
              <a:p>
                <a:pPr marL="885825" lvl="1" indent="-428625" defTabSz="1371600" fontAlgn="base">
                  <a:spcBef>
                    <a:spcPts val="9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1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BR1</a:t>
                </a:r>
              </a:p>
              <a:p>
                <a:pPr marL="885825" lvl="1" indent="-428625" defTabSz="1371600" fontAlgn="base">
                  <a:spcBef>
                    <a:spcPts val="9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100" kern="0" dirty="0">
                    <a:solidFill>
                      <a:srgbClr val="000000"/>
                    </a:solidFill>
                    <a:latin typeface="Trebuchet MS" panose="020B0603020202020204" pitchFamily="34" charset="0"/>
                  </a:rPr>
                  <a:t>BR2</a:t>
                </a: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100" kern="0" dirty="0">
                  <a:solidFill>
                    <a:srgbClr val="000000"/>
                  </a:solidFill>
                  <a:latin typeface="Trebuchet MS" panose="020B0603020202020204" pitchFamily="34" charset="0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:a16="http://schemas.microsoft.com/office/drawing/2014/main" id="{6BB2FAE2-6C87-230F-5EF3-57E05A63A47A}"/>
                  </a:ext>
                </a:extLst>
              </p:cNvPr>
              <p:cNvSpPr/>
              <p:nvPr/>
            </p:nvSpPr>
            <p:spPr>
              <a:xfrm>
                <a:off x="635004" y="1338883"/>
                <a:ext cx="2651760" cy="457200"/>
              </a:xfrm>
              <a:prstGeom prst="homePlate">
                <a:avLst/>
              </a:prstGeom>
              <a:solidFill>
                <a:srgbClr val="203661">
                  <a:lumMod val="20000"/>
                  <a:lumOff val="80000"/>
                </a:srgbClr>
              </a:solidFill>
              <a:ln w="9525" cap="flat" cmpd="sng" algn="ctr">
                <a:solidFill>
                  <a:srgbClr val="203661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" name="Arrow: Pentagon 7">
                <a:extLst>
                  <a:ext uri="{FF2B5EF4-FFF2-40B4-BE49-F238E27FC236}">
                    <a16:creationId xmlns:a16="http://schemas.microsoft.com/office/drawing/2014/main" id="{3D93FFF0-5EE3-D4B1-2BA8-297C793818AA}"/>
                  </a:ext>
                </a:extLst>
              </p:cNvPr>
              <p:cNvSpPr/>
              <p:nvPr/>
            </p:nvSpPr>
            <p:spPr>
              <a:xfrm>
                <a:off x="548640" y="1338883"/>
                <a:ext cx="2651760" cy="457200"/>
              </a:xfrm>
              <a:prstGeom prst="homePlate">
                <a:avLst/>
              </a:prstGeom>
              <a:solidFill>
                <a:srgbClr val="203661"/>
              </a:solidFill>
              <a:ln w="9525" cap="flat" cmpd="sng" algn="ctr">
                <a:solidFill>
                  <a:srgbClr val="20366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9728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30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Insights</a:t>
                </a:r>
              </a:p>
            </p:txBody>
          </p:sp>
        </p:grp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9029FBA-4BFE-4C2F-E90F-3BC4614C8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327" y="3729887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33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457200" y="419100"/>
            <a:ext cx="10668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Conclusion &amp; Recommendations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2510D00-1078-DFE4-7782-D6F27C057B19}"/>
              </a:ext>
            </a:extLst>
          </p:cNvPr>
          <p:cNvSpPr txBox="1">
            <a:spLocks/>
          </p:cNvSpPr>
          <p:nvPr/>
        </p:nvSpPr>
        <p:spPr>
          <a:xfrm>
            <a:off x="914400" y="1853193"/>
            <a:ext cx="16459200" cy="1480529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1371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Trebuchet MS" panose="020B0703020202090204" pitchFamily="34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800" cap="none" spc="0" normalizeH="0" baseline="0" noProof="0" dirty="0">
                <a:ln>
                  <a:noFill/>
                </a:ln>
                <a:solidFill>
                  <a:srgbClr val="203661"/>
                </a:solidFill>
                <a:effectLst/>
                <a:uLnTx/>
                <a:uFillTx/>
                <a:latin typeface="Trebuchet MS" panose="020B0703020202090204" pitchFamily="34" charset="0"/>
                <a:ea typeface="+mj-ea"/>
              </a:rPr>
              <a:t>Conclusion:</a:t>
            </a:r>
          </a:p>
        </p:txBody>
      </p:sp>
      <p:sp>
        <p:nvSpPr>
          <p:cNvPr id="21" name="Chevron 8xx">
            <a:extLst>
              <a:ext uri="{FF2B5EF4-FFF2-40B4-BE49-F238E27FC236}">
                <a16:creationId xmlns:a16="http://schemas.microsoft.com/office/drawing/2014/main" id="{02828CDD-AEC2-DFC1-1C33-9F8243C1F206}"/>
              </a:ext>
            </a:extLst>
          </p:cNvPr>
          <p:cNvSpPr>
            <a:spLocks/>
          </p:cNvSpPr>
          <p:nvPr/>
        </p:nvSpPr>
        <p:spPr bwMode="auto">
          <a:xfrm>
            <a:off x="5341219" y="2117867"/>
            <a:ext cx="599387" cy="874640"/>
          </a:xfrm>
          <a:prstGeom prst="chevron">
            <a:avLst>
              <a:gd name="adj" fmla="val 79651"/>
            </a:avLst>
          </a:prstGeom>
          <a:solidFill>
            <a:srgbClr val="FFFFFF">
              <a:alpha val="2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4440" tIns="68580" rIns="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371600" fontAlgn="base"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E06E1D-A799-7B5E-6276-3FDAE0719158}"/>
              </a:ext>
            </a:extLst>
          </p:cNvPr>
          <p:cNvCxnSpPr>
            <a:cxnSpLocks/>
          </p:cNvCxnSpPr>
          <p:nvPr/>
        </p:nvCxnSpPr>
        <p:spPr>
          <a:xfrm>
            <a:off x="1299599" y="3482340"/>
            <a:ext cx="0" cy="4937760"/>
          </a:xfrm>
          <a:prstGeom prst="line">
            <a:avLst/>
          </a:prstGeom>
          <a:noFill/>
          <a:ln w="38100" cap="rnd" cmpd="sng" algn="ctr">
            <a:solidFill>
              <a:srgbClr val="A3A1A8"/>
            </a:solidFill>
            <a:prstDash val="solid"/>
            <a:round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CCCE2B-6F67-36D8-A87B-A11DE86C0544}"/>
              </a:ext>
            </a:extLst>
          </p:cNvPr>
          <p:cNvGrpSpPr/>
          <p:nvPr/>
        </p:nvGrpSpPr>
        <p:grpSpPr>
          <a:xfrm>
            <a:off x="889476" y="3839013"/>
            <a:ext cx="820245" cy="820245"/>
            <a:chOff x="4608575" y="549275"/>
            <a:chExt cx="723900" cy="7239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D0C5F5-524D-B7A5-2AED-36C68209D1CE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A41084-055E-3223-B00B-E027E6A39844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75FDAE-A8E2-ED0C-F745-6021F977B95D}"/>
              </a:ext>
            </a:extLst>
          </p:cNvPr>
          <p:cNvGrpSpPr/>
          <p:nvPr/>
        </p:nvGrpSpPr>
        <p:grpSpPr>
          <a:xfrm>
            <a:off x="889476" y="5545989"/>
            <a:ext cx="820245" cy="820245"/>
            <a:chOff x="4608575" y="549275"/>
            <a:chExt cx="723900" cy="7239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589AF2-C813-35D8-93F3-49C41F90A12D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0FB21C-167C-83E5-1F40-01DBB3C8898E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BA367E-FC67-BE0B-BB7A-4D4E43C0D811}"/>
              </a:ext>
            </a:extLst>
          </p:cNvPr>
          <p:cNvGrpSpPr/>
          <p:nvPr/>
        </p:nvGrpSpPr>
        <p:grpSpPr>
          <a:xfrm>
            <a:off x="889476" y="7252966"/>
            <a:ext cx="820245" cy="820245"/>
            <a:chOff x="4608575" y="549275"/>
            <a:chExt cx="723900" cy="7239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8719F7-9C63-8301-E317-9BB93EE5A641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780587-FC67-0CB8-264C-E5161FD6F3DC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E51F388-B777-6A25-E503-F4986ABB288E}"/>
              </a:ext>
            </a:extLst>
          </p:cNvPr>
          <p:cNvSpPr txBox="1"/>
          <p:nvPr/>
        </p:nvSpPr>
        <p:spPr>
          <a:xfrm>
            <a:off x="1774526" y="7173274"/>
            <a:ext cx="157408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Recommendation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5C5232-8A36-E8D9-5A17-0CF56BE2D19C}"/>
              </a:ext>
            </a:extLst>
          </p:cNvPr>
          <p:cNvSpPr txBox="1"/>
          <p:nvPr/>
        </p:nvSpPr>
        <p:spPr>
          <a:xfrm>
            <a:off x="1774529" y="5473915"/>
            <a:ext cx="150197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Recommendation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7D829-2E77-A524-7822-2F8BB42B2D2D}"/>
              </a:ext>
            </a:extLst>
          </p:cNvPr>
          <p:cNvSpPr txBox="1"/>
          <p:nvPr/>
        </p:nvSpPr>
        <p:spPr>
          <a:xfrm>
            <a:off x="1774528" y="3974245"/>
            <a:ext cx="156239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Recommendation 1</a:t>
            </a:r>
          </a:p>
        </p:txBody>
      </p:sp>
    </p:spTree>
    <p:extLst>
      <p:ext uri="{BB962C8B-B14F-4D97-AF65-F5344CB8AC3E}">
        <p14:creationId xmlns:p14="http://schemas.microsoft.com/office/powerpoint/2010/main" val="269441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F4C62-67B6-D6FB-EFBA-96F1B33C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" y="0"/>
            <a:ext cx="18264166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CADDC-131C-9AD6-994F-A0A58B43CFE4}"/>
              </a:ext>
            </a:extLst>
          </p:cNvPr>
          <p:cNvSpPr txBox="1"/>
          <p:nvPr/>
        </p:nvSpPr>
        <p:spPr>
          <a:xfrm>
            <a:off x="1986655" y="4320786"/>
            <a:ext cx="14314689" cy="1628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8000" dirty="0">
                <a:solidFill>
                  <a:srgbClr val="FFFFFF"/>
                </a:solidFill>
                <a:latin typeface="Trebuchet MS" panose="020B0603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Montserrat"/>
              </a:rPr>
              <a:t>Thank You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B243F6-B34A-B7D4-59E2-8E714908A4B1}"/>
              </a:ext>
            </a:extLst>
          </p:cNvPr>
          <p:cNvSpPr/>
          <p:nvPr/>
        </p:nvSpPr>
        <p:spPr>
          <a:xfrm>
            <a:off x="7669737" y="6823515"/>
            <a:ext cx="294852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533401" y="387424"/>
            <a:ext cx="4248091" cy="71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0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Agenda</a:t>
            </a: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DBA8683A-6298-75F9-F567-6CFBE1C17ADA}"/>
              </a:ext>
            </a:extLst>
          </p:cNvPr>
          <p:cNvSpPr txBox="1"/>
          <p:nvPr/>
        </p:nvSpPr>
        <p:spPr>
          <a:xfrm>
            <a:off x="990599" y="1250487"/>
            <a:ext cx="10210801" cy="922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Problem Statement &amp; Objectives</a:t>
            </a:r>
          </a:p>
          <a:p>
            <a:pPr marL="457200" indent="-457200" algn="l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Data Description &amp; Preprocessing</a:t>
            </a:r>
          </a:p>
          <a:p>
            <a:pPr marL="914400" lvl="1" indent="-457200">
              <a:lnSpc>
                <a:spcPts val="5600"/>
              </a:lnSpc>
              <a:buAutoNum type="alphaL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# Records, Features, Key Variables</a:t>
            </a:r>
          </a:p>
          <a:p>
            <a:pPr marL="914400" lvl="1" indent="-457200">
              <a:lnSpc>
                <a:spcPts val="5600"/>
              </a:lnSpc>
              <a:buAutoNum type="alphaL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Data transformation (handling missing values, encoding, scaling)</a:t>
            </a:r>
          </a:p>
          <a:p>
            <a:pPr marL="457200" indent="-457200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Exploratory Data Analysis</a:t>
            </a:r>
          </a:p>
          <a:p>
            <a:pPr marL="457200" indent="-457200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Methodology</a:t>
            </a:r>
          </a:p>
          <a:p>
            <a:pPr marL="457200" indent="-457200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Model Implementation</a:t>
            </a:r>
          </a:p>
          <a:p>
            <a:pPr marL="457200" indent="-457200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Results</a:t>
            </a:r>
          </a:p>
          <a:p>
            <a:pPr marL="914400" lvl="1" indent="-457200">
              <a:lnSpc>
                <a:spcPts val="5600"/>
              </a:lnSpc>
              <a:buAutoNum type="alphaL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Anomaly Distribution, Risk Scoring, Case Studies (Deep-dives)</a:t>
            </a:r>
          </a:p>
          <a:p>
            <a:pPr marL="914400" lvl="1" indent="-457200">
              <a:lnSpc>
                <a:spcPts val="5600"/>
              </a:lnSpc>
              <a:buAutoNum type="alphaL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Evaluation, Validation</a:t>
            </a:r>
          </a:p>
          <a:p>
            <a:pPr marL="914400" lvl="1" indent="-457200">
              <a:lnSpc>
                <a:spcPts val="5600"/>
              </a:lnSpc>
              <a:buAutoNum type="alphaL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Limitations</a:t>
            </a:r>
          </a:p>
          <a:p>
            <a:pPr marL="457200" indent="-457200">
              <a:lnSpc>
                <a:spcPts val="5600"/>
              </a:lnSpc>
              <a:buAutoNum type="arabicPeriod"/>
            </a:pPr>
            <a:r>
              <a:rPr lang="en-US" sz="2400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Conclusion &amp; Recommendations</a:t>
            </a:r>
          </a:p>
          <a:p>
            <a:pPr marL="457200" indent="-457200" algn="l">
              <a:lnSpc>
                <a:spcPts val="5600"/>
              </a:lnSpc>
              <a:buAutoNum type="arabicPeriod"/>
            </a:pPr>
            <a:endParaRPr lang="en-US" sz="2400" b="1" dirty="0">
              <a:solidFill>
                <a:srgbClr val="1F2020"/>
              </a:solidFill>
              <a:latin typeface="Trebuchet MS" panose="020B0603020202020204" pitchFamily="34" charset="0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B1FB83-E70C-8619-5E3B-650A6C0F44F6}"/>
              </a:ext>
            </a:extLst>
          </p:cNvPr>
          <p:cNvSpPr>
            <a:spLocks noGrp="1"/>
          </p:cNvSpPr>
          <p:nvPr/>
        </p:nvSpPr>
        <p:spPr>
          <a:xfrm>
            <a:off x="613958" y="2987699"/>
            <a:ext cx="8159991" cy="4954904"/>
          </a:xfrm>
          <a:prstGeom prst="rect">
            <a:avLst/>
          </a:prstGeom>
        </p:spPr>
        <p:txBody>
          <a:bodyPr/>
          <a:lstStyle>
            <a:lvl1pPr marL="287338" indent="-287338" algn="l" defTabSz="457200" rtl="0" eaLnBrk="1" latinLnBrk="0" hangingPunct="1">
              <a:spcBef>
                <a:spcPct val="20000"/>
              </a:spcBef>
              <a:spcAft>
                <a:spcPts val="200"/>
              </a:spcAft>
              <a:buClr>
                <a:srgbClr val="00AF9C"/>
              </a:buClr>
              <a:buSzPct val="80000"/>
              <a:buFont typeface="Arial" charset="0"/>
              <a:buChar char="•"/>
              <a:tabLst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92150" indent="-287338" algn="l" defTabSz="457200" rtl="0" eaLnBrk="1" latinLnBrk="0" hangingPunct="1">
              <a:spcBef>
                <a:spcPct val="20000"/>
              </a:spcBef>
              <a:spcAft>
                <a:spcPts val="400"/>
              </a:spcAft>
              <a:buClr>
                <a:srgbClr val="743DBC"/>
              </a:buClr>
              <a:buSzPct val="100000"/>
              <a:buFont typeface=".AppleSystemUIFont" charset="-120"/>
              <a:buChar char="−"/>
              <a:tabLst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035050" indent="-288925" algn="l" defTabSz="457200" rtl="0" eaLnBrk="1" latinLnBrk="0" hangingPunct="1">
              <a:spcBef>
                <a:spcPct val="20000"/>
              </a:spcBef>
              <a:spcAft>
                <a:spcPts val="400"/>
              </a:spcAft>
              <a:buClr>
                <a:srgbClr val="00AF9C"/>
              </a:buClr>
              <a:buFont typeface="Arial" charset="0"/>
              <a:buChar char="•"/>
              <a:tabLst/>
              <a:defRPr sz="1600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007" indent="-431007" defTabSz="685800">
              <a:spcAft>
                <a:spcPts val="300"/>
              </a:spcAft>
              <a:defRPr/>
            </a:pPr>
            <a:endParaRPr lang="en-US" sz="2100">
              <a:solidFill>
                <a:srgbClr val="54565B">
                  <a:lumMod val="75000"/>
                  <a:lumOff val="25000"/>
                </a:srgbClr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Content Placeholder 2xx">
            <a:extLst>
              <a:ext uri="{FF2B5EF4-FFF2-40B4-BE49-F238E27FC236}">
                <a16:creationId xmlns:a16="http://schemas.microsoft.com/office/drawing/2014/main" id="{E1038AD9-5232-C80C-1155-52E22F8D1105}"/>
              </a:ext>
            </a:extLst>
          </p:cNvPr>
          <p:cNvSpPr txBox="1">
            <a:spLocks/>
          </p:cNvSpPr>
          <p:nvPr/>
        </p:nvSpPr>
        <p:spPr>
          <a:xfrm>
            <a:off x="9404388" y="2937418"/>
            <a:ext cx="8159991" cy="495490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endParaRPr lang="en-US" sz="2100">
              <a:solidFill>
                <a:srgbClr val="54565B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2B573-C2C8-88EC-4432-EDDBF745344D}"/>
              </a:ext>
            </a:extLst>
          </p:cNvPr>
          <p:cNvSpPr/>
          <p:nvPr/>
        </p:nvSpPr>
        <p:spPr>
          <a:xfrm>
            <a:off x="9394224" y="3005306"/>
            <a:ext cx="8229600" cy="960120"/>
          </a:xfrm>
          <a:prstGeom prst="rect">
            <a:avLst/>
          </a:prstGeom>
          <a:solidFill>
            <a:srgbClr val="20366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2700" b="1" kern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pPr algn="ctr" defTabSz="685800">
              <a:defRPr/>
            </a:pPr>
            <a:r>
              <a:rPr lang="en-US" sz="2700" b="1" kern="0">
                <a:solidFill>
                  <a:srgbClr val="FFFFFF"/>
                </a:solidFill>
                <a:latin typeface="Trebuchet MS" panose="020B0603020202020204" pitchFamily="34" charset="0"/>
              </a:rPr>
              <a:t>Insights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D282-48D0-5312-2BD1-1E017F5F4210}"/>
              </a:ext>
            </a:extLst>
          </p:cNvPr>
          <p:cNvSpPr/>
          <p:nvPr/>
        </p:nvSpPr>
        <p:spPr>
          <a:xfrm>
            <a:off x="664178" y="3005306"/>
            <a:ext cx="8229600" cy="960120"/>
          </a:xfrm>
          <a:prstGeom prst="rect">
            <a:avLst/>
          </a:prstGeom>
          <a:solidFill>
            <a:srgbClr val="C50E3C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872754-3BF2-8A56-50F0-F7B56059B31F}"/>
              </a:ext>
            </a:extLst>
          </p:cNvPr>
          <p:cNvSpPr/>
          <p:nvPr/>
        </p:nvSpPr>
        <p:spPr bwMode="auto">
          <a:xfrm>
            <a:off x="9394224" y="2338157"/>
            <a:ext cx="8229600" cy="548640"/>
          </a:xfrm>
          <a:prstGeom prst="rect">
            <a:avLst/>
          </a:prstGeom>
          <a:solidFill>
            <a:srgbClr val="203661">
              <a:lumMod val="20000"/>
              <a:lumOff val="8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B3ADB0-7C88-FB2B-F3CA-C6746F852EA3}"/>
              </a:ext>
            </a:extLst>
          </p:cNvPr>
          <p:cNvSpPr/>
          <p:nvPr/>
        </p:nvSpPr>
        <p:spPr bwMode="auto">
          <a:xfrm>
            <a:off x="13010261" y="2465969"/>
            <a:ext cx="997527" cy="99752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20787A-EB1D-F624-B79B-155CA6ADA273}"/>
              </a:ext>
            </a:extLst>
          </p:cNvPr>
          <p:cNvGrpSpPr>
            <a:grpSpLocks noChangeAspect="1"/>
          </p:cNvGrpSpPr>
          <p:nvPr/>
        </p:nvGrpSpPr>
        <p:grpSpPr>
          <a:xfrm>
            <a:off x="13134951" y="2590661"/>
            <a:ext cx="748146" cy="748149"/>
            <a:chOff x="477838" y="1139281"/>
            <a:chExt cx="1025525" cy="1025525"/>
          </a:xfrm>
          <a:solidFill>
            <a:srgbClr val="203661"/>
          </a:solidFill>
        </p:grpSpPr>
        <p:sp>
          <p:nvSpPr>
            <p:cNvPr id="35" name="Freeform 159">
              <a:extLst>
                <a:ext uri="{FF2B5EF4-FFF2-40B4-BE49-F238E27FC236}">
                  <a16:creationId xmlns:a16="http://schemas.microsoft.com/office/drawing/2014/main" id="{2BC4E285-7A63-6496-8DDB-F67C13762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8" y="1357313"/>
              <a:ext cx="606425" cy="608013"/>
            </a:xfrm>
            <a:custGeom>
              <a:avLst/>
              <a:gdLst>
                <a:gd name="T0" fmla="*/ 2511 w 2857"/>
                <a:gd name="T1" fmla="*/ 1428 h 2857"/>
                <a:gd name="T2" fmla="*/ 2511 w 2857"/>
                <a:gd name="T3" fmla="*/ 1428 h 2857"/>
                <a:gd name="T4" fmla="*/ 1429 w 2857"/>
                <a:gd name="T5" fmla="*/ 2510 h 2857"/>
                <a:gd name="T6" fmla="*/ 347 w 2857"/>
                <a:gd name="T7" fmla="*/ 1428 h 2857"/>
                <a:gd name="T8" fmla="*/ 1429 w 2857"/>
                <a:gd name="T9" fmla="*/ 346 h 2857"/>
                <a:gd name="T10" fmla="*/ 1953 w 2857"/>
                <a:gd name="T11" fmla="*/ 482 h 2857"/>
                <a:gd name="T12" fmla="*/ 2205 w 2857"/>
                <a:gd name="T13" fmla="*/ 229 h 2857"/>
                <a:gd name="T14" fmla="*/ 1429 w 2857"/>
                <a:gd name="T15" fmla="*/ 0 h 2857"/>
                <a:gd name="T16" fmla="*/ 0 w 2857"/>
                <a:gd name="T17" fmla="*/ 1428 h 2857"/>
                <a:gd name="T18" fmla="*/ 1429 w 2857"/>
                <a:gd name="T19" fmla="*/ 2857 h 2857"/>
                <a:gd name="T20" fmla="*/ 2857 w 2857"/>
                <a:gd name="T21" fmla="*/ 1428 h 2857"/>
                <a:gd name="T22" fmla="*/ 2636 w 2857"/>
                <a:gd name="T23" fmla="*/ 664 h 2857"/>
                <a:gd name="T24" fmla="*/ 2382 w 2857"/>
                <a:gd name="T25" fmla="*/ 918 h 2857"/>
                <a:gd name="T26" fmla="*/ 2511 w 2857"/>
                <a:gd name="T27" fmla="*/ 1428 h 2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7" h="2857">
                  <a:moveTo>
                    <a:pt x="2511" y="1428"/>
                  </a:moveTo>
                  <a:lnTo>
                    <a:pt x="2511" y="1428"/>
                  </a:lnTo>
                  <a:cubicBezTo>
                    <a:pt x="2511" y="2025"/>
                    <a:pt x="2025" y="2510"/>
                    <a:pt x="1429" y="2510"/>
                  </a:cubicBezTo>
                  <a:cubicBezTo>
                    <a:pt x="832" y="2510"/>
                    <a:pt x="347" y="2025"/>
                    <a:pt x="347" y="1428"/>
                  </a:cubicBezTo>
                  <a:cubicBezTo>
                    <a:pt x="347" y="832"/>
                    <a:pt x="832" y="346"/>
                    <a:pt x="1429" y="346"/>
                  </a:cubicBezTo>
                  <a:cubicBezTo>
                    <a:pt x="1619" y="346"/>
                    <a:pt x="1797" y="396"/>
                    <a:pt x="1953" y="482"/>
                  </a:cubicBezTo>
                  <a:lnTo>
                    <a:pt x="2205" y="229"/>
                  </a:lnTo>
                  <a:cubicBezTo>
                    <a:pt x="1982" y="84"/>
                    <a:pt x="1715" y="0"/>
                    <a:pt x="1429" y="0"/>
                  </a:cubicBezTo>
                  <a:cubicBezTo>
                    <a:pt x="640" y="0"/>
                    <a:pt x="0" y="639"/>
                    <a:pt x="0" y="1428"/>
                  </a:cubicBezTo>
                  <a:cubicBezTo>
                    <a:pt x="0" y="2217"/>
                    <a:pt x="640" y="2857"/>
                    <a:pt x="1429" y="2857"/>
                  </a:cubicBezTo>
                  <a:cubicBezTo>
                    <a:pt x="2218" y="2857"/>
                    <a:pt x="2857" y="2217"/>
                    <a:pt x="2857" y="1428"/>
                  </a:cubicBezTo>
                  <a:cubicBezTo>
                    <a:pt x="2857" y="1147"/>
                    <a:pt x="2776" y="885"/>
                    <a:pt x="2636" y="664"/>
                  </a:cubicBezTo>
                  <a:lnTo>
                    <a:pt x="2382" y="918"/>
                  </a:lnTo>
                  <a:cubicBezTo>
                    <a:pt x="2464" y="1070"/>
                    <a:pt x="2511" y="1244"/>
                    <a:pt x="2511" y="14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70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6" name="Freeform 160">
              <a:extLst>
                <a:ext uri="{FF2B5EF4-FFF2-40B4-BE49-F238E27FC236}">
                  <a16:creationId xmlns:a16="http://schemas.microsoft.com/office/drawing/2014/main" id="{907D6B77-BDC8-F2DD-91D3-5B0D5A17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8" y="1139281"/>
              <a:ext cx="1025525" cy="1025525"/>
            </a:xfrm>
            <a:custGeom>
              <a:avLst/>
              <a:gdLst>
                <a:gd name="T0" fmla="*/ 4475 w 4822"/>
                <a:gd name="T1" fmla="*/ 2411 h 4823"/>
                <a:gd name="T2" fmla="*/ 4475 w 4822"/>
                <a:gd name="T3" fmla="*/ 2411 h 4823"/>
                <a:gd name="T4" fmla="*/ 3870 w 4822"/>
                <a:gd name="T5" fmla="*/ 3871 h 4823"/>
                <a:gd name="T6" fmla="*/ 2411 w 4822"/>
                <a:gd name="T7" fmla="*/ 4476 h 4823"/>
                <a:gd name="T8" fmla="*/ 951 w 4822"/>
                <a:gd name="T9" fmla="*/ 3871 h 4823"/>
                <a:gd name="T10" fmla="*/ 346 w 4822"/>
                <a:gd name="T11" fmla="*/ 2411 h 4823"/>
                <a:gd name="T12" fmla="*/ 951 w 4822"/>
                <a:gd name="T13" fmla="*/ 952 h 4823"/>
                <a:gd name="T14" fmla="*/ 2411 w 4822"/>
                <a:gd name="T15" fmla="*/ 347 h 4823"/>
                <a:gd name="T16" fmla="*/ 3481 w 4822"/>
                <a:gd name="T17" fmla="*/ 645 h 4823"/>
                <a:gd name="T18" fmla="*/ 3732 w 4822"/>
                <a:gd name="T19" fmla="*/ 394 h 4823"/>
                <a:gd name="T20" fmla="*/ 2411 w 4822"/>
                <a:gd name="T21" fmla="*/ 0 h 4823"/>
                <a:gd name="T22" fmla="*/ 0 w 4822"/>
                <a:gd name="T23" fmla="*/ 2411 h 4823"/>
                <a:gd name="T24" fmla="*/ 2411 w 4822"/>
                <a:gd name="T25" fmla="*/ 4823 h 4823"/>
                <a:gd name="T26" fmla="*/ 4822 w 4822"/>
                <a:gd name="T27" fmla="*/ 2411 h 4823"/>
                <a:gd name="T28" fmla="*/ 4433 w 4822"/>
                <a:gd name="T29" fmla="*/ 1099 h 4823"/>
                <a:gd name="T30" fmla="*/ 4182 w 4822"/>
                <a:gd name="T31" fmla="*/ 1350 h 4823"/>
                <a:gd name="T32" fmla="*/ 4475 w 4822"/>
                <a:gd name="T33" fmla="*/ 2411 h 4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2" h="4823">
                  <a:moveTo>
                    <a:pt x="4475" y="2411"/>
                  </a:moveTo>
                  <a:lnTo>
                    <a:pt x="4475" y="2411"/>
                  </a:lnTo>
                  <a:cubicBezTo>
                    <a:pt x="4475" y="2963"/>
                    <a:pt x="4260" y="3481"/>
                    <a:pt x="3870" y="3871"/>
                  </a:cubicBezTo>
                  <a:cubicBezTo>
                    <a:pt x="3481" y="4261"/>
                    <a:pt x="2962" y="4476"/>
                    <a:pt x="2411" y="4476"/>
                  </a:cubicBezTo>
                  <a:cubicBezTo>
                    <a:pt x="1859" y="4476"/>
                    <a:pt x="1341" y="4261"/>
                    <a:pt x="951" y="3871"/>
                  </a:cubicBezTo>
                  <a:cubicBezTo>
                    <a:pt x="561" y="3481"/>
                    <a:pt x="346" y="2963"/>
                    <a:pt x="346" y="2411"/>
                  </a:cubicBezTo>
                  <a:cubicBezTo>
                    <a:pt x="346" y="1860"/>
                    <a:pt x="561" y="1341"/>
                    <a:pt x="951" y="952"/>
                  </a:cubicBezTo>
                  <a:cubicBezTo>
                    <a:pt x="1341" y="562"/>
                    <a:pt x="1859" y="347"/>
                    <a:pt x="2411" y="347"/>
                  </a:cubicBezTo>
                  <a:cubicBezTo>
                    <a:pt x="2794" y="347"/>
                    <a:pt x="3162" y="451"/>
                    <a:pt x="3481" y="645"/>
                  </a:cubicBezTo>
                  <a:lnTo>
                    <a:pt x="3732" y="394"/>
                  </a:lnTo>
                  <a:cubicBezTo>
                    <a:pt x="3352" y="145"/>
                    <a:pt x="2898" y="0"/>
                    <a:pt x="2411" y="0"/>
                  </a:cubicBezTo>
                  <a:cubicBezTo>
                    <a:pt x="1079" y="0"/>
                    <a:pt x="0" y="1080"/>
                    <a:pt x="0" y="2411"/>
                  </a:cubicBezTo>
                  <a:cubicBezTo>
                    <a:pt x="0" y="3743"/>
                    <a:pt x="1079" y="4823"/>
                    <a:pt x="2411" y="4823"/>
                  </a:cubicBezTo>
                  <a:cubicBezTo>
                    <a:pt x="3742" y="4823"/>
                    <a:pt x="4822" y="3743"/>
                    <a:pt x="4822" y="2411"/>
                  </a:cubicBezTo>
                  <a:cubicBezTo>
                    <a:pt x="4822" y="1927"/>
                    <a:pt x="4679" y="1476"/>
                    <a:pt x="4433" y="1099"/>
                  </a:cubicBezTo>
                  <a:lnTo>
                    <a:pt x="4182" y="1350"/>
                  </a:lnTo>
                  <a:cubicBezTo>
                    <a:pt x="4373" y="1667"/>
                    <a:pt x="4475" y="2031"/>
                    <a:pt x="4475" y="24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70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7" name="Freeform 161">
              <a:extLst>
                <a:ext uri="{FF2B5EF4-FFF2-40B4-BE49-F238E27FC236}">
                  <a16:creationId xmlns:a16="http://schemas.microsoft.com/office/drawing/2014/main" id="{7DEF5E0D-C499-02D2-088C-610D5E1C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1143000"/>
              <a:ext cx="615950" cy="615950"/>
            </a:xfrm>
            <a:custGeom>
              <a:avLst/>
              <a:gdLst>
                <a:gd name="T0" fmla="*/ 2418 w 2892"/>
                <a:gd name="T1" fmla="*/ 479 h 2898"/>
                <a:gd name="T2" fmla="*/ 2418 w 2892"/>
                <a:gd name="T3" fmla="*/ 479 h 2898"/>
                <a:gd name="T4" fmla="*/ 2418 w 2892"/>
                <a:gd name="T5" fmla="*/ 0 h 2898"/>
                <a:gd name="T6" fmla="*/ 1546 w 2892"/>
                <a:gd name="T7" fmla="*/ 869 h 2898"/>
                <a:gd name="T8" fmla="*/ 1546 w 2892"/>
                <a:gd name="T9" fmla="*/ 1154 h 2898"/>
                <a:gd name="T10" fmla="*/ 717 w 2892"/>
                <a:gd name="T11" fmla="*/ 1983 h 2898"/>
                <a:gd name="T12" fmla="*/ 486 w 2892"/>
                <a:gd name="T13" fmla="*/ 1925 h 2898"/>
                <a:gd name="T14" fmla="*/ 0 w 2892"/>
                <a:gd name="T15" fmla="*/ 2411 h 2898"/>
                <a:gd name="T16" fmla="*/ 486 w 2892"/>
                <a:gd name="T17" fmla="*/ 2898 h 2898"/>
                <a:gd name="T18" fmla="*/ 973 w 2892"/>
                <a:gd name="T19" fmla="*/ 2411 h 2898"/>
                <a:gd name="T20" fmla="*/ 916 w 2892"/>
                <a:gd name="T21" fmla="*/ 2184 h 2898"/>
                <a:gd name="T22" fmla="*/ 1713 w 2892"/>
                <a:gd name="T23" fmla="*/ 1387 h 2898"/>
                <a:gd name="T24" fmla="*/ 1984 w 2892"/>
                <a:gd name="T25" fmla="*/ 1387 h 2898"/>
                <a:gd name="T26" fmla="*/ 2892 w 2892"/>
                <a:gd name="T27" fmla="*/ 479 h 2898"/>
                <a:gd name="T28" fmla="*/ 2418 w 2892"/>
                <a:gd name="T29" fmla="*/ 479 h 2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2" h="2898">
                  <a:moveTo>
                    <a:pt x="2418" y="479"/>
                  </a:moveTo>
                  <a:lnTo>
                    <a:pt x="2418" y="479"/>
                  </a:lnTo>
                  <a:lnTo>
                    <a:pt x="2418" y="0"/>
                  </a:lnTo>
                  <a:lnTo>
                    <a:pt x="1546" y="869"/>
                  </a:lnTo>
                  <a:lnTo>
                    <a:pt x="1546" y="1154"/>
                  </a:lnTo>
                  <a:lnTo>
                    <a:pt x="717" y="1983"/>
                  </a:lnTo>
                  <a:cubicBezTo>
                    <a:pt x="649" y="1946"/>
                    <a:pt x="570" y="1925"/>
                    <a:pt x="486" y="1925"/>
                  </a:cubicBezTo>
                  <a:cubicBezTo>
                    <a:pt x="218" y="1925"/>
                    <a:pt x="0" y="2143"/>
                    <a:pt x="0" y="2411"/>
                  </a:cubicBezTo>
                  <a:cubicBezTo>
                    <a:pt x="0" y="2680"/>
                    <a:pt x="218" y="2898"/>
                    <a:pt x="486" y="2898"/>
                  </a:cubicBezTo>
                  <a:cubicBezTo>
                    <a:pt x="755" y="2898"/>
                    <a:pt x="973" y="2680"/>
                    <a:pt x="973" y="2411"/>
                  </a:cubicBezTo>
                  <a:cubicBezTo>
                    <a:pt x="973" y="2329"/>
                    <a:pt x="952" y="2252"/>
                    <a:pt x="916" y="2184"/>
                  </a:cubicBezTo>
                  <a:lnTo>
                    <a:pt x="1713" y="1387"/>
                  </a:lnTo>
                  <a:lnTo>
                    <a:pt x="1984" y="1387"/>
                  </a:lnTo>
                  <a:lnTo>
                    <a:pt x="2892" y="479"/>
                  </a:lnTo>
                  <a:lnTo>
                    <a:pt x="2418" y="4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endParaRPr lang="en-US" sz="2700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CBFE18F-CA5A-2910-A2DB-E38739C3BA48}"/>
              </a:ext>
            </a:extLst>
          </p:cNvPr>
          <p:cNvSpPr/>
          <p:nvPr/>
        </p:nvSpPr>
        <p:spPr bwMode="auto">
          <a:xfrm>
            <a:off x="664178" y="2338157"/>
            <a:ext cx="8229600" cy="548640"/>
          </a:xfrm>
          <a:prstGeom prst="rect">
            <a:avLst/>
          </a:prstGeom>
          <a:solidFill>
            <a:srgbClr val="C50E3C">
              <a:lumMod val="20000"/>
              <a:lumOff val="8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2CE00D-CE2C-0142-3546-2B450ABB5B2F}"/>
              </a:ext>
            </a:extLst>
          </p:cNvPr>
          <p:cNvSpPr/>
          <p:nvPr/>
        </p:nvSpPr>
        <p:spPr bwMode="auto">
          <a:xfrm>
            <a:off x="4280214" y="2465969"/>
            <a:ext cx="997527" cy="99752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FBD626-EABB-F853-278A-C772F2B7FC01}"/>
              </a:ext>
            </a:extLst>
          </p:cNvPr>
          <p:cNvGrpSpPr>
            <a:grpSpLocks noChangeAspect="1"/>
          </p:cNvGrpSpPr>
          <p:nvPr/>
        </p:nvGrpSpPr>
        <p:grpSpPr>
          <a:xfrm>
            <a:off x="4577888" y="2627375"/>
            <a:ext cx="402182" cy="674717"/>
            <a:chOff x="1892300" y="1763713"/>
            <a:chExt cx="1984375" cy="3328988"/>
          </a:xfrm>
          <a:solidFill>
            <a:srgbClr val="C50E3C"/>
          </a:solidFill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4CDD9B6-E63E-108B-DF93-0779AF9BA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300" y="1763713"/>
              <a:ext cx="1984375" cy="2398713"/>
            </a:xfrm>
            <a:custGeom>
              <a:avLst/>
              <a:gdLst>
                <a:gd name="T0" fmla="*/ 1673 w 2079"/>
                <a:gd name="T1" fmla="*/ 2008 h 2511"/>
                <a:gd name="T2" fmla="*/ 1673 w 2079"/>
                <a:gd name="T3" fmla="*/ 2008 h 2511"/>
                <a:gd name="T4" fmla="*/ 2079 w 2079"/>
                <a:gd name="T5" fmla="*/ 1039 h 2511"/>
                <a:gd name="T6" fmla="*/ 1039 w 2079"/>
                <a:gd name="T7" fmla="*/ 0 h 2511"/>
                <a:gd name="T8" fmla="*/ 0 w 2079"/>
                <a:gd name="T9" fmla="*/ 1039 h 2511"/>
                <a:gd name="T10" fmla="*/ 405 w 2079"/>
                <a:gd name="T11" fmla="*/ 2008 h 2511"/>
                <a:gd name="T12" fmla="*/ 482 w 2079"/>
                <a:gd name="T13" fmla="*/ 2402 h 2511"/>
                <a:gd name="T14" fmla="*/ 482 w 2079"/>
                <a:gd name="T15" fmla="*/ 2438 h 2511"/>
                <a:gd name="T16" fmla="*/ 556 w 2079"/>
                <a:gd name="T17" fmla="*/ 2511 h 2511"/>
                <a:gd name="T18" fmla="*/ 1523 w 2079"/>
                <a:gd name="T19" fmla="*/ 2511 h 2511"/>
                <a:gd name="T20" fmla="*/ 1596 w 2079"/>
                <a:gd name="T21" fmla="*/ 2438 h 2511"/>
                <a:gd name="T22" fmla="*/ 1596 w 2079"/>
                <a:gd name="T23" fmla="*/ 2409 h 2511"/>
                <a:gd name="T24" fmla="*/ 1596 w 2079"/>
                <a:gd name="T25" fmla="*/ 2409 h 2511"/>
                <a:gd name="T26" fmla="*/ 1596 w 2079"/>
                <a:gd name="T27" fmla="*/ 2407 h 2511"/>
                <a:gd name="T28" fmla="*/ 1596 w 2079"/>
                <a:gd name="T29" fmla="*/ 2405 h 2511"/>
                <a:gd name="T30" fmla="*/ 1673 w 2079"/>
                <a:gd name="T31" fmla="*/ 2008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9" h="2511">
                  <a:moveTo>
                    <a:pt x="1673" y="2008"/>
                  </a:moveTo>
                  <a:lnTo>
                    <a:pt x="1673" y="2008"/>
                  </a:lnTo>
                  <a:cubicBezTo>
                    <a:pt x="1761" y="1789"/>
                    <a:pt x="2079" y="1566"/>
                    <a:pt x="2079" y="1039"/>
                  </a:cubicBezTo>
                  <a:cubicBezTo>
                    <a:pt x="2079" y="465"/>
                    <a:pt x="1613" y="0"/>
                    <a:pt x="1039" y="0"/>
                  </a:cubicBezTo>
                  <a:cubicBezTo>
                    <a:pt x="465" y="0"/>
                    <a:pt x="0" y="465"/>
                    <a:pt x="0" y="1039"/>
                  </a:cubicBezTo>
                  <a:cubicBezTo>
                    <a:pt x="0" y="1566"/>
                    <a:pt x="317" y="1789"/>
                    <a:pt x="405" y="2008"/>
                  </a:cubicBezTo>
                  <a:cubicBezTo>
                    <a:pt x="477" y="2188"/>
                    <a:pt x="482" y="2366"/>
                    <a:pt x="482" y="2402"/>
                  </a:cubicBezTo>
                  <a:lnTo>
                    <a:pt x="482" y="2438"/>
                  </a:lnTo>
                  <a:cubicBezTo>
                    <a:pt x="482" y="2478"/>
                    <a:pt x="515" y="2511"/>
                    <a:pt x="556" y="2511"/>
                  </a:cubicBezTo>
                  <a:lnTo>
                    <a:pt x="1523" y="2511"/>
                  </a:lnTo>
                  <a:cubicBezTo>
                    <a:pt x="1563" y="2511"/>
                    <a:pt x="1596" y="2478"/>
                    <a:pt x="1596" y="2438"/>
                  </a:cubicBezTo>
                  <a:lnTo>
                    <a:pt x="1596" y="2409"/>
                  </a:lnTo>
                  <a:lnTo>
                    <a:pt x="1596" y="2409"/>
                  </a:lnTo>
                  <a:cubicBezTo>
                    <a:pt x="1596" y="2409"/>
                    <a:pt x="1596" y="2408"/>
                    <a:pt x="1596" y="2407"/>
                  </a:cubicBezTo>
                  <a:lnTo>
                    <a:pt x="1596" y="2405"/>
                  </a:lnTo>
                  <a:cubicBezTo>
                    <a:pt x="1596" y="2375"/>
                    <a:pt x="1599" y="2192"/>
                    <a:pt x="1673" y="2008"/>
                  </a:cubicBezTo>
                  <a:close/>
                </a:path>
              </a:pathLst>
            </a:custGeom>
            <a:solidFill>
              <a:srgbClr val="C50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F569817-93A8-7586-BD5B-D6548D95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4897438"/>
              <a:ext cx="628650" cy="195263"/>
            </a:xfrm>
            <a:custGeom>
              <a:avLst/>
              <a:gdLst>
                <a:gd name="T0" fmla="*/ 165 w 658"/>
                <a:gd name="T1" fmla="*/ 205 h 205"/>
                <a:gd name="T2" fmla="*/ 165 w 658"/>
                <a:gd name="T3" fmla="*/ 205 h 205"/>
                <a:gd name="T4" fmla="*/ 493 w 658"/>
                <a:gd name="T5" fmla="*/ 205 h 205"/>
                <a:gd name="T6" fmla="*/ 658 w 658"/>
                <a:gd name="T7" fmla="*/ 0 h 205"/>
                <a:gd name="T8" fmla="*/ 0 w 658"/>
                <a:gd name="T9" fmla="*/ 0 h 205"/>
                <a:gd name="T10" fmla="*/ 165 w 658"/>
                <a:gd name="T1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8" h="205">
                  <a:moveTo>
                    <a:pt x="165" y="205"/>
                  </a:moveTo>
                  <a:lnTo>
                    <a:pt x="165" y="205"/>
                  </a:lnTo>
                  <a:lnTo>
                    <a:pt x="493" y="205"/>
                  </a:lnTo>
                  <a:lnTo>
                    <a:pt x="658" y="0"/>
                  </a:lnTo>
                  <a:lnTo>
                    <a:pt x="0" y="0"/>
                  </a:lnTo>
                  <a:lnTo>
                    <a:pt x="165" y="205"/>
                  </a:lnTo>
                  <a:close/>
                </a:path>
              </a:pathLst>
            </a:custGeom>
            <a:solidFill>
              <a:srgbClr val="C50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28CB323-E21C-6202-81E6-7CEB30E89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4276725"/>
              <a:ext cx="1063625" cy="196850"/>
            </a:xfrm>
            <a:custGeom>
              <a:avLst/>
              <a:gdLst>
                <a:gd name="T0" fmla="*/ 1041 w 1114"/>
                <a:gd name="T1" fmla="*/ 0 h 205"/>
                <a:gd name="T2" fmla="*/ 1041 w 1114"/>
                <a:gd name="T3" fmla="*/ 0 h 205"/>
                <a:gd name="T4" fmla="*/ 74 w 1114"/>
                <a:gd name="T5" fmla="*/ 0 h 205"/>
                <a:gd name="T6" fmla="*/ 0 w 1114"/>
                <a:gd name="T7" fmla="*/ 74 h 205"/>
                <a:gd name="T8" fmla="*/ 0 w 1114"/>
                <a:gd name="T9" fmla="*/ 131 h 205"/>
                <a:gd name="T10" fmla="*/ 74 w 1114"/>
                <a:gd name="T11" fmla="*/ 205 h 205"/>
                <a:gd name="T12" fmla="*/ 1041 w 1114"/>
                <a:gd name="T13" fmla="*/ 205 h 205"/>
                <a:gd name="T14" fmla="*/ 1114 w 1114"/>
                <a:gd name="T15" fmla="*/ 131 h 205"/>
                <a:gd name="T16" fmla="*/ 1114 w 1114"/>
                <a:gd name="T17" fmla="*/ 74 h 205"/>
                <a:gd name="T18" fmla="*/ 1041 w 1114"/>
                <a:gd name="T1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4" h="205">
                  <a:moveTo>
                    <a:pt x="1041" y="0"/>
                  </a:moveTo>
                  <a:lnTo>
                    <a:pt x="1041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0" y="131"/>
                  </a:lnTo>
                  <a:cubicBezTo>
                    <a:pt x="0" y="172"/>
                    <a:pt x="33" y="205"/>
                    <a:pt x="74" y="205"/>
                  </a:cubicBezTo>
                  <a:lnTo>
                    <a:pt x="1041" y="205"/>
                  </a:lnTo>
                  <a:cubicBezTo>
                    <a:pt x="1081" y="205"/>
                    <a:pt x="1114" y="172"/>
                    <a:pt x="1114" y="131"/>
                  </a:cubicBezTo>
                  <a:lnTo>
                    <a:pt x="1114" y="74"/>
                  </a:lnTo>
                  <a:cubicBezTo>
                    <a:pt x="1114" y="3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C50E3C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04EE8B0-B536-3EEC-8F84-DFEAD8EA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4587875"/>
              <a:ext cx="1063625" cy="193675"/>
            </a:xfrm>
            <a:custGeom>
              <a:avLst/>
              <a:gdLst>
                <a:gd name="T0" fmla="*/ 1041 w 1114"/>
                <a:gd name="T1" fmla="*/ 0 h 204"/>
                <a:gd name="T2" fmla="*/ 1041 w 1114"/>
                <a:gd name="T3" fmla="*/ 0 h 204"/>
                <a:gd name="T4" fmla="*/ 74 w 1114"/>
                <a:gd name="T5" fmla="*/ 0 h 204"/>
                <a:gd name="T6" fmla="*/ 0 w 1114"/>
                <a:gd name="T7" fmla="*/ 73 h 204"/>
                <a:gd name="T8" fmla="*/ 0 w 1114"/>
                <a:gd name="T9" fmla="*/ 131 h 204"/>
                <a:gd name="T10" fmla="*/ 74 w 1114"/>
                <a:gd name="T11" fmla="*/ 204 h 204"/>
                <a:gd name="T12" fmla="*/ 1041 w 1114"/>
                <a:gd name="T13" fmla="*/ 204 h 204"/>
                <a:gd name="T14" fmla="*/ 1114 w 1114"/>
                <a:gd name="T15" fmla="*/ 131 h 204"/>
                <a:gd name="T16" fmla="*/ 1114 w 1114"/>
                <a:gd name="T17" fmla="*/ 73 h 204"/>
                <a:gd name="T18" fmla="*/ 1041 w 111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4" h="204">
                  <a:moveTo>
                    <a:pt x="1041" y="0"/>
                  </a:moveTo>
                  <a:lnTo>
                    <a:pt x="1041" y="0"/>
                  </a:lnTo>
                  <a:lnTo>
                    <a:pt x="74" y="0"/>
                  </a:lnTo>
                  <a:cubicBezTo>
                    <a:pt x="33" y="0"/>
                    <a:pt x="0" y="32"/>
                    <a:pt x="0" y="73"/>
                  </a:cubicBezTo>
                  <a:lnTo>
                    <a:pt x="0" y="131"/>
                  </a:lnTo>
                  <a:cubicBezTo>
                    <a:pt x="0" y="171"/>
                    <a:pt x="33" y="204"/>
                    <a:pt x="74" y="204"/>
                  </a:cubicBezTo>
                  <a:lnTo>
                    <a:pt x="1041" y="204"/>
                  </a:lnTo>
                  <a:cubicBezTo>
                    <a:pt x="1081" y="204"/>
                    <a:pt x="1114" y="171"/>
                    <a:pt x="1114" y="131"/>
                  </a:cubicBezTo>
                  <a:lnTo>
                    <a:pt x="1114" y="73"/>
                  </a:lnTo>
                  <a:cubicBezTo>
                    <a:pt x="1114" y="32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C50E3C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E54A54E-05B6-A829-FF58-6DEEAAB5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78" y="3894240"/>
            <a:ext cx="8229600" cy="6728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7160" tIns="64871" rIns="137160" bIns="64871" anchor="t"/>
          <a:lstStyle/>
          <a:p>
            <a:pPr defTabSz="1371600">
              <a:spcBef>
                <a:spcPts val="900"/>
              </a:spcBef>
              <a:spcAft>
                <a:spcPts val="900"/>
              </a:spcAft>
              <a:buClr>
                <a:srgbClr val="C50F3C"/>
              </a:buClr>
              <a:defRPr/>
            </a:pPr>
            <a:r>
              <a:rPr lang="en-US" sz="2100" b="1" dirty="0">
                <a:solidFill>
                  <a:srgbClr val="54565B"/>
                </a:solidFill>
                <a:latin typeface="Trebuchet MS" panose="020B0603020202020204" pitchFamily="34" charset="0"/>
              </a:rPr>
              <a:t>Comment#1: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4AE810-420B-6056-C8C4-136A9CBF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25" y="4648134"/>
            <a:ext cx="8297132" cy="46122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29740" tIns="64871" rIns="129740" bIns="64871" anchor="t"/>
          <a:lstStyle/>
          <a:p>
            <a:pPr marL="514350" indent="-514350" defTabSz="1371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65B"/>
                </a:solidFill>
                <a:latin typeface="Trebuchet MS"/>
              </a:rPr>
              <a:t>Insight1</a:t>
            </a:r>
            <a:endParaRPr lang="en-US" sz="2100" dirty="0">
              <a:solidFill>
                <a:srgbClr val="000000"/>
              </a:solidFill>
              <a:latin typeface="Trebuchet MS"/>
            </a:endParaRPr>
          </a:p>
          <a:p>
            <a:pPr marL="514350" indent="-514350" defTabSz="1371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65B"/>
                </a:solidFill>
                <a:latin typeface="Trebuchet MS"/>
              </a:rPr>
              <a:t>Insight2</a:t>
            </a:r>
            <a:endParaRPr lang="en-US" sz="2100" dirty="0">
              <a:solidFill>
                <a:srgbClr val="000000"/>
              </a:solidFill>
              <a:latin typeface="Trebuchet MS"/>
            </a:endParaRPr>
          </a:p>
          <a:p>
            <a:pPr marL="514350" indent="-514350" defTabSz="1371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65B"/>
                </a:solidFill>
                <a:latin typeface="Trebuchet MS"/>
              </a:rPr>
              <a:t>Insight3</a:t>
            </a:r>
            <a:endParaRPr lang="en-US" sz="2100" dirty="0">
              <a:solidFill>
                <a:srgbClr val="000000"/>
              </a:solidFill>
              <a:latin typeface="Trebuchet MS"/>
            </a:endParaRPr>
          </a:p>
          <a:p>
            <a:pPr marL="514350" indent="-514350" defTabSz="1371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65B"/>
                </a:solidFill>
                <a:latin typeface="Trebuchet MS"/>
              </a:rPr>
              <a:t>Insight4</a:t>
            </a:r>
            <a:endParaRPr lang="en-US" sz="2100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1FF53CDF-AC70-6A5D-6AF1-816C14070EE4}"/>
              </a:ext>
            </a:extLst>
          </p:cNvPr>
          <p:cNvSpPr txBox="1">
            <a:spLocks/>
          </p:cNvSpPr>
          <p:nvPr/>
        </p:nvSpPr>
        <p:spPr>
          <a:xfrm>
            <a:off x="664178" y="972164"/>
            <a:ext cx="17027181" cy="10956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Georgia" panose="02040502050405020303" pitchFamily="18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8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</a:rPr>
              <a:t>Executive Summary</a:t>
            </a:r>
            <a:endParaRPr kumimoji="0" lang="en-US" sz="3600" b="1" i="0" u="none" strike="noStrike" kern="8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j-ea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131936-A792-6837-9E8C-100BC4C98002}"/>
              </a:ext>
            </a:extLst>
          </p:cNvPr>
          <p:cNvCxnSpPr>
            <a:cxnSpLocks/>
          </p:cNvCxnSpPr>
          <p:nvPr/>
        </p:nvCxnSpPr>
        <p:spPr>
          <a:xfrm>
            <a:off x="9144000" y="4075299"/>
            <a:ext cx="0" cy="4820505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EF4C8B2-F28F-8C4D-4061-87E7CE5D0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99907"/>
              </p:ext>
            </p:extLst>
          </p:nvPr>
        </p:nvGraphicFramePr>
        <p:xfrm>
          <a:off x="668606" y="4627280"/>
          <a:ext cx="8225173" cy="4317414"/>
        </p:xfrm>
        <a:graphic>
          <a:graphicData uri="http://schemas.openxmlformats.org/drawingml/2006/table">
            <a:tbl>
              <a:tblPr firstRow="1" bandRow="1"/>
              <a:tblGrid>
                <a:gridCol w="3319301">
                  <a:extLst>
                    <a:ext uri="{9D8B030D-6E8A-4147-A177-3AD203B41FA5}">
                      <a16:colId xmlns:a16="http://schemas.microsoft.com/office/drawing/2014/main" val="3337028121"/>
                    </a:ext>
                  </a:extLst>
                </a:gridCol>
                <a:gridCol w="4905872">
                  <a:extLst>
                    <a:ext uri="{9D8B030D-6E8A-4147-A177-3AD203B41FA5}">
                      <a16:colId xmlns:a16="http://schemas.microsoft.com/office/drawing/2014/main" val="732645671"/>
                    </a:ext>
                  </a:extLst>
                </a:gridCol>
              </a:tblGrid>
              <a:tr h="494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Key Objectives</a:t>
                      </a:r>
                      <a:endParaRPr lang="en-US" sz="2400" b="0" i="0" u="none" strike="noStrike" baseline="30000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Metrics</a:t>
                      </a: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59717"/>
                  </a:ext>
                </a:extLst>
              </a:tr>
              <a:tr h="9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2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972930"/>
                  </a:ext>
                </a:extLst>
              </a:tr>
              <a:tr h="9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2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18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44041"/>
                  </a:ext>
                </a:extLst>
              </a:tr>
              <a:tr h="9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2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54314"/>
                  </a:ext>
                </a:extLst>
              </a:tr>
              <a:tr h="9557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21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endParaRPr lang="en-US" sz="18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34290" marR="34290" marT="342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48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04800" y="386755"/>
            <a:ext cx="106680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Problem Statement &amp; Objectives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C92847-6197-47AF-941F-2BBB27748252}"/>
              </a:ext>
            </a:extLst>
          </p:cNvPr>
          <p:cNvCxnSpPr>
            <a:cxnSpLocks/>
          </p:cNvCxnSpPr>
          <p:nvPr/>
        </p:nvCxnSpPr>
        <p:spPr>
          <a:xfrm>
            <a:off x="1299599" y="5082540"/>
            <a:ext cx="0" cy="4937760"/>
          </a:xfrm>
          <a:prstGeom prst="line">
            <a:avLst/>
          </a:prstGeom>
          <a:noFill/>
          <a:ln w="38100" cap="rnd" cmpd="sng" algn="ctr">
            <a:solidFill>
              <a:srgbClr val="A3A1A8"/>
            </a:solidFill>
            <a:prstDash val="solid"/>
            <a:round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A87981B-FB87-641F-9920-3AF3F7D0E014}"/>
              </a:ext>
            </a:extLst>
          </p:cNvPr>
          <p:cNvGrpSpPr/>
          <p:nvPr/>
        </p:nvGrpSpPr>
        <p:grpSpPr>
          <a:xfrm>
            <a:off x="889476" y="5439213"/>
            <a:ext cx="820245" cy="820245"/>
            <a:chOff x="4608575" y="549275"/>
            <a:chExt cx="723900" cy="723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018BFA-EAFA-D95C-D5F1-5539FFDA46A9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027329-CC9F-E30A-9E84-9F413EE2B8D5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CD0B46-5040-0D22-B33B-4CAD913F027D}"/>
              </a:ext>
            </a:extLst>
          </p:cNvPr>
          <p:cNvGrpSpPr/>
          <p:nvPr/>
        </p:nvGrpSpPr>
        <p:grpSpPr>
          <a:xfrm>
            <a:off x="889476" y="7146189"/>
            <a:ext cx="820245" cy="820245"/>
            <a:chOff x="4608575" y="549275"/>
            <a:chExt cx="723900" cy="7239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B91588-9E06-B047-96BF-89F71D74B5F7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5AC636-CCF5-0CAC-2479-965C24A30E21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0FFC6E-EDF9-F770-A9C0-E264846AA8DB}"/>
              </a:ext>
            </a:extLst>
          </p:cNvPr>
          <p:cNvGrpSpPr/>
          <p:nvPr/>
        </p:nvGrpSpPr>
        <p:grpSpPr>
          <a:xfrm>
            <a:off x="889476" y="8853166"/>
            <a:ext cx="820245" cy="820245"/>
            <a:chOff x="4608575" y="549275"/>
            <a:chExt cx="723900" cy="7239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B304E5-0287-E4D3-487A-2D83E8E1E006}"/>
                </a:ext>
              </a:extLst>
            </p:cNvPr>
            <p:cNvSpPr/>
            <p:nvPr/>
          </p:nvSpPr>
          <p:spPr>
            <a:xfrm>
              <a:off x="4608575" y="549275"/>
              <a:ext cx="723900" cy="723900"/>
            </a:xfrm>
            <a:prstGeom prst="ellipse">
              <a:avLst/>
            </a:prstGeom>
            <a:solidFill>
              <a:srgbClr val="474554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804706-E9A4-9F91-DFB3-57CC67FF3EA0}"/>
                </a:ext>
              </a:extLst>
            </p:cNvPr>
            <p:cNvSpPr/>
            <p:nvPr/>
          </p:nvSpPr>
          <p:spPr>
            <a:xfrm>
              <a:off x="4665772" y="606472"/>
              <a:ext cx="609506" cy="60950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0A1BA2A-F8C4-222A-6C8E-90225B161868}"/>
              </a:ext>
            </a:extLst>
          </p:cNvPr>
          <p:cNvSpPr txBox="1"/>
          <p:nvPr/>
        </p:nvSpPr>
        <p:spPr>
          <a:xfrm>
            <a:off x="1774526" y="8773474"/>
            <a:ext cx="157408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Objective 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59BD1-3F13-7A50-7FF0-D949F91E466D}"/>
              </a:ext>
            </a:extLst>
          </p:cNvPr>
          <p:cNvSpPr txBox="1"/>
          <p:nvPr/>
        </p:nvSpPr>
        <p:spPr>
          <a:xfrm>
            <a:off x="1774529" y="7074115"/>
            <a:ext cx="150197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Objective 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15A47-20E5-45C2-0E04-89559E2E47CE}"/>
              </a:ext>
            </a:extLst>
          </p:cNvPr>
          <p:cNvSpPr txBox="1"/>
          <p:nvPr/>
        </p:nvSpPr>
        <p:spPr>
          <a:xfrm>
            <a:off x="1774528" y="5574445"/>
            <a:ext cx="156239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Objective #1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6869A2-FBD4-C55E-3B23-26485405F787}"/>
              </a:ext>
            </a:extLst>
          </p:cNvPr>
          <p:cNvSpPr/>
          <p:nvPr/>
        </p:nvSpPr>
        <p:spPr bwMode="auto">
          <a:xfrm>
            <a:off x="664177" y="1991631"/>
            <a:ext cx="16734341" cy="2856156"/>
          </a:xfrm>
          <a:prstGeom prst="rect">
            <a:avLst/>
          </a:prstGeom>
          <a:solidFill>
            <a:srgbClr val="C50E3C">
              <a:lumMod val="20000"/>
              <a:lumOff val="8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E563E-CBF1-6EA7-4A12-8EAE62C9991A}"/>
              </a:ext>
            </a:extLst>
          </p:cNvPr>
          <p:cNvSpPr txBox="1"/>
          <p:nvPr/>
        </p:nvSpPr>
        <p:spPr>
          <a:xfrm>
            <a:off x="960911" y="2240184"/>
            <a:ext cx="156239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/>
            <a:r>
              <a:rPr lang="en-US" sz="2700" dirty="0">
                <a:solidFill>
                  <a:srgbClr val="54565B"/>
                </a:solidFill>
                <a:latin typeface="Trebuchet MS" panose="020B0603020202020204" pitchFamily="34" charset="0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133238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9">
            <a:extLst>
              <a:ext uri="{FF2B5EF4-FFF2-40B4-BE49-F238E27FC236}">
                <a16:creationId xmlns:a16="http://schemas.microsoft.com/office/drawing/2014/main" id="{A9EDB6F8-5062-50DC-275F-ABA69F4E170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811000" cy="7181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Trebuchet MS" panose="020B0703020202090204" pitchFamily="34" charset="0"/>
              </a:defRPr>
            </a:lvl1pPr>
          </a:lstStyle>
          <a:p>
            <a:pPr>
              <a:lnSpc>
                <a:spcPts val="5600"/>
              </a:lnSpc>
            </a:pPr>
            <a:r>
              <a:rPr lang="en-US" sz="540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Data Description &amp; Preprocessing</a:t>
            </a:r>
            <a:endParaRPr lang="en-US" sz="5400" dirty="0">
              <a:solidFill>
                <a:srgbClr val="1F2020"/>
              </a:solidFill>
              <a:latin typeface="Trebuchet MS" panose="020B0603020202020204" pitchFamily="34" charset="0"/>
              <a:ea typeface="Montserrat Bold"/>
              <a:cs typeface="Montserrat Bold"/>
              <a:sym typeface="Montserrat Bold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BA7B6C1-B9CB-C13D-78E5-E45B3869A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3760"/>
              </p:ext>
            </p:extLst>
          </p:nvPr>
        </p:nvGraphicFramePr>
        <p:xfrm>
          <a:off x="457200" y="992783"/>
          <a:ext cx="17221200" cy="9021831"/>
        </p:xfrm>
        <a:graphic>
          <a:graphicData uri="http://schemas.openxmlformats.org/drawingml/2006/table">
            <a:tbl>
              <a:tblPr firstRow="1" bandRow="1"/>
              <a:tblGrid>
                <a:gridCol w="3119402">
                  <a:extLst>
                    <a:ext uri="{9D8B030D-6E8A-4147-A177-3AD203B41FA5}">
                      <a16:colId xmlns:a16="http://schemas.microsoft.com/office/drawing/2014/main" val="2584078174"/>
                    </a:ext>
                  </a:extLst>
                </a:gridCol>
                <a:gridCol w="3769078">
                  <a:extLst>
                    <a:ext uri="{9D8B030D-6E8A-4147-A177-3AD203B41FA5}">
                      <a16:colId xmlns:a16="http://schemas.microsoft.com/office/drawing/2014/main" val="27903765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3876763062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77535471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540275882"/>
                    </a:ext>
                  </a:extLst>
                </a:gridCol>
              </a:tblGrid>
              <a:tr h="54678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Supervised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Insights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61749"/>
                  </a:ext>
                </a:extLst>
              </a:tr>
              <a:tr h="5526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200" b="1" i="0" u="none" strike="noStrike" kern="120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Logistic Regression</a:t>
                      </a:r>
                    </a:p>
                  </a:txBody>
                  <a:tcPr marL="147265" marR="147265" marT="43501" marB="4350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Random Forest</a:t>
                      </a:r>
                    </a:p>
                  </a:txBody>
                  <a:tcPr marL="161992" marR="161992" marT="39548" marB="395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61992" marR="161992" marT="39548" marB="395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03870"/>
                  </a:ext>
                </a:extLst>
              </a:tr>
              <a:tr h="491435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(Raw dataset)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Records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78,600</a:t>
                      </a: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48236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Features/Columns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6408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Target variable(s)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Binary/Multiclass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Anomaly: this is the risk label for each transaction</a:t>
                      </a:r>
                    </a:p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Multiclass as 3 values are present: ‘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low_risk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’,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moderate_risk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, ‘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high_risk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08233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92995"/>
                  </a:ext>
                </a:extLst>
              </a:tr>
              <a:tr h="839176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Handling Missing Values (dropping/imputing)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31896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Dropping irrelevant 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15494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Encoding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73183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02408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Feature(s) engineered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526341"/>
                  </a:ext>
                </a:extLst>
              </a:tr>
              <a:tr h="839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(Processed dataset)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Records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96459"/>
                  </a:ext>
                </a:extLst>
              </a:tr>
              <a:tr h="839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Features/Columns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4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2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9">
            <a:extLst>
              <a:ext uri="{FF2B5EF4-FFF2-40B4-BE49-F238E27FC236}">
                <a16:creationId xmlns:a16="http://schemas.microsoft.com/office/drawing/2014/main" id="{A9EDB6F8-5062-50DC-275F-ABA69F4E170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811000" cy="7181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800" spc="0" baseline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Trebuchet MS" panose="020B0703020202090204" pitchFamily="34" charset="0"/>
              </a:defRPr>
            </a:lvl1pPr>
          </a:lstStyle>
          <a:p>
            <a:pPr>
              <a:lnSpc>
                <a:spcPts val="5600"/>
              </a:lnSpc>
            </a:pPr>
            <a:r>
              <a:rPr lang="en-US" sz="540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Data Description &amp; Preprocessing</a:t>
            </a:r>
            <a:endParaRPr lang="en-US" sz="5400" dirty="0">
              <a:solidFill>
                <a:srgbClr val="1F2020"/>
              </a:solidFill>
              <a:latin typeface="Trebuchet MS" panose="020B0603020202020204" pitchFamily="34" charset="0"/>
              <a:ea typeface="Montserrat Bold"/>
              <a:cs typeface="Montserrat Bold"/>
              <a:sym typeface="Montserrat Bold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BA7B6C1-B9CB-C13D-78E5-E45B3869A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80646"/>
              </p:ext>
            </p:extLst>
          </p:nvPr>
        </p:nvGraphicFramePr>
        <p:xfrm>
          <a:off x="457200" y="992783"/>
          <a:ext cx="17221200" cy="8939357"/>
        </p:xfrm>
        <a:graphic>
          <a:graphicData uri="http://schemas.openxmlformats.org/drawingml/2006/table">
            <a:tbl>
              <a:tblPr firstRow="1" bandRow="1"/>
              <a:tblGrid>
                <a:gridCol w="3119402">
                  <a:extLst>
                    <a:ext uri="{9D8B030D-6E8A-4147-A177-3AD203B41FA5}">
                      <a16:colId xmlns:a16="http://schemas.microsoft.com/office/drawing/2014/main" val="2584078174"/>
                    </a:ext>
                  </a:extLst>
                </a:gridCol>
                <a:gridCol w="3769078">
                  <a:extLst>
                    <a:ext uri="{9D8B030D-6E8A-4147-A177-3AD203B41FA5}">
                      <a16:colId xmlns:a16="http://schemas.microsoft.com/office/drawing/2014/main" val="27903765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3876763062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77535471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540275882"/>
                    </a:ext>
                  </a:extLst>
                </a:gridCol>
              </a:tblGrid>
              <a:tr h="54678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T="90535" marB="90535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2000" b="1" i="0" u="none" strike="noStrike" kern="1200" dirty="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0535" marB="9053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Unsupervised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Insights</a:t>
                      </a:r>
                    </a:p>
                  </a:txBody>
                  <a:tcPr marL="83127" marR="83127" marT="45267" marB="4526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61749"/>
                  </a:ext>
                </a:extLst>
              </a:tr>
              <a:tr h="5526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200" b="1" i="0" u="none" strike="noStrike" kern="1200">
                        <a:solidFill>
                          <a:srgbClr val="FFFFFF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Isolation Forest</a:t>
                      </a:r>
                    </a:p>
                  </a:txBody>
                  <a:tcPr marL="147265" marR="147265" marT="43501" marB="4350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Local Outlier Factor</a:t>
                      </a:r>
                    </a:p>
                  </a:txBody>
                  <a:tcPr marL="161992" marR="161992" marT="39548" marB="395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61992" marR="161992" marT="39548" marB="3954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6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03870"/>
                  </a:ext>
                </a:extLst>
              </a:tr>
              <a:tr h="49143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(Raw dataset)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Records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78,600</a:t>
                      </a: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48236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Features/Columns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6408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92995"/>
                  </a:ext>
                </a:extLst>
              </a:tr>
              <a:tr h="839176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Handling Missing Values (dropping/imputing)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31896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Dropping irrelevant 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15494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Encoding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chemeClr val="accent6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73183"/>
                  </a:ext>
                </a:extLst>
              </a:tr>
              <a:tr h="491435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02408"/>
                  </a:ext>
                </a:extLst>
              </a:tr>
              <a:tr h="83917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Feature(s) engineered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526341"/>
                  </a:ext>
                </a:extLst>
              </a:tr>
              <a:tr h="839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(Processed dataset)</a:t>
                      </a: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Records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96459"/>
                  </a:ext>
                </a:extLst>
              </a:tr>
              <a:tr h="839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# Features/Columns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442567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43501" marB="43501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normalizeH="0" baseline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Added Features/Columns</a:t>
                      </a:r>
                    </a:p>
                  </a:txBody>
                  <a:tcPr marL="137160" marR="137160" marT="56678" marB="56678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25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88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0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386755"/>
            <a:ext cx="14859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Exploratory Data Analysis – Univariate Analysis Bar charts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F94693D-5AFB-AA55-0420-B53E2994C3A6}"/>
              </a:ext>
            </a:extLst>
          </p:cNvPr>
          <p:cNvGraphicFramePr/>
          <p:nvPr/>
        </p:nvGraphicFramePr>
        <p:xfrm>
          <a:off x="914400" y="1828800"/>
          <a:ext cx="7685046" cy="410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E416EB2-5437-F53F-9084-5916EAA103F7}"/>
              </a:ext>
            </a:extLst>
          </p:cNvPr>
          <p:cNvSpPr/>
          <p:nvPr/>
        </p:nvSpPr>
        <p:spPr>
          <a:xfrm>
            <a:off x="8934104" y="1823805"/>
            <a:ext cx="8778240" cy="685800"/>
          </a:xfrm>
          <a:prstGeom prst="round2SameRect">
            <a:avLst>
              <a:gd name="adj1" fmla="val 22402"/>
              <a:gd name="adj2" fmla="val 0"/>
            </a:avLst>
          </a:prstGeom>
          <a:solidFill>
            <a:srgbClr val="2036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79B4F9DC-4928-F374-F261-E8D902907A3E}"/>
              </a:ext>
            </a:extLst>
          </p:cNvPr>
          <p:cNvSpPr txBox="1">
            <a:spLocks/>
          </p:cNvSpPr>
          <p:nvPr/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/>
            <a:fld id="{1F581F51-E9B4-480E-BE98-87EF91CB5008}" type="slidenum">
              <a:rPr lang="en-US" altLang="en-US" smtClean="0">
                <a:solidFill>
                  <a:srgbClr val="C6CAC6"/>
                </a:solidFill>
                <a:latin typeface="Trebuchet MS" panose="020B0603020202020204" pitchFamily="34" charset="0"/>
              </a:rPr>
              <a:pPr defTabSz="1371600"/>
              <a:t>7</a:t>
            </a:fld>
            <a:endParaRPr lang="en-US" altLang="en-US">
              <a:solidFill>
                <a:srgbClr val="C6CAC6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98D5A878-FDBF-0608-191C-FDA797F3AC96}"/>
              </a:ext>
            </a:extLst>
          </p:cNvPr>
          <p:cNvGraphicFramePr>
            <a:graphicFrameLocks noGrp="1"/>
          </p:cNvGraphicFramePr>
          <p:nvPr/>
        </p:nvGraphicFramePr>
        <p:xfrm>
          <a:off x="8919195" y="1905621"/>
          <a:ext cx="8778237" cy="4221480"/>
        </p:xfrm>
        <a:graphic>
          <a:graphicData uri="http://schemas.openxmlformats.org/drawingml/2006/table">
            <a:tbl>
              <a:tblPr firstRow="1"/>
              <a:tblGrid>
                <a:gridCol w="1100733">
                  <a:extLst>
                    <a:ext uri="{9D8B030D-6E8A-4147-A177-3AD203B41FA5}">
                      <a16:colId xmlns:a16="http://schemas.microsoft.com/office/drawing/2014/main" val="2100849288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1996405410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3325257637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250625239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3433996936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790988817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2806603082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179980210"/>
                    </a:ext>
                  </a:extLst>
                </a:gridCol>
                <a:gridCol w="959688">
                  <a:extLst>
                    <a:ext uri="{9D8B030D-6E8A-4147-A177-3AD203B41FA5}">
                      <a16:colId xmlns:a16="http://schemas.microsoft.com/office/drawing/2014/main" val="158609886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Trebuchet MS" panose="020B0603020202020204" pitchFamily="34" charset="0"/>
                        </a:rPr>
                        <a:t>Decile</a:t>
                      </a:r>
                    </a:p>
                  </a:txBody>
                  <a:tcPr marL="144158" marR="144158" marT="137160" marB="137160" anchor="ctr">
                    <a:lnL w="12700" cmpd="sng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Jun’23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Jul’23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Aug’23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Sep’23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Oct’23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Nov’23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Dec’23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Jan’24</a:t>
                      </a:r>
                    </a:p>
                  </a:txBody>
                  <a:tcPr marL="144158" marR="144158" marT="137160" marB="13716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68567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144158" marR="144158" marT="68580" marB="68580" anchor="ctr">
                    <a:lnL w="12700" cmpd="sng">
                      <a:noFill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718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185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-19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38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84947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144158" marR="144158" marT="68580" marB="68580" anchor="ctr">
                    <a:lnL w="12700" cmpd="sng">
                      <a:noFill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6.1K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1.0K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0.1K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0.1K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0.1K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0.0K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-0.3K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0.5K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74056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144158" marR="144158" marT="68580" marB="68580" anchor="ctr">
                    <a:lnL w="12700" cmpd="sng">
                      <a:noFill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34.0K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-1.7K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0.3K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-0.1K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0.4K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-0.1K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-0.1K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0.3K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37115"/>
                  </a:ext>
                </a:extLst>
              </a:tr>
              <a:tr h="960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No Decile (0,-99)</a:t>
                      </a:r>
                    </a:p>
                  </a:txBody>
                  <a:tcPr marL="144158" marR="144158" marT="68580" marB="68580" anchor="ctr">
                    <a:lnL w="12700" cmpd="sng">
                      <a:noFill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57.0K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1.3K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0.6K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0.3K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0.6K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-0.2K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-2.5K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3.2K</a:t>
                      </a:r>
                    </a:p>
                  </a:txBody>
                  <a:tcPr marL="11430" marR="11430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65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32307"/>
                  </a:ext>
                </a:extLst>
              </a:tr>
              <a:tr h="685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Total</a:t>
                      </a:r>
                    </a:p>
                  </a:txBody>
                  <a:tcPr marL="144158" marR="144158" marT="68580" marB="68580" anchor="ctr">
                    <a:lnL w="12700" cmpd="sng">
                      <a:noFill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97.8K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98.6K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99.6K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99.9K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101.0K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100.8K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97.9K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101.9K</a:t>
                      </a:r>
                    </a:p>
                  </a:txBody>
                  <a:tcPr marL="12014" marR="12014" marT="11430" marB="0" anchor="ctr">
                    <a:lnL w="9525" cap="flat" cmpd="sng" algn="ctr">
                      <a:solidFill>
                        <a:srgbClr val="54565B">
                          <a:lumMod val="40000"/>
                          <a:lumOff val="60000"/>
                        </a:srgb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3588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126641D-48E1-54D5-6DC6-B02172BA7E81}"/>
              </a:ext>
            </a:extLst>
          </p:cNvPr>
          <p:cNvGrpSpPr/>
          <p:nvPr/>
        </p:nvGrpSpPr>
        <p:grpSpPr>
          <a:xfrm>
            <a:off x="914400" y="6229143"/>
            <a:ext cx="16459200" cy="3083712"/>
            <a:chOff x="609600" y="3684167"/>
            <a:chExt cx="10972800" cy="20558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6FB1C3-185B-2734-CBD0-98C773F17E91}"/>
                </a:ext>
              </a:extLst>
            </p:cNvPr>
            <p:cNvGrpSpPr/>
            <p:nvPr/>
          </p:nvGrpSpPr>
          <p:grpSpPr>
            <a:xfrm>
              <a:off x="609600" y="3684167"/>
              <a:ext cx="10972800" cy="2055808"/>
              <a:chOff x="548640" y="1338883"/>
              <a:chExt cx="10972800" cy="205580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278483-F9A4-87F6-B830-CEB4AA675B15}"/>
                  </a:ext>
                </a:extLst>
              </p:cNvPr>
              <p:cNvSpPr/>
              <p:nvPr/>
            </p:nvSpPr>
            <p:spPr>
              <a:xfrm>
                <a:off x="548640" y="1565891"/>
                <a:ext cx="10972800" cy="18288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C6CAC6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548640" rIns="137160" bIns="1371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 1</a:t>
                </a: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 2</a:t>
                </a:r>
              </a:p>
              <a:p>
                <a:pPr marL="428625" marR="0" lvl="0" indent="-428625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 3</a:t>
                </a:r>
              </a:p>
            </p:txBody>
          </p:sp>
          <p:sp>
            <p:nvSpPr>
              <p:cNvPr id="24" name="Arrow: Pentagon 23">
                <a:extLst>
                  <a:ext uri="{FF2B5EF4-FFF2-40B4-BE49-F238E27FC236}">
                    <a16:creationId xmlns:a16="http://schemas.microsoft.com/office/drawing/2014/main" id="{86EA8570-6253-B523-DBCD-127851BA2DE8}"/>
                  </a:ext>
                </a:extLst>
              </p:cNvPr>
              <p:cNvSpPr/>
              <p:nvPr/>
            </p:nvSpPr>
            <p:spPr>
              <a:xfrm>
                <a:off x="635004" y="1338883"/>
                <a:ext cx="2651760" cy="457200"/>
              </a:xfrm>
              <a:prstGeom prst="homePlate">
                <a:avLst/>
              </a:prstGeom>
              <a:solidFill>
                <a:srgbClr val="203661">
                  <a:lumMod val="20000"/>
                  <a:lumOff val="80000"/>
                </a:srgbClr>
              </a:solidFill>
              <a:ln w="9525" cap="flat" cmpd="sng" algn="ctr">
                <a:solidFill>
                  <a:srgbClr val="203661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" name="Arrow: Pentagon 24">
                <a:extLst>
                  <a:ext uri="{FF2B5EF4-FFF2-40B4-BE49-F238E27FC236}">
                    <a16:creationId xmlns:a16="http://schemas.microsoft.com/office/drawing/2014/main" id="{DEC80958-636B-B73E-8DC6-A2AF8E31336E}"/>
                  </a:ext>
                </a:extLst>
              </p:cNvPr>
              <p:cNvSpPr/>
              <p:nvPr/>
            </p:nvSpPr>
            <p:spPr>
              <a:xfrm>
                <a:off x="548640" y="1338883"/>
                <a:ext cx="2651760" cy="457200"/>
              </a:xfrm>
              <a:prstGeom prst="homePlate">
                <a:avLst/>
              </a:prstGeom>
              <a:solidFill>
                <a:srgbClr val="203661"/>
              </a:solidFill>
              <a:ln w="9525" cap="flat" cmpd="sng" algn="ctr">
                <a:solidFill>
                  <a:srgbClr val="20366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9728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1371600" eaLnBrk="1" fontAlgn="base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30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+mn-ea"/>
                    <a:cs typeface="+mn-cs"/>
                  </a:rPr>
                  <a:t>Insights</a:t>
                </a:r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616FECA-B268-9283-C487-8BF1DDB3C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4327" y="3729887"/>
              <a:ext cx="365760" cy="365760"/>
            </a:xfrm>
            <a:prstGeom prst="rect">
              <a:avLst/>
            </a:prstGeom>
          </p:spPr>
        </p:pic>
      </p:grpSp>
      <p:sp>
        <p:nvSpPr>
          <p:cNvPr id="26" name="Slide Number Placeholder 2x">
            <a:extLst>
              <a:ext uri="{FF2B5EF4-FFF2-40B4-BE49-F238E27FC236}">
                <a16:creationId xmlns:a16="http://schemas.microsoft.com/office/drawing/2014/main" id="{0E0F1335-D9C6-6BA8-5314-DD517CB1B563}"/>
              </a:ext>
            </a:extLst>
          </p:cNvPr>
          <p:cNvSpPr txBox="1">
            <a:spLocks/>
          </p:cNvSpPr>
          <p:nvPr/>
        </p:nvSpPr>
        <p:spPr>
          <a:xfrm>
            <a:off x="603222" y="9364205"/>
            <a:ext cx="17815407" cy="728895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1371600">
              <a:buFont typeface="+mj-lt"/>
              <a:buAutoNum type="arabicPeriod"/>
            </a:pPr>
            <a:r>
              <a:rPr lang="en-US" sz="1350" dirty="0">
                <a:solidFill>
                  <a:srgbClr val="000000"/>
                </a:solidFill>
                <a:latin typeface="Trebuchet MS" panose="020B0603020202020204" pitchFamily="34" charset="0"/>
              </a:rPr>
              <a:t>Footnote 1</a:t>
            </a:r>
          </a:p>
          <a:p>
            <a:pPr marL="342900" indent="-342900" defTabSz="1371600">
              <a:buFont typeface="+mj-lt"/>
              <a:buAutoNum type="arabicPeriod"/>
            </a:pPr>
            <a:r>
              <a:rPr lang="en-US" sz="1350" dirty="0">
                <a:solidFill>
                  <a:srgbClr val="000000"/>
                </a:solidFill>
                <a:latin typeface="Trebuchet MS" panose="020B0603020202020204" pitchFamily="34" charset="0"/>
              </a:rPr>
              <a:t>Footnote 2</a:t>
            </a:r>
          </a:p>
        </p:txBody>
      </p:sp>
    </p:spTree>
    <p:extLst>
      <p:ext uri="{BB962C8B-B14F-4D97-AF65-F5344CB8AC3E}">
        <p14:creationId xmlns:p14="http://schemas.microsoft.com/office/powerpoint/2010/main" val="18832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386755"/>
            <a:ext cx="156972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Exploratory Data Analysis – Multivariate Analysis </a:t>
            </a:r>
            <a:r>
              <a:rPr lang="en-US" sz="5400" b="1" dirty="0" err="1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Correl</a:t>
            </a: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 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751299-2433-BA6E-2CAE-A8F8027D0FDB}"/>
              </a:ext>
            </a:extLst>
          </p:cNvPr>
          <p:cNvSpPr/>
          <p:nvPr/>
        </p:nvSpPr>
        <p:spPr>
          <a:xfrm>
            <a:off x="914400" y="2514601"/>
            <a:ext cx="3886200" cy="6812756"/>
          </a:xfrm>
          <a:prstGeom prst="rect">
            <a:avLst/>
          </a:prstGeom>
          <a:solidFill>
            <a:srgbClr val="3C587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45920" tIns="137160" rIns="137160" bIns="137160" rtlCol="0" anchor="ctr"/>
          <a:lstStyle/>
          <a:p>
            <a:pPr marL="0" marR="0" lvl="0" indent="0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C50F3C"/>
              </a:buClr>
              <a:buSzTx/>
              <a:buFontTx/>
              <a:buNone/>
              <a:tabLst/>
              <a:defRPr/>
            </a:pPr>
            <a:endParaRPr kumimoji="0" lang="en-US" sz="2700" b="1" i="0" u="none" strike="noStrike" kern="0" cap="none" spc="0" normalizeH="0" baseline="0" noProof="0">
              <a:ln>
                <a:noFill/>
              </a:ln>
              <a:solidFill>
                <a:srgbClr val="54565B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1F1520D4-0928-D75B-A583-A34D9310478F}"/>
              </a:ext>
            </a:extLst>
          </p:cNvPr>
          <p:cNvSpPr txBox="1">
            <a:spLocks/>
          </p:cNvSpPr>
          <p:nvPr/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/>
            <a:fld id="{1F581F51-E9B4-480E-BE98-87EF91CB5008}" type="slidenum">
              <a:rPr lang="en-US" altLang="en-US" smtClean="0">
                <a:solidFill>
                  <a:srgbClr val="C6CAC6"/>
                </a:solidFill>
                <a:latin typeface="Trebuchet MS" panose="020B0603020202020204" pitchFamily="34" charset="0"/>
              </a:rPr>
              <a:pPr defTabSz="1371600"/>
              <a:t>8</a:t>
            </a:fld>
            <a:endParaRPr lang="en-US" altLang="en-US">
              <a:solidFill>
                <a:srgbClr val="C6CAC6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9FEB8A6-9015-4ECB-00ED-C5650C26FF6A}"/>
              </a:ext>
            </a:extLst>
          </p:cNvPr>
          <p:cNvSpPr/>
          <p:nvPr/>
        </p:nvSpPr>
        <p:spPr>
          <a:xfrm>
            <a:off x="2737210" y="4231588"/>
            <a:ext cx="4113011" cy="4071332"/>
          </a:xfrm>
          <a:prstGeom prst="flowChartConnector">
            <a:avLst/>
          </a:prstGeom>
          <a:solidFill>
            <a:srgbClr val="3C587F">
              <a:alpha val="3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4F9E6-5482-5457-1D1E-2F1599C30207}"/>
              </a:ext>
            </a:extLst>
          </p:cNvPr>
          <p:cNvSpPr txBox="1"/>
          <p:nvPr/>
        </p:nvSpPr>
        <p:spPr>
          <a:xfrm>
            <a:off x="6348304" y="4256117"/>
            <a:ext cx="1510103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Co-located  HCPs Called: 434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2AED8-C2CA-9AD0-13CE-B12D201494BB}"/>
              </a:ext>
            </a:extLst>
          </p:cNvPr>
          <p:cNvSpPr txBox="1"/>
          <p:nvPr/>
        </p:nvSpPr>
        <p:spPr>
          <a:xfrm>
            <a:off x="914400" y="1828800"/>
            <a:ext cx="7406640" cy="685800"/>
          </a:xfrm>
          <a:prstGeom prst="round2SameRect">
            <a:avLst>
              <a:gd name="adj1" fmla="val 41667"/>
              <a:gd name="adj2" fmla="val 0"/>
            </a:avLst>
          </a:prstGeom>
          <a:solidFill>
            <a:srgbClr val="3C58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Q3’23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96A8545-47E2-FF42-85D2-14AF3D4C892F}"/>
              </a:ext>
            </a:extLst>
          </p:cNvPr>
          <p:cNvGraphicFramePr>
            <a:graphicFrameLocks noGrp="1"/>
          </p:cNvGraphicFramePr>
          <p:nvPr/>
        </p:nvGraphicFramePr>
        <p:xfrm>
          <a:off x="3449345" y="4970341"/>
          <a:ext cx="1234440" cy="1159368"/>
        </p:xfrm>
        <a:graphic>
          <a:graphicData uri="http://schemas.openxmlformats.org/drawingml/2006/table">
            <a:tbl>
              <a:tblPr firstRow="1" bandRow="1"/>
              <a:tblGrid>
                <a:gridCol w="1234440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2.2K (3.1)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37.7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3.7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C14620-1E4A-9A1D-EA04-6BBA231E7C12}"/>
              </a:ext>
            </a:extLst>
          </p:cNvPr>
          <p:cNvGraphicFramePr>
            <a:graphicFrameLocks noGrp="1"/>
          </p:cNvGraphicFramePr>
          <p:nvPr/>
        </p:nvGraphicFramePr>
        <p:xfrm>
          <a:off x="4873132" y="4970342"/>
          <a:ext cx="1249367" cy="1143016"/>
        </p:xfrm>
        <a:graphic>
          <a:graphicData uri="http://schemas.openxmlformats.org/drawingml/2006/table">
            <a:tbl>
              <a:tblPr firstRow="1" bandRow="1"/>
              <a:tblGrid>
                <a:gridCol w="1249367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422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accent6"/>
                          </a:solidFill>
                          <a:latin typeface="Trebuchet MS"/>
                        </a:rPr>
                        <a:t>683 (1.6)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60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accent6"/>
                          </a:solidFill>
                          <a:latin typeface="Trebuchet MS"/>
                        </a:rPr>
                        <a:t>5.4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60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>
                          <a:solidFill>
                            <a:schemeClr val="accent6"/>
                          </a:solidFill>
                          <a:latin typeface="Trebuchet MS"/>
                        </a:rPr>
                        <a:t>1.2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66EF3C9-F81A-87CE-5D1D-EED588D3CF5D}"/>
              </a:ext>
            </a:extLst>
          </p:cNvPr>
          <p:cNvGraphicFramePr>
            <a:graphicFrameLocks noGrp="1"/>
          </p:cNvGraphicFramePr>
          <p:nvPr/>
        </p:nvGraphicFramePr>
        <p:xfrm>
          <a:off x="3464093" y="6411790"/>
          <a:ext cx="1234440" cy="1159368"/>
        </p:xfrm>
        <a:graphic>
          <a:graphicData uri="http://schemas.openxmlformats.org/drawingml/2006/table">
            <a:tbl>
              <a:tblPr firstRow="1" bandRow="1"/>
              <a:tblGrid>
                <a:gridCol w="1234440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rebuchet MS"/>
                        </a:rPr>
                        <a:t>6.6K (1.7)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rebuchet MS"/>
                        </a:rPr>
                        <a:t>20.0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rebuchet MS"/>
                        </a:rPr>
                        <a:t>2.4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19EB4E1-73E4-4A9B-1594-D32AEA1EFCE0}"/>
              </a:ext>
            </a:extLst>
          </p:cNvPr>
          <p:cNvGraphicFramePr>
            <a:graphicFrameLocks noGrp="1"/>
          </p:cNvGraphicFramePr>
          <p:nvPr/>
        </p:nvGraphicFramePr>
        <p:xfrm>
          <a:off x="15414849" y="299110"/>
          <a:ext cx="2519004" cy="1193350"/>
        </p:xfrm>
        <a:graphic>
          <a:graphicData uri="http://schemas.openxmlformats.org/drawingml/2006/table">
            <a:tbl>
              <a:tblPr firstRow="1" bandRow="1"/>
              <a:tblGrid>
                <a:gridCol w="2519004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51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# Quarterly Calls (Calls/ HCP)</a:t>
                      </a:r>
                    </a:p>
                  </a:txBody>
                  <a:tcPr marL="91694" marR="91694" marT="31992" marB="319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51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D4P TRx / HCP</a:t>
                      </a:r>
                    </a:p>
                  </a:txBody>
                  <a:tcPr marL="91694" marR="91694" marT="31992" marB="319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51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PrEP Naïve / HCP</a:t>
                      </a:r>
                    </a:p>
                  </a:txBody>
                  <a:tcPr marL="91694" marR="91694" marT="31992" marB="319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B7AF83B-ACA5-34C9-D28B-EB0442D77537}"/>
              </a:ext>
            </a:extLst>
          </p:cNvPr>
          <p:cNvSpPr txBox="1"/>
          <p:nvPr/>
        </p:nvSpPr>
        <p:spPr>
          <a:xfrm>
            <a:off x="1173902" y="4256117"/>
            <a:ext cx="21705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Targets (associated with called co-located HCPs):</a:t>
            </a:r>
          </a:p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720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7A6D01-4A10-788C-7DFD-424C783EAA29}"/>
              </a:ext>
            </a:extLst>
          </p:cNvPr>
          <p:cNvSpPr txBox="1"/>
          <p:nvPr/>
        </p:nvSpPr>
        <p:spPr>
          <a:xfrm>
            <a:off x="1126796" y="7662586"/>
            <a:ext cx="22924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Targets (associated with not-called co-located HCPs):</a:t>
            </a:r>
            <a:b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</a:br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3.8K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56F486-DE8E-D525-7483-11D6417810D1}"/>
              </a:ext>
            </a:extLst>
          </p:cNvPr>
          <p:cNvSpPr txBox="1"/>
          <p:nvPr/>
        </p:nvSpPr>
        <p:spPr>
          <a:xfrm>
            <a:off x="6348304" y="7662586"/>
            <a:ext cx="19557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Co-located HCPs Not-Called: 13.9K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5F2904-0E3A-D79C-9057-43EAA8A849A8}"/>
              </a:ext>
            </a:extLst>
          </p:cNvPr>
          <p:cNvSpPr txBox="1"/>
          <p:nvPr/>
        </p:nvSpPr>
        <p:spPr>
          <a:xfrm>
            <a:off x="8661897" y="5936299"/>
            <a:ext cx="9682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371600"/>
            <a:r>
              <a:rPr lang="en-US">
                <a:solidFill>
                  <a:srgbClr val="54565B"/>
                </a:solidFill>
                <a:latin typeface="Trebuchet MS" panose="020B0603020202020204" pitchFamily="34" charset="0"/>
              </a:rPr>
              <a:t>Called 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0A070A-2986-9DA9-F4FD-883DCDDC1CE8}"/>
              </a:ext>
            </a:extLst>
          </p:cNvPr>
          <p:cNvSpPr txBox="1"/>
          <p:nvPr/>
        </p:nvSpPr>
        <p:spPr>
          <a:xfrm>
            <a:off x="8445492" y="6375295"/>
            <a:ext cx="13994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371600"/>
            <a:r>
              <a:rPr lang="en-US">
                <a:solidFill>
                  <a:srgbClr val="54565B"/>
                </a:solidFill>
                <a:latin typeface="Trebuchet MS" panose="020B0603020202020204" pitchFamily="34" charset="0"/>
              </a:rPr>
              <a:t>Not Called 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D01994-9CE9-A811-1FEA-FF9860072063}"/>
              </a:ext>
            </a:extLst>
          </p:cNvPr>
          <p:cNvSpPr/>
          <p:nvPr/>
        </p:nvSpPr>
        <p:spPr>
          <a:xfrm>
            <a:off x="9966962" y="2514601"/>
            <a:ext cx="3886200" cy="6812756"/>
          </a:xfrm>
          <a:prstGeom prst="rect">
            <a:avLst/>
          </a:prstGeom>
          <a:solidFill>
            <a:srgbClr val="8DC1C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45920" tIns="137160" rIns="137160" bIns="137160" rtlCol="0" anchor="ctr"/>
          <a:lstStyle/>
          <a:p>
            <a:pPr marL="0" marR="0" lvl="0" indent="0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C50F3C"/>
              </a:buClr>
              <a:buSzTx/>
              <a:buFontTx/>
              <a:buNone/>
              <a:tabLst/>
              <a:defRPr/>
            </a:pPr>
            <a:endParaRPr kumimoji="0" lang="en-US" sz="2700" b="1" i="0" u="none" strike="noStrike" kern="0" cap="none" spc="0" normalizeH="0" baseline="0" noProof="0">
              <a:ln>
                <a:noFill/>
              </a:ln>
              <a:solidFill>
                <a:srgbClr val="54565B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F524250-BEEC-716A-E825-2636AC431812}"/>
              </a:ext>
            </a:extLst>
          </p:cNvPr>
          <p:cNvSpPr/>
          <p:nvPr/>
        </p:nvSpPr>
        <p:spPr>
          <a:xfrm>
            <a:off x="11789771" y="4231588"/>
            <a:ext cx="4113011" cy="4071332"/>
          </a:xfrm>
          <a:prstGeom prst="flowChartConnector">
            <a:avLst/>
          </a:prstGeom>
          <a:solidFill>
            <a:srgbClr val="8DC1C5">
              <a:lumMod val="50000"/>
              <a:alpha val="3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68684-9417-0EF3-E388-441E81B26B03}"/>
              </a:ext>
            </a:extLst>
          </p:cNvPr>
          <p:cNvSpPr txBox="1"/>
          <p:nvPr/>
        </p:nvSpPr>
        <p:spPr>
          <a:xfrm>
            <a:off x="15170282" y="4256117"/>
            <a:ext cx="20228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Co-located HCPs Called : 372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D24E4D-36CC-2A29-59B0-C449530F1551}"/>
              </a:ext>
            </a:extLst>
          </p:cNvPr>
          <p:cNvSpPr txBox="1"/>
          <p:nvPr/>
        </p:nvSpPr>
        <p:spPr>
          <a:xfrm>
            <a:off x="9966962" y="1828800"/>
            <a:ext cx="7406640" cy="685800"/>
          </a:xfrm>
          <a:prstGeom prst="round2SameRect">
            <a:avLst>
              <a:gd name="adj1" fmla="val 41667"/>
              <a:gd name="adj2" fmla="val 0"/>
            </a:avLst>
          </a:prstGeom>
          <a:solidFill>
            <a:srgbClr val="8DC1C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Q4’23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C032BE1-1725-1843-C4C5-0BEE1E57BCCF}"/>
              </a:ext>
            </a:extLst>
          </p:cNvPr>
          <p:cNvGraphicFramePr>
            <a:graphicFrameLocks noGrp="1"/>
          </p:cNvGraphicFramePr>
          <p:nvPr/>
        </p:nvGraphicFramePr>
        <p:xfrm>
          <a:off x="12565308" y="4970341"/>
          <a:ext cx="1234440" cy="1159368"/>
        </p:xfrm>
        <a:graphic>
          <a:graphicData uri="http://schemas.openxmlformats.org/drawingml/2006/table">
            <a:tbl>
              <a:tblPr firstRow="1" bandRow="1"/>
              <a:tblGrid>
                <a:gridCol w="1234440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2.2K (3.5)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39.9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3.6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29DC5E2-CFAE-FE07-91EE-72E24E877416}"/>
              </a:ext>
            </a:extLst>
          </p:cNvPr>
          <p:cNvGraphicFramePr>
            <a:graphicFrameLocks noGrp="1"/>
          </p:cNvGraphicFramePr>
          <p:nvPr/>
        </p:nvGraphicFramePr>
        <p:xfrm>
          <a:off x="13925696" y="4970341"/>
          <a:ext cx="1234440" cy="1159368"/>
        </p:xfrm>
        <a:graphic>
          <a:graphicData uri="http://schemas.openxmlformats.org/drawingml/2006/table">
            <a:tbl>
              <a:tblPr firstRow="1" bandRow="1"/>
              <a:tblGrid>
                <a:gridCol w="1234440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685 (1.8)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6.4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1.2</a:t>
                      </a:r>
                    </a:p>
                  </a:txBody>
                  <a:tcPr marL="98876" marR="98876" marT="35192" marB="3519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BBC544FA-C956-6CE9-B41B-FDB4FC703040}"/>
              </a:ext>
            </a:extLst>
          </p:cNvPr>
          <p:cNvGraphicFramePr>
            <a:graphicFrameLocks noGrp="1"/>
          </p:cNvGraphicFramePr>
          <p:nvPr/>
        </p:nvGraphicFramePr>
        <p:xfrm>
          <a:off x="12575528" y="6411790"/>
          <a:ext cx="1234440" cy="1159368"/>
        </p:xfrm>
        <a:graphic>
          <a:graphicData uri="http://schemas.openxmlformats.org/drawingml/2006/table">
            <a:tbl>
              <a:tblPr firstRow="1" bandRow="1"/>
              <a:tblGrid>
                <a:gridCol w="1234440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6.3K (1.7)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19.6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C3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058"/>
                  </a:ext>
                </a:extLst>
              </a:tr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2.2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AC6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8027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E3715C03-F2EB-9512-3EF5-62B1DEB7B731}"/>
              </a:ext>
            </a:extLst>
          </p:cNvPr>
          <p:cNvSpPr txBox="1"/>
          <p:nvPr/>
        </p:nvSpPr>
        <p:spPr>
          <a:xfrm>
            <a:off x="15170282" y="7662586"/>
            <a:ext cx="19557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Co-located HCPs Not-Called: 14.1K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B51D6D-B413-6F58-54B3-3E528AF85539}"/>
              </a:ext>
            </a:extLst>
          </p:cNvPr>
          <p:cNvCxnSpPr>
            <a:cxnSpLocks/>
          </p:cNvCxnSpPr>
          <p:nvPr/>
        </p:nvCxnSpPr>
        <p:spPr>
          <a:xfrm>
            <a:off x="914402" y="6267252"/>
            <a:ext cx="1645919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1" name="Slide Number Placeholder 2x">
            <a:extLst>
              <a:ext uri="{FF2B5EF4-FFF2-40B4-BE49-F238E27FC236}">
                <a16:creationId xmlns:a16="http://schemas.microsoft.com/office/drawing/2014/main" id="{9958EB04-DD94-5555-E4C1-A84B4D378CB0}"/>
              </a:ext>
            </a:extLst>
          </p:cNvPr>
          <p:cNvSpPr txBox="1">
            <a:spLocks/>
          </p:cNvSpPr>
          <p:nvPr/>
        </p:nvSpPr>
        <p:spPr>
          <a:xfrm>
            <a:off x="563985" y="9484574"/>
            <a:ext cx="16195824" cy="728895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Data Source: IQVIA XPO (Jul’23-Dec'23); G360 (Jul’23-Dec'23); IQVIA XPD (Jul’23-Dec'23)</a:t>
            </a:r>
          </a:p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Q4'23 and Q3'23 target Lists are considered</a:t>
            </a:r>
          </a:p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Non-Target HCPs having PrEP TRx or have been Called in R12M (till Dec'23) have been considered for Co located HCP universe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985C60-0CFB-CFFD-CFFC-F7CDD761CF9F}"/>
              </a:ext>
            </a:extLst>
          </p:cNvPr>
          <p:cNvSpPr txBox="1"/>
          <p:nvPr/>
        </p:nvSpPr>
        <p:spPr>
          <a:xfrm>
            <a:off x="1097300" y="2796265"/>
            <a:ext cx="217055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All other Targets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BE8C80-FF17-CA75-0D88-C5DF18D33A6D}"/>
              </a:ext>
            </a:extLst>
          </p:cNvPr>
          <p:cNvSpPr txBox="1"/>
          <p:nvPr/>
        </p:nvSpPr>
        <p:spPr>
          <a:xfrm>
            <a:off x="10405621" y="4256117"/>
            <a:ext cx="23040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Targets (associated with called co-located HCPs):</a:t>
            </a:r>
            <a:b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</a:br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636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604B9A-A80F-A704-2E15-A0F5721DCE93}"/>
              </a:ext>
            </a:extLst>
          </p:cNvPr>
          <p:cNvSpPr txBox="1"/>
          <p:nvPr/>
        </p:nvSpPr>
        <p:spPr>
          <a:xfrm>
            <a:off x="10402195" y="7662586"/>
            <a:ext cx="23570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Targets (associated with not-called co-located HCPs): </a:t>
            </a:r>
          </a:p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3.8K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8FF6B0-E9DF-78AE-3807-3CFEB1686B30}"/>
              </a:ext>
            </a:extLst>
          </p:cNvPr>
          <p:cNvSpPr txBox="1"/>
          <p:nvPr/>
        </p:nvSpPr>
        <p:spPr>
          <a:xfrm>
            <a:off x="10191887" y="2691233"/>
            <a:ext cx="217055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575" b="1" i="1">
                <a:solidFill>
                  <a:srgbClr val="54565B"/>
                </a:solidFill>
                <a:latin typeface="Trebuchet MS" panose="020B0603020202020204" pitchFamily="34" charset="0"/>
              </a:rPr>
              <a:t>All other Targets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8A8BE06-D4B1-76F3-3A6D-9D2391DAA002}"/>
              </a:ext>
            </a:extLst>
          </p:cNvPr>
          <p:cNvGraphicFramePr>
            <a:graphicFrameLocks noGrp="1"/>
          </p:cNvGraphicFramePr>
          <p:nvPr/>
        </p:nvGraphicFramePr>
        <p:xfrm>
          <a:off x="1097300" y="3192131"/>
          <a:ext cx="3571737" cy="386456"/>
        </p:xfrm>
        <a:graphic>
          <a:graphicData uri="http://schemas.openxmlformats.org/drawingml/2006/table">
            <a:tbl>
              <a:tblPr firstRow="1" bandRow="1"/>
              <a:tblGrid>
                <a:gridCol w="1190579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  <a:gridCol w="1190579">
                  <a:extLst>
                    <a:ext uri="{9D8B030D-6E8A-4147-A177-3AD203B41FA5}">
                      <a16:colId xmlns:a16="http://schemas.microsoft.com/office/drawing/2014/main" val="2878548311"/>
                    </a:ext>
                  </a:extLst>
                </a:gridCol>
                <a:gridCol w="1190579">
                  <a:extLst>
                    <a:ext uri="{9D8B030D-6E8A-4147-A177-3AD203B41FA5}">
                      <a16:colId xmlns:a16="http://schemas.microsoft.com/office/drawing/2014/main" val="868886695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5.0K (2.2)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29.0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B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3.4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A917A5C-8B27-6ECB-8CFF-5C87DE92E0BC}"/>
              </a:ext>
            </a:extLst>
          </p:cNvPr>
          <p:cNvGraphicFramePr>
            <a:graphicFrameLocks noGrp="1"/>
          </p:cNvGraphicFramePr>
          <p:nvPr/>
        </p:nvGraphicFramePr>
        <p:xfrm>
          <a:off x="10191887" y="3110992"/>
          <a:ext cx="3571737" cy="386456"/>
        </p:xfrm>
        <a:graphic>
          <a:graphicData uri="http://schemas.openxmlformats.org/drawingml/2006/table">
            <a:tbl>
              <a:tblPr firstRow="1" bandRow="1"/>
              <a:tblGrid>
                <a:gridCol w="1190579">
                  <a:extLst>
                    <a:ext uri="{9D8B030D-6E8A-4147-A177-3AD203B41FA5}">
                      <a16:colId xmlns:a16="http://schemas.microsoft.com/office/drawing/2014/main" val="3333195943"/>
                    </a:ext>
                  </a:extLst>
                </a:gridCol>
                <a:gridCol w="1190579">
                  <a:extLst>
                    <a:ext uri="{9D8B030D-6E8A-4147-A177-3AD203B41FA5}">
                      <a16:colId xmlns:a16="http://schemas.microsoft.com/office/drawing/2014/main" val="2878548311"/>
                    </a:ext>
                  </a:extLst>
                </a:gridCol>
                <a:gridCol w="1190579">
                  <a:extLst>
                    <a:ext uri="{9D8B030D-6E8A-4147-A177-3AD203B41FA5}">
                      <a16:colId xmlns:a16="http://schemas.microsoft.com/office/drawing/2014/main" val="868886695"/>
                    </a:ext>
                  </a:extLst>
                </a:gridCol>
              </a:tblGrid>
              <a:tr h="386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5.3K (2.1)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E3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27.8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BA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3.9</a:t>
                      </a:r>
                    </a:p>
                  </a:txBody>
                  <a:tcPr marL="11430" marR="11430" marT="1143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747614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9EACC6E7-7239-C18E-377F-35D09C2D28F2}"/>
              </a:ext>
            </a:extLst>
          </p:cNvPr>
          <p:cNvSpPr/>
          <p:nvPr/>
        </p:nvSpPr>
        <p:spPr>
          <a:xfrm>
            <a:off x="4800974" y="4987993"/>
            <a:ext cx="1399188" cy="3607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321297-4A20-80C4-841E-375571F5B0A2}"/>
              </a:ext>
            </a:extLst>
          </p:cNvPr>
          <p:cNvSpPr/>
          <p:nvPr/>
        </p:nvSpPr>
        <p:spPr>
          <a:xfrm>
            <a:off x="13846275" y="4950179"/>
            <a:ext cx="1399188" cy="3607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5DB01E-421F-3256-3163-D9D2B7739F57}"/>
              </a:ext>
            </a:extLst>
          </p:cNvPr>
          <p:cNvSpPr/>
          <p:nvPr/>
        </p:nvSpPr>
        <p:spPr>
          <a:xfrm>
            <a:off x="12548006" y="4952174"/>
            <a:ext cx="1251744" cy="2618982"/>
          </a:xfrm>
          <a:prstGeom prst="rect">
            <a:avLst/>
          </a:prstGeom>
          <a:noFill/>
          <a:ln w="38100" cap="flat" cmpd="sng" algn="ctr">
            <a:solidFill>
              <a:srgbClr val="20366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24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381000" y="386755"/>
            <a:ext cx="15621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>
                <a:solidFill>
                  <a:srgbClr val="1F2020"/>
                </a:solidFill>
                <a:latin typeface="Trebuchet MS" panose="020B0603020202020204" pitchFamily="34" charset="0"/>
                <a:ea typeface="Montserrat Bold"/>
                <a:cs typeface="Montserrat Bold"/>
                <a:sym typeface="Montserrat Bold"/>
              </a:rPr>
              <a:t>Exploratory Data Analysis – Multivariate Analysis Scatter/Pair plots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42C02A8-B7FB-BB9C-BED9-A79BE7EC7B7A}"/>
              </a:ext>
            </a:extLst>
          </p:cNvPr>
          <p:cNvGraphicFramePr/>
          <p:nvPr/>
        </p:nvGraphicFramePr>
        <p:xfrm>
          <a:off x="917153" y="5541397"/>
          <a:ext cx="16800723" cy="3495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F28AD43-FE94-C25C-E90F-F19BD424EBE7}"/>
              </a:ext>
            </a:extLst>
          </p:cNvPr>
          <p:cNvGraphicFramePr/>
          <p:nvPr/>
        </p:nvGraphicFramePr>
        <p:xfrm>
          <a:off x="911648" y="1922621"/>
          <a:ext cx="16800723" cy="3495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DBB2BE54-17FE-E359-88AB-0FB1A98ED89B}"/>
              </a:ext>
            </a:extLst>
          </p:cNvPr>
          <p:cNvSpPr txBox="1">
            <a:spLocks/>
          </p:cNvSpPr>
          <p:nvPr/>
        </p:nvSpPr>
        <p:spPr>
          <a:xfrm>
            <a:off x="316523" y="9601199"/>
            <a:ext cx="4114800" cy="437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/>
            <a:fld id="{1F581F51-E9B4-480E-BE98-87EF91CB5008}" type="slidenum">
              <a:rPr lang="en-US" altLang="en-US" smtClean="0">
                <a:solidFill>
                  <a:srgbClr val="C6CAC6"/>
                </a:solidFill>
                <a:latin typeface="Trebuchet MS" panose="020B0603020202020204" pitchFamily="34" charset="0"/>
              </a:rPr>
              <a:pPr defTabSz="1371600"/>
              <a:t>9</a:t>
            </a:fld>
            <a:endParaRPr lang="en-US" altLang="en-US">
              <a:solidFill>
                <a:srgbClr val="C6CAC6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Slide Number Placeholder 2x">
            <a:extLst>
              <a:ext uri="{FF2B5EF4-FFF2-40B4-BE49-F238E27FC236}">
                <a16:creationId xmlns:a16="http://schemas.microsoft.com/office/drawing/2014/main" id="{4FDF664A-3474-E130-9E9A-3336DDA07F71}"/>
              </a:ext>
            </a:extLst>
          </p:cNvPr>
          <p:cNvSpPr txBox="1">
            <a:spLocks/>
          </p:cNvSpPr>
          <p:nvPr/>
        </p:nvSpPr>
        <p:spPr>
          <a:xfrm>
            <a:off x="603222" y="9318485"/>
            <a:ext cx="17815407" cy="728895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Time Period – Sales on Q4’23 WE 12.29, Calls based on respective quarters.</a:t>
            </a:r>
          </a:p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Annualized Frequency based on Called HCPs in the bucket </a:t>
            </a:r>
          </a:p>
          <a:p>
            <a:pPr marL="342900" indent="-342900" defTabSz="1371600">
              <a:buFont typeface="+mj-lt"/>
              <a:buAutoNum type="arabicPeriod"/>
            </a:pPr>
            <a:r>
              <a:rPr lang="en-US" sz="1350">
                <a:solidFill>
                  <a:srgbClr val="000000"/>
                </a:solidFill>
                <a:latin typeface="Trebuchet MS" panose="020B0603020202020204" pitchFamily="34" charset="0"/>
              </a:rPr>
              <a:t>Vacant Territories have been excluded from Actual Calls/HCP calculation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1E6487-A6F1-8E2F-9FF1-C19CAD178D0E}"/>
              </a:ext>
            </a:extLst>
          </p:cNvPr>
          <p:cNvSpPr/>
          <p:nvPr/>
        </p:nvSpPr>
        <p:spPr>
          <a:xfrm>
            <a:off x="15087600" y="5550011"/>
            <a:ext cx="2628141" cy="850485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lIns="137160" tIns="68580" rIns="137160" bIns="68580"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CPD (Targets) –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5.7</a:t>
            </a:r>
          </a:p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# Working Days</a:t>
            </a:r>
            <a:r>
              <a:rPr kumimoji="0" lang="en-US" sz="1800" b="0" i="0" u="none" strike="noStrike" kern="0" cap="none" spc="0" normalizeH="0" baseline="3000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: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58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 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F1812-5132-BB5C-71D8-58E37E730746}"/>
              </a:ext>
            </a:extLst>
          </p:cNvPr>
          <p:cNvSpPr/>
          <p:nvPr/>
        </p:nvSpPr>
        <p:spPr>
          <a:xfrm>
            <a:off x="914400" y="5559756"/>
            <a:ext cx="3186390" cy="389988"/>
          </a:xfrm>
          <a:prstGeom prst="rect">
            <a:avLst/>
          </a:prstGeom>
          <a:solidFill>
            <a:srgbClr val="203661"/>
          </a:solidFill>
          <a:ln w="9525" cap="flat" cmpd="sng" algn="ctr">
            <a:solidFill>
              <a:srgbClr val="203661"/>
            </a:solidFill>
            <a:prstDash val="solid"/>
            <a:miter lim="800000"/>
          </a:ln>
          <a:effectLst/>
        </p:spPr>
        <p:txBody>
          <a:bodyPr lIns="68580" rIns="68580" rtlCol="0" anchor="ctr"/>
          <a:lstStyle/>
          <a:p>
            <a:pPr marL="0" marR="0" lvl="0" indent="0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Q4’23</a:t>
            </a:r>
          </a:p>
        </p:txBody>
      </p:sp>
      <p:graphicFrame>
        <p:nvGraphicFramePr>
          <p:cNvPr id="36" name="Table 21x">
            <a:extLst>
              <a:ext uri="{FF2B5EF4-FFF2-40B4-BE49-F238E27FC236}">
                <a16:creationId xmlns:a16="http://schemas.microsoft.com/office/drawing/2014/main" id="{5B00B19E-3B42-8D18-2666-619019BC7F67}"/>
              </a:ext>
            </a:extLst>
          </p:cNvPr>
          <p:cNvGraphicFramePr>
            <a:graphicFrameLocks noGrp="1"/>
          </p:cNvGraphicFramePr>
          <p:nvPr/>
        </p:nvGraphicFramePr>
        <p:xfrm>
          <a:off x="1792073" y="5994585"/>
          <a:ext cx="11857824" cy="438441"/>
        </p:xfrm>
        <a:graphic>
          <a:graphicData uri="http://schemas.openxmlformats.org/drawingml/2006/table">
            <a:tbl>
              <a:tblPr firstRow="1" bandRow="1"/>
              <a:tblGrid>
                <a:gridCol w="2964456">
                  <a:extLst>
                    <a:ext uri="{9D8B030D-6E8A-4147-A177-3AD203B41FA5}">
                      <a16:colId xmlns:a16="http://schemas.microsoft.com/office/drawing/2014/main" val="3867787004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2610671910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3035782197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3302629183"/>
                    </a:ext>
                  </a:extLst>
                </a:gridCol>
              </a:tblGrid>
              <a:tr h="4384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88%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71%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67%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67%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61834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4F0E9F9-9FFC-36EE-AD97-A479E93A85BF}"/>
              </a:ext>
            </a:extLst>
          </p:cNvPr>
          <p:cNvSpPr/>
          <p:nvPr/>
        </p:nvSpPr>
        <p:spPr>
          <a:xfrm>
            <a:off x="946636" y="6003241"/>
            <a:ext cx="1690877" cy="397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lIns="68580" rIns="68580"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1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% Reach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4EE682-50B1-DD42-0324-79CD2F5E0717}"/>
              </a:ext>
            </a:extLst>
          </p:cNvPr>
          <p:cNvSpPr/>
          <p:nvPr/>
        </p:nvSpPr>
        <p:spPr>
          <a:xfrm>
            <a:off x="1206347" y="5979837"/>
            <a:ext cx="12176393" cy="423096"/>
          </a:xfrm>
          <a:prstGeom prst="rect">
            <a:avLst/>
          </a:prstGeom>
          <a:noFill/>
          <a:ln w="12700" cap="flat" cmpd="sng" algn="ctr">
            <a:solidFill>
              <a:srgbClr val="2036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FCB512-763A-0DD6-C649-64FAF948A5E3}"/>
              </a:ext>
            </a:extLst>
          </p:cNvPr>
          <p:cNvSpPr/>
          <p:nvPr/>
        </p:nvSpPr>
        <p:spPr>
          <a:xfrm>
            <a:off x="15221779" y="1903412"/>
            <a:ext cx="2491211" cy="766493"/>
          </a:xfrm>
          <a:prstGeom prst="rect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lIns="137160" tIns="68580" rIns="137160" bIns="68580"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CPD (Targets) –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5.5</a:t>
            </a:r>
          </a:p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# Working Days: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59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 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84D70-D735-4BB0-6466-024BF0B02937}"/>
              </a:ext>
            </a:extLst>
          </p:cNvPr>
          <p:cNvSpPr/>
          <p:nvPr/>
        </p:nvSpPr>
        <p:spPr>
          <a:xfrm>
            <a:off x="911648" y="1913157"/>
            <a:ext cx="3186390" cy="389988"/>
          </a:xfrm>
          <a:prstGeom prst="rect">
            <a:avLst/>
          </a:prstGeom>
          <a:solidFill>
            <a:srgbClr val="203661"/>
          </a:solidFill>
          <a:ln w="9525" cap="flat" cmpd="sng" algn="ctr">
            <a:solidFill>
              <a:srgbClr val="203661"/>
            </a:solidFill>
            <a:prstDash val="solid"/>
            <a:miter lim="800000"/>
          </a:ln>
          <a:effectLst/>
        </p:spPr>
        <p:txBody>
          <a:bodyPr lIns="68580" rIns="68580" rtlCol="0" anchor="ctr"/>
          <a:lstStyle/>
          <a:p>
            <a:pPr marL="0" marR="0" lvl="0" indent="0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Q3’23</a:t>
            </a:r>
          </a:p>
        </p:txBody>
      </p:sp>
      <p:graphicFrame>
        <p:nvGraphicFramePr>
          <p:cNvPr id="41" name="Table 21x">
            <a:extLst>
              <a:ext uri="{FF2B5EF4-FFF2-40B4-BE49-F238E27FC236}">
                <a16:creationId xmlns:a16="http://schemas.microsoft.com/office/drawing/2014/main" id="{B95AFF29-B903-1E63-FC46-31E482E5628F}"/>
              </a:ext>
            </a:extLst>
          </p:cNvPr>
          <p:cNvGraphicFramePr>
            <a:graphicFrameLocks noGrp="1"/>
          </p:cNvGraphicFramePr>
          <p:nvPr/>
        </p:nvGraphicFramePr>
        <p:xfrm>
          <a:off x="1789320" y="2347986"/>
          <a:ext cx="11857824" cy="438441"/>
        </p:xfrm>
        <a:graphic>
          <a:graphicData uri="http://schemas.openxmlformats.org/drawingml/2006/table">
            <a:tbl>
              <a:tblPr firstRow="1" bandRow="1"/>
              <a:tblGrid>
                <a:gridCol w="2964456">
                  <a:extLst>
                    <a:ext uri="{9D8B030D-6E8A-4147-A177-3AD203B41FA5}">
                      <a16:colId xmlns:a16="http://schemas.microsoft.com/office/drawing/2014/main" val="3867787004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2610671910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3035782197"/>
                    </a:ext>
                  </a:extLst>
                </a:gridCol>
                <a:gridCol w="2964456">
                  <a:extLst>
                    <a:ext uri="{9D8B030D-6E8A-4147-A177-3AD203B41FA5}">
                      <a16:colId xmlns:a16="http://schemas.microsoft.com/office/drawing/2014/main" val="3302629183"/>
                    </a:ext>
                  </a:extLst>
                </a:gridCol>
              </a:tblGrid>
              <a:tr h="4384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86%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69%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66%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74%</a:t>
                      </a:r>
                      <a:endParaRPr lang="en-US" sz="180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37160" marR="137160" marT="68580" marB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61834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46A01018-6930-EE03-CAA2-5E4D888B8C5B}"/>
              </a:ext>
            </a:extLst>
          </p:cNvPr>
          <p:cNvSpPr/>
          <p:nvPr/>
        </p:nvSpPr>
        <p:spPr>
          <a:xfrm>
            <a:off x="943883" y="2356642"/>
            <a:ext cx="1690877" cy="397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lIns="68580" rIns="68580"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1" u="none" strike="noStrike" kern="0" cap="none" spc="0" normalizeH="0" baseline="0" noProof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% Reach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1B629D-D720-3DF6-18A6-B8E3B588354B}"/>
              </a:ext>
            </a:extLst>
          </p:cNvPr>
          <p:cNvSpPr/>
          <p:nvPr/>
        </p:nvSpPr>
        <p:spPr>
          <a:xfrm>
            <a:off x="1203595" y="2333238"/>
            <a:ext cx="12176393" cy="423096"/>
          </a:xfrm>
          <a:prstGeom prst="rect">
            <a:avLst/>
          </a:prstGeom>
          <a:noFill/>
          <a:ln w="12700" cap="flat" cmpd="sng" algn="ctr">
            <a:solidFill>
              <a:srgbClr val="20366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4337E6-E5AD-7C1D-B427-02340D1AD876}"/>
              </a:ext>
            </a:extLst>
          </p:cNvPr>
          <p:cNvSpPr/>
          <p:nvPr/>
        </p:nvSpPr>
        <p:spPr>
          <a:xfrm>
            <a:off x="911649" y="5040524"/>
            <a:ext cx="16801338" cy="364799"/>
          </a:xfrm>
          <a:prstGeom prst="rect">
            <a:avLst/>
          </a:prstGeom>
          <a:noFill/>
          <a:ln w="12700" cap="flat" cmpd="sng" algn="ctr">
            <a:solidFill>
              <a:srgbClr val="5456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2CCBB-F4EF-2010-2802-7CA8D2EFA6C4}"/>
              </a:ext>
            </a:extLst>
          </p:cNvPr>
          <p:cNvSpPr txBox="1"/>
          <p:nvPr/>
        </p:nvSpPr>
        <p:spPr>
          <a:xfrm>
            <a:off x="917153" y="8642713"/>
            <a:ext cx="27137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1650" i="1">
                <a:solidFill>
                  <a:srgbClr val="54565B">
                    <a:lumMod val="75000"/>
                  </a:srgbClr>
                </a:solidFill>
                <a:latin typeface="Trebuchet MS" panose="020B0603020202020204" pitchFamily="34" charset="0"/>
              </a:rPr>
              <a:t>HCP Reached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AFA89-5E6A-E5FE-6484-DE63BC2FB133}"/>
              </a:ext>
            </a:extLst>
          </p:cNvPr>
          <p:cNvSpPr txBox="1"/>
          <p:nvPr/>
        </p:nvSpPr>
        <p:spPr>
          <a:xfrm>
            <a:off x="2625201" y="8648393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>
                <a:solidFill>
                  <a:srgbClr val="54565B">
                    <a:lumMod val="75000"/>
                  </a:srgbClr>
                </a:solidFill>
                <a:latin typeface="Trebuchet MS" panose="020B0603020202020204" pitchFamily="34" charset="0"/>
              </a:rPr>
              <a:t>667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143B76-16E3-0AB4-A6A1-98824D42356E}"/>
              </a:ext>
            </a:extLst>
          </p:cNvPr>
          <p:cNvSpPr txBox="1"/>
          <p:nvPr/>
        </p:nvSpPr>
        <p:spPr>
          <a:xfrm>
            <a:off x="5719910" y="8648395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>
                <a:solidFill>
                  <a:srgbClr val="54565B">
                    <a:lumMod val="75000"/>
                  </a:srgbClr>
                </a:solidFill>
                <a:latin typeface="Trebuchet MS" panose="020B0603020202020204" pitchFamily="34" charset="0"/>
              </a:rPr>
              <a:t>3,254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1A647-CA21-A831-C20C-25AF9D22C641}"/>
              </a:ext>
            </a:extLst>
          </p:cNvPr>
          <p:cNvSpPr txBox="1"/>
          <p:nvPr/>
        </p:nvSpPr>
        <p:spPr>
          <a:xfrm>
            <a:off x="8925759" y="865177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>
                <a:solidFill>
                  <a:srgbClr val="54565B"/>
                </a:solidFill>
                <a:latin typeface="Trebuchet MS" panose="020B0603020202020204" pitchFamily="34" charset="0"/>
              </a:rPr>
              <a:t>1,869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326E9-E0CC-5D48-40D4-87957DD70ECB}"/>
              </a:ext>
            </a:extLst>
          </p:cNvPr>
          <p:cNvSpPr txBox="1"/>
          <p:nvPr/>
        </p:nvSpPr>
        <p:spPr>
          <a:xfrm>
            <a:off x="12080412" y="862661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>
                <a:solidFill>
                  <a:srgbClr val="54565B"/>
                </a:solidFill>
                <a:latin typeface="Trebuchet MS" panose="020B0603020202020204" pitchFamily="34" charset="0"/>
              </a:rPr>
              <a:t>444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725118-DB58-65F6-EE1C-992B9A029FB0}"/>
              </a:ext>
            </a:extLst>
          </p:cNvPr>
          <p:cNvSpPr txBox="1"/>
          <p:nvPr/>
        </p:nvSpPr>
        <p:spPr>
          <a:xfrm>
            <a:off x="15426311" y="862167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>
                <a:solidFill>
                  <a:srgbClr val="54565B"/>
                </a:solidFill>
                <a:latin typeface="Trebuchet MS" panose="020B0603020202020204" pitchFamily="34" charset="0"/>
              </a:rPr>
              <a:t>521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50BCEF-B70B-3E7B-2733-07F95787522A}"/>
              </a:ext>
            </a:extLst>
          </p:cNvPr>
          <p:cNvSpPr/>
          <p:nvPr/>
        </p:nvSpPr>
        <p:spPr>
          <a:xfrm>
            <a:off x="911648" y="8626619"/>
            <a:ext cx="16801338" cy="410556"/>
          </a:xfrm>
          <a:prstGeom prst="rect">
            <a:avLst/>
          </a:prstGeom>
          <a:noFill/>
          <a:ln w="12700" cap="flat" cmpd="sng" algn="ctr">
            <a:solidFill>
              <a:srgbClr val="5456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832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SYuJbAY_kXIiBPDQWU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bRtboKRGSPR7y3VYAIs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 Template">
  <a:themeElements>
    <a:clrScheme name="Custom 18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000000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9">
    <a:dk1>
      <a:srgbClr val="54565B"/>
    </a:dk1>
    <a:lt1>
      <a:srgbClr val="FFFFFF"/>
    </a:lt1>
    <a:dk2>
      <a:srgbClr val="C50E3C"/>
    </a:dk2>
    <a:lt2>
      <a:srgbClr val="C6CAC6"/>
    </a:lt2>
    <a:accent1>
      <a:srgbClr val="203661"/>
    </a:accent1>
    <a:accent2>
      <a:srgbClr val="3C587F"/>
    </a:accent2>
    <a:accent3>
      <a:srgbClr val="8DC1C5"/>
    </a:accent3>
    <a:accent4>
      <a:srgbClr val="688C38"/>
    </a:accent4>
    <a:accent5>
      <a:srgbClr val="AEB618"/>
    </a:accent5>
    <a:accent6>
      <a:srgbClr val="000000"/>
    </a:accent6>
    <a:hlink>
      <a:srgbClr val="3A6C8A"/>
    </a:hlink>
    <a:folHlink>
      <a:srgbClr val="8F7F9E"/>
    </a:folHlink>
  </a:clrScheme>
  <a:fontScheme name="Arial Black-Arial">
    <a:majorFont>
      <a:latin typeface="Arial Black" panose="020B0A04020102020204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">
    <a:dk1>
      <a:srgbClr val="54565B"/>
    </a:dk1>
    <a:lt1>
      <a:srgbClr val="FFFFFF"/>
    </a:lt1>
    <a:dk2>
      <a:srgbClr val="C50E3C"/>
    </a:dk2>
    <a:lt2>
      <a:srgbClr val="C6CAC6"/>
    </a:lt2>
    <a:accent1>
      <a:srgbClr val="203661"/>
    </a:accent1>
    <a:accent2>
      <a:srgbClr val="3C587F"/>
    </a:accent2>
    <a:accent3>
      <a:srgbClr val="8DC1C5"/>
    </a:accent3>
    <a:accent4>
      <a:srgbClr val="688C38"/>
    </a:accent4>
    <a:accent5>
      <a:srgbClr val="AEB618"/>
    </a:accent5>
    <a:accent6>
      <a:srgbClr val="000000"/>
    </a:accent6>
    <a:hlink>
      <a:srgbClr val="3A6C8A"/>
    </a:hlink>
    <a:folHlink>
      <a:srgbClr val="8F7F9E"/>
    </a:folHlink>
  </a:clrScheme>
  <a:fontScheme name="Arial Black-Arial">
    <a:majorFont>
      <a:latin typeface="Arial Black" panose="020B0A04020102020204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">
    <a:dk1>
      <a:srgbClr val="54565B"/>
    </a:dk1>
    <a:lt1>
      <a:srgbClr val="FFFFFF"/>
    </a:lt1>
    <a:dk2>
      <a:srgbClr val="C50E3C"/>
    </a:dk2>
    <a:lt2>
      <a:srgbClr val="C6CAC6"/>
    </a:lt2>
    <a:accent1>
      <a:srgbClr val="203661"/>
    </a:accent1>
    <a:accent2>
      <a:srgbClr val="3C587F"/>
    </a:accent2>
    <a:accent3>
      <a:srgbClr val="8DC1C5"/>
    </a:accent3>
    <a:accent4>
      <a:srgbClr val="688C38"/>
    </a:accent4>
    <a:accent5>
      <a:srgbClr val="AEB618"/>
    </a:accent5>
    <a:accent6>
      <a:srgbClr val="000000"/>
    </a:accent6>
    <a:hlink>
      <a:srgbClr val="3A6C8A"/>
    </a:hlink>
    <a:folHlink>
      <a:srgbClr val="8F7F9E"/>
    </a:folHlink>
  </a:clrScheme>
  <a:fontScheme name="Arial Black-Arial">
    <a:majorFont>
      <a:latin typeface="Arial Black" panose="020B0A04020102020204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">
    <a:dk1>
      <a:srgbClr val="54565B"/>
    </a:dk1>
    <a:lt1>
      <a:srgbClr val="FFFFFF"/>
    </a:lt1>
    <a:dk2>
      <a:srgbClr val="C50E3C"/>
    </a:dk2>
    <a:lt2>
      <a:srgbClr val="C6CAC6"/>
    </a:lt2>
    <a:accent1>
      <a:srgbClr val="203661"/>
    </a:accent1>
    <a:accent2>
      <a:srgbClr val="3C587F"/>
    </a:accent2>
    <a:accent3>
      <a:srgbClr val="8DC1C5"/>
    </a:accent3>
    <a:accent4>
      <a:srgbClr val="688C38"/>
    </a:accent4>
    <a:accent5>
      <a:srgbClr val="AEB618"/>
    </a:accent5>
    <a:accent6>
      <a:srgbClr val="000000"/>
    </a:accent6>
    <a:hlink>
      <a:srgbClr val="3A6C8A"/>
    </a:hlink>
    <a:folHlink>
      <a:srgbClr val="8F7F9E"/>
    </a:folHlink>
  </a:clrScheme>
  <a:fontScheme name="Arial Black-Arial">
    <a:majorFont>
      <a:latin typeface="Arial Black" panose="020B0A04020102020204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7ffb99db-04b0-4879-8e73-d3174e57b086}" enabled="1" method="Standard" siteId="{ec3c7dee-d552-494b-a393-7f941a90b98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1046</Words>
  <Application>Microsoft Office PowerPoint</Application>
  <PresentationFormat>Custom</PresentationFormat>
  <Paragraphs>405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Proxima Nova Regular</vt:lpstr>
      <vt:lpstr>Arial</vt:lpstr>
      <vt:lpstr>Georgia</vt:lpstr>
      <vt:lpstr>Apple Symbols</vt:lpstr>
      <vt:lpstr>Calibri</vt:lpstr>
      <vt:lpstr>Trebuchet MS</vt:lpstr>
      <vt:lpstr>Wingdings</vt:lpstr>
      <vt:lpstr>Office Theme</vt:lpstr>
      <vt:lpstr>IR 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Pitch Deck Presentation</dc:title>
  <dc:creator>Revati Deshpande</dc:creator>
  <cp:lastModifiedBy>Revati Deshpande</cp:lastModifiedBy>
  <cp:revision>84</cp:revision>
  <dcterms:created xsi:type="dcterms:W3CDTF">2006-08-16T00:00:00Z</dcterms:created>
  <dcterms:modified xsi:type="dcterms:W3CDTF">2024-10-05T22:18:45Z</dcterms:modified>
  <dc:identifier>DAGSdtbJXZc</dc:identifier>
</cp:coreProperties>
</file>