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Arial Nova" panose="020B0504020202020204" pitchFamily="34" charset="0"/>
      <p:regular r:id="rId15"/>
    </p:embeddedFont>
    <p:embeddedFont>
      <p:font typeface="Lato Bold" panose="020B0604020202020204" charset="0"/>
      <p:regular r:id="rId16"/>
    </p:embeddedFont>
    <p:embeddedFont>
      <p:font typeface="Lato Bold Italics" panose="020B0604020202020204" charset="0"/>
      <p:regular r:id="rId17"/>
    </p:embeddedFon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1878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3275858"/>
            <a:ext cx="10677278" cy="125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7030A0"/>
                </a:solidFill>
                <a:latin typeface="Lato Bold"/>
                <a:ea typeface="Lato Bold"/>
                <a:cs typeface="Lato Bold"/>
                <a:sym typeface="Lato Bold"/>
              </a:rPr>
              <a:t>Order and Shipping Analytics 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48322" y="5962793"/>
            <a:ext cx="9077078" cy="413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Order and Shipping Analytics using Advance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1071F-4DE3-5036-0E5B-75F902E5E90D}"/>
              </a:ext>
            </a:extLst>
          </p:cNvPr>
          <p:cNvSpPr txBox="1"/>
          <p:nvPr/>
        </p:nvSpPr>
        <p:spPr>
          <a:xfrm>
            <a:off x="3659905" y="4675628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186537" y="221399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86537" y="1242465"/>
            <a:ext cx="3255770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 i="1">
                <a:solidFill>
                  <a:srgbClr val="000000"/>
                </a:solidFill>
                <a:latin typeface="Lato Bold Italics"/>
                <a:ea typeface="Lato Bold Italics"/>
                <a:cs typeface="Lato Bold Italics"/>
                <a:sym typeface="Lato Bold Italics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6537" y="3465225"/>
            <a:ext cx="8041281" cy="368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States with large numbers of cancel orders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to improve the supply chain of this region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cancellation of orders might be linked to delivery delays, stockout or poor customer service.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Strategies to reduce the order cancellation by customer retention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14107855" y="4536409"/>
            <a:ext cx="2431941" cy="2418676"/>
          </a:xfrm>
          <a:custGeom>
            <a:avLst/>
            <a:gdLst/>
            <a:ahLst/>
            <a:cxnLst/>
            <a:rect l="l" t="t" r="r" b="b"/>
            <a:pathLst>
              <a:path w="2431941" h="2418676">
                <a:moveTo>
                  <a:pt x="0" y="0"/>
                </a:moveTo>
                <a:lnTo>
                  <a:pt x="2431941" y="0"/>
                </a:lnTo>
                <a:lnTo>
                  <a:pt x="2431941" y="2418676"/>
                </a:lnTo>
                <a:lnTo>
                  <a:pt x="0" y="2418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41941" y="7625128"/>
            <a:ext cx="2431941" cy="2418676"/>
          </a:xfrm>
          <a:custGeom>
            <a:avLst/>
            <a:gdLst/>
            <a:ahLst/>
            <a:cxnLst/>
            <a:rect l="l" t="t" r="r" b="b"/>
            <a:pathLst>
              <a:path w="2431941" h="2418676">
                <a:moveTo>
                  <a:pt x="0" y="0"/>
                </a:moveTo>
                <a:lnTo>
                  <a:pt x="2431941" y="0"/>
                </a:lnTo>
                <a:lnTo>
                  <a:pt x="2431941" y="2418676"/>
                </a:lnTo>
                <a:lnTo>
                  <a:pt x="0" y="2418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09568" y="7881336"/>
            <a:ext cx="2383427" cy="1906260"/>
          </a:xfrm>
          <a:custGeom>
            <a:avLst/>
            <a:gdLst/>
            <a:ahLst/>
            <a:cxnLst/>
            <a:rect l="l" t="t" r="r" b="b"/>
            <a:pathLst>
              <a:path w="2383427" h="1906260">
                <a:moveTo>
                  <a:pt x="0" y="0"/>
                </a:moveTo>
                <a:lnTo>
                  <a:pt x="2383428" y="0"/>
                </a:lnTo>
                <a:lnTo>
                  <a:pt x="2383428" y="1906260"/>
                </a:lnTo>
                <a:lnTo>
                  <a:pt x="0" y="19062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7209012" y="1962475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634987" y="2643535"/>
            <a:ext cx="17356809" cy="275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2877" lvl="1" indent="-331439" algn="l">
              <a:lnSpc>
                <a:spcPts val="4298"/>
              </a:lnSpc>
              <a:buAutoNum type="arabicPeriod"/>
            </a:pPr>
            <a:r>
              <a:rPr lang="en-US" sz="30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Debit is the highest mode of transaction and CASH is the lowest.</a:t>
            </a:r>
          </a:p>
          <a:p>
            <a:pPr marL="662877" lvl="1" indent="-331439" algn="l">
              <a:lnSpc>
                <a:spcPts val="4298"/>
              </a:lnSpc>
              <a:buAutoNum type="arabicPeriod"/>
            </a:pPr>
            <a:r>
              <a:rPr lang="en-US" sz="30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Got top 3 customers from Santa Clara, Caguas and Waukegan city.</a:t>
            </a:r>
          </a:p>
          <a:p>
            <a:pPr marL="662877" lvl="1" indent="-331439" algn="l">
              <a:lnSpc>
                <a:spcPts val="4298"/>
              </a:lnSpc>
              <a:buAutoNum type="arabicPeriod"/>
            </a:pPr>
            <a:r>
              <a:rPr lang="en-US" sz="30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‘FAN SHOP’ and ‘APPAREL’ are 2 departments with higher orders.</a:t>
            </a:r>
          </a:p>
          <a:p>
            <a:pPr marL="662877" lvl="1" indent="-331439" algn="l">
              <a:lnSpc>
                <a:spcPts val="4298"/>
              </a:lnSpc>
              <a:buAutoNum type="arabicPeriod"/>
            </a:pPr>
            <a:r>
              <a:rPr lang="en-US" sz="30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 mode of shipping are ‘Standard ’ and ‘Second’ class.</a:t>
            </a:r>
          </a:p>
          <a:p>
            <a:pPr marL="662877" lvl="1" indent="-331439" algn="l">
              <a:lnSpc>
                <a:spcPts val="4298"/>
              </a:lnSpc>
              <a:buAutoNum type="arabicPeriod"/>
            </a:pPr>
            <a:r>
              <a:rPr lang="en-US" sz="30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Manipur, Haryana, Punjab are the state which has highest % of Order cancellation.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32537" y="1150724"/>
            <a:ext cx="6022926" cy="81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OUR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27649" y="3361099"/>
            <a:ext cx="11822819" cy="301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679" lvl="1" indent="-264339" algn="l">
              <a:lnSpc>
                <a:spcPts val="3428"/>
              </a:lnSpc>
              <a:buFont typeface="Arial"/>
              <a:buChar char="•"/>
            </a:pPr>
            <a:r>
              <a:rPr lang="en-US" sz="24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Type of transaction with higher orders</a:t>
            </a:r>
          </a:p>
          <a:p>
            <a:pPr algn="l">
              <a:lnSpc>
                <a:spcPts val="3428"/>
              </a:lnSpc>
            </a:pPr>
            <a:endParaRPr lang="en-US" sz="24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28679" lvl="1" indent="-264339" algn="l">
              <a:lnSpc>
                <a:spcPts val="3428"/>
              </a:lnSpc>
              <a:buFont typeface="Arial"/>
              <a:buChar char="•"/>
            </a:pPr>
            <a:r>
              <a:rPr lang="en-US" sz="24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 3 customers</a:t>
            </a:r>
          </a:p>
          <a:p>
            <a:pPr algn="l">
              <a:lnSpc>
                <a:spcPts val="3428"/>
              </a:lnSpc>
            </a:pPr>
            <a:endParaRPr lang="en-US" sz="24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28679" lvl="1" indent="-264339" algn="l">
              <a:lnSpc>
                <a:spcPts val="3428"/>
              </a:lnSpc>
              <a:buFont typeface="Arial"/>
              <a:buChar char="•"/>
            </a:pPr>
            <a:r>
              <a:rPr lang="en-US" sz="24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Departments with highest orders i.e min 40+ orders</a:t>
            </a:r>
          </a:p>
          <a:p>
            <a:pPr algn="l">
              <a:lnSpc>
                <a:spcPts val="3428"/>
              </a:lnSpc>
            </a:pPr>
            <a:endParaRPr lang="en-US" sz="24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28679" lvl="1" indent="-264339" algn="l">
              <a:lnSpc>
                <a:spcPts val="3428"/>
              </a:lnSpc>
              <a:buFont typeface="Arial"/>
              <a:buChar char="•"/>
            </a:pPr>
            <a:r>
              <a:rPr lang="en-US" sz="24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State with highest order cancellation %.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971550"/>
            <a:ext cx="8693427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Number of orders based on type of transaction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3450" y="1866061"/>
            <a:ext cx="1382177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/ * Get the number of orders by the Type of Transaction. Please exclude orders shipped from Sangli and Srinagar. Also, exclude the SUSPECTED_FRAUD cases based on the Order Status. Sort the result in the descending order based on the number of order. */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F78D10-154B-F141-F820-6D4E0747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08946"/>
              </p:ext>
            </p:extLst>
          </p:nvPr>
        </p:nvGraphicFramePr>
        <p:xfrm>
          <a:off x="2248337" y="4076700"/>
          <a:ext cx="12192000" cy="39936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130506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65679132"/>
                    </a:ext>
                  </a:extLst>
                </a:gridCol>
              </a:tblGrid>
              <a:tr h="70177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Numbers of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146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DEBIT</a:t>
                      </a:r>
                    </a:p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04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TRANSFER</a:t>
                      </a:r>
                    </a:p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PAYMENT</a:t>
                      </a:r>
                    </a:p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CASH</a:t>
                      </a:r>
                    </a:p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71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186537" y="221399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87609" y="5163755"/>
            <a:ext cx="8040209" cy="122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8"/>
              </a:lnSpc>
              <a:spcBef>
                <a:spcPct val="0"/>
              </a:spcBef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shows that most of the customers prefer online payments, so we should give offers for Debit transaction.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6537" y="1242465"/>
            <a:ext cx="3255770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 i="1">
                <a:solidFill>
                  <a:srgbClr val="000000"/>
                </a:solidFill>
                <a:latin typeface="Lato Bold Italics"/>
                <a:ea typeface="Lato Bold Italics"/>
                <a:cs typeface="Lato Bold Italics"/>
                <a:sym typeface="Lato Bold Italics"/>
              </a:rPr>
              <a:t>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6537" y="3465225"/>
            <a:ext cx="8041281" cy="81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8"/>
              </a:lnSpc>
              <a:spcBef>
                <a:spcPct val="0"/>
              </a:spcBef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can see that from ‘DEBIT’  transaction has the highest numbers of orders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9304" y="6862284"/>
            <a:ext cx="5744744" cy="40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8"/>
              </a:lnSpc>
              <a:spcBef>
                <a:spcPct val="0"/>
              </a:spcBef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marketing strategy 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403101" y="4852847"/>
            <a:ext cx="2383427" cy="1906260"/>
          </a:xfrm>
          <a:custGeom>
            <a:avLst/>
            <a:gdLst/>
            <a:ahLst/>
            <a:cxnLst/>
            <a:rect l="l" t="t" r="r" b="b"/>
            <a:pathLst>
              <a:path w="2383427" h="1906260">
                <a:moveTo>
                  <a:pt x="0" y="0"/>
                </a:moveTo>
                <a:lnTo>
                  <a:pt x="2383427" y="0"/>
                </a:lnTo>
                <a:lnTo>
                  <a:pt x="2383427" y="1906260"/>
                </a:lnTo>
                <a:lnTo>
                  <a:pt x="0" y="1906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784225"/>
            <a:ext cx="8693427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 3 Customers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8388" y="1381018"/>
            <a:ext cx="13821775" cy="296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Get the list of the Top 3 customers based on the completed orders along with the following details: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Customer Id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Customer First Name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Customer City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Customer State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Number of completed orders</a:t>
            </a:r>
          </a:p>
          <a:p>
            <a:pPr marL="906777" lvl="2" indent="-302259" algn="l">
              <a:lnSpc>
                <a:spcPts val="2939"/>
              </a:lnSpc>
              <a:spcBef>
                <a:spcPct val="0"/>
              </a:spcBef>
              <a:buFont typeface="Arial"/>
              <a:buChar char="⚬"/>
            </a:pPr>
            <a:r>
              <a:rPr lang="en-US" sz="20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Total Sales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endParaRPr lang="en-US" sz="2099">
              <a:solidFill>
                <a:srgbClr val="040606"/>
              </a:solidFill>
              <a:latin typeface="Arial Nova"/>
              <a:ea typeface="Arial Nova"/>
              <a:cs typeface="Arial Nova"/>
              <a:sym typeface="Arial Nov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E63FE0-F585-BA7F-0425-9ACA2CD3E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81516"/>
              </p:ext>
            </p:extLst>
          </p:nvPr>
        </p:nvGraphicFramePr>
        <p:xfrm>
          <a:off x="2443275" y="4347103"/>
          <a:ext cx="12192000" cy="41291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608482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1596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18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3314961"/>
                    </a:ext>
                  </a:extLst>
                </a:gridCol>
                <a:gridCol w="2230325">
                  <a:extLst>
                    <a:ext uri="{9D8B030D-6E8A-4147-A177-3AD203B41FA5}">
                      <a16:colId xmlns:a16="http://schemas.microsoft.com/office/drawing/2014/main" val="484368140"/>
                    </a:ext>
                  </a:extLst>
                </a:gridCol>
                <a:gridCol w="1833675">
                  <a:extLst>
                    <a:ext uri="{9D8B030D-6E8A-4147-A177-3AD203B41FA5}">
                      <a16:colId xmlns:a16="http://schemas.microsoft.com/office/drawing/2014/main" val="4248313504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r>
                        <a:rPr lang="en-IN" sz="2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NO. OF COMPLETED 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TOTAL_SALES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32046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Santa 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2929.74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9265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r>
                        <a:rPr lang="en-IN" sz="2400" b="1" dirty="0"/>
                        <a:t>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Caguas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2188.82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5734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r>
                        <a:rPr lang="en-IN" sz="2400" b="1" dirty="0"/>
                        <a:t>9106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Waukegan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119.83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46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186537" y="221399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86537" y="1242465"/>
            <a:ext cx="3255770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 i="1">
                <a:solidFill>
                  <a:srgbClr val="000000"/>
                </a:solidFill>
                <a:latin typeface="Lato Bold Italics"/>
                <a:ea typeface="Lato Bold Italics"/>
                <a:cs typeface="Lato Bold Italics"/>
                <a:sym typeface="Lato Bold Italics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6537" y="3465225"/>
            <a:ext cx="8041281" cy="409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know our valuable or loyal customers.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can  focus on maintaining their loyalty through personalized marketing, promotions, or loyalty programs.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Also can get the regions of highest orders, so we target that regions for increasing the sales/revenue 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71550"/>
            <a:ext cx="1009580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Departments with highest orders i.e min 40+ orders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33450" y="1856536"/>
            <a:ext cx="12716051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Get the order count by the Shipping Mode and the Department Name. 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Consider departments with at least 40 closed/completed orders.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5C538-2484-8AED-DCCF-92284516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62442"/>
              </p:ext>
            </p:extLst>
          </p:nvPr>
        </p:nvGraphicFramePr>
        <p:xfrm>
          <a:off x="3048000" y="3543300"/>
          <a:ext cx="12192000" cy="4693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0570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7017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141478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SHIPPING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NO. OF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56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Standard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Fan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5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Standard Class</a:t>
                      </a:r>
                    </a:p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Apparel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68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Standard Class</a:t>
                      </a:r>
                    </a:p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Golf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579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2400" b="1" dirty="0"/>
                        <a:t>Second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Apparel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85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2400" b="1" dirty="0"/>
                        <a:t>Second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Fan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68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186537" y="221399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86537" y="1242465"/>
            <a:ext cx="3255770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 i="1">
                <a:solidFill>
                  <a:srgbClr val="000000"/>
                </a:solidFill>
                <a:latin typeface="Lato Bold Italics"/>
                <a:ea typeface="Lato Bold Italics"/>
                <a:cs typeface="Lato Bold Italics"/>
                <a:sym typeface="Lato Bold Italics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6537" y="3465225"/>
            <a:ext cx="8041281" cy="450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‘FAN SHOP’ and ‘APPAREL’ are 2 departments with higher orders.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i.e customers are intersected increase the marketing, stocks, customer retention of this departments.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need to have fast shipping options readily available for such high-demand products.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7931" lvl="1" indent="-248965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to work on shipping strategy.</a:t>
            </a:r>
          </a:p>
        </p:txBody>
      </p:sp>
      <p:sp>
        <p:nvSpPr>
          <p:cNvPr id="9" name="Freeform 9"/>
          <p:cNvSpPr/>
          <p:nvPr/>
        </p:nvSpPr>
        <p:spPr>
          <a:xfrm>
            <a:off x="14107855" y="4536409"/>
            <a:ext cx="2431941" cy="2418676"/>
          </a:xfrm>
          <a:custGeom>
            <a:avLst/>
            <a:gdLst/>
            <a:ahLst/>
            <a:cxnLst/>
            <a:rect l="l" t="t" r="r" b="b"/>
            <a:pathLst>
              <a:path w="2431941" h="2418676">
                <a:moveTo>
                  <a:pt x="0" y="0"/>
                </a:moveTo>
                <a:lnTo>
                  <a:pt x="2431941" y="0"/>
                </a:lnTo>
                <a:lnTo>
                  <a:pt x="2431941" y="2418676"/>
                </a:lnTo>
                <a:lnTo>
                  <a:pt x="0" y="2418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971550"/>
            <a:ext cx="1009580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State with highest order cancellation %.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1987" y="1722174"/>
            <a:ext cx="12716051" cy="227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An order is cancelled when the status of the order is either cancelled or SUSPECTED_FRAUD. Obtain the list of states by the order cancellation % and sort them in the descending order of the cancellation % </a:t>
            </a:r>
          </a:p>
          <a:p>
            <a:pPr marL="1122671" lvl="2" indent="-374224" algn="l">
              <a:lnSpc>
                <a:spcPts val="3639"/>
              </a:lnSpc>
              <a:buFont typeface="Arial"/>
              <a:buChar char="⚬"/>
            </a:pPr>
            <a:r>
              <a:rPr lang="en-US" sz="2599" u="sng" dirty="0">
                <a:solidFill>
                  <a:srgbClr val="040606"/>
                </a:solidFill>
                <a:latin typeface="Arial Nova"/>
                <a:ea typeface="Arial Nova"/>
                <a:cs typeface="Arial Nova"/>
                <a:sym typeface="Arial Nova"/>
              </a:rPr>
              <a:t>Definition: Cancellation % = Cancelled order / Total Orders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 u="sng" dirty="0">
              <a:solidFill>
                <a:srgbClr val="040606"/>
              </a:solidFill>
              <a:latin typeface="Arial Nova"/>
              <a:ea typeface="Arial Nova"/>
              <a:cs typeface="Arial Nova"/>
              <a:sym typeface="Arial Nov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25628-4AA4-44EE-257B-59F33CAE5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27327"/>
              </p:ext>
            </p:extLst>
          </p:nvPr>
        </p:nvGraphicFramePr>
        <p:xfrm>
          <a:off x="3048000" y="4401820"/>
          <a:ext cx="12192000" cy="30365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342084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39533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52656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00535735"/>
                    </a:ext>
                  </a:extLst>
                </a:gridCol>
              </a:tblGrid>
              <a:tr h="73787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ORDER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CANCELLED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CANCELLATION  %</a:t>
                      </a:r>
                    </a:p>
                    <a:p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56667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Manipur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11.1111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86008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en-IN" sz="2400" b="1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9.0909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59390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en-IN" sz="2400" b="1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9.0909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833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580</Words>
  <Application>Microsoft Office PowerPoint</Application>
  <PresentationFormat>Custom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Archivo Black</vt:lpstr>
      <vt:lpstr>Poppins</vt:lpstr>
      <vt:lpstr>League Spartan</vt:lpstr>
      <vt:lpstr>Arial Nova</vt:lpstr>
      <vt:lpstr>Lato Bold Italics</vt:lpstr>
      <vt:lpstr>Arial</vt:lpstr>
      <vt:lpstr>Times New Roman</vt:lpstr>
      <vt:lpstr>Lato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SQL_Case-study_ presentation</dc:title>
  <dc:creator>Revati Kore</dc:creator>
  <cp:lastModifiedBy>Revati Kore</cp:lastModifiedBy>
  <cp:revision>2</cp:revision>
  <dcterms:created xsi:type="dcterms:W3CDTF">2006-08-16T00:00:00Z</dcterms:created>
  <dcterms:modified xsi:type="dcterms:W3CDTF">2025-03-06T10:50:18Z</dcterms:modified>
  <dc:identifier>DAGUIaS6sKI</dc:identifier>
</cp:coreProperties>
</file>