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305" r:id="rId5"/>
    <p:sldId id="296" r:id="rId6"/>
    <p:sldId id="306" r:id="rId7"/>
    <p:sldId id="259" r:id="rId8"/>
    <p:sldId id="312" r:id="rId9"/>
    <p:sldId id="311" r:id="rId10"/>
    <p:sldId id="317" r:id="rId11"/>
    <p:sldId id="314" r:id="rId12"/>
    <p:sldId id="310" r:id="rId13"/>
    <p:sldId id="318" r:id="rId14"/>
    <p:sldId id="31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7D9"/>
    <a:srgbClr val="93D3D9"/>
    <a:srgbClr val="AAD6FF"/>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879" autoAdjust="0"/>
  </p:normalViewPr>
  <p:slideViewPr>
    <p:cSldViewPr snapToGrid="0">
      <p:cViewPr varScale="1">
        <p:scale>
          <a:sx n="86" d="100"/>
          <a:sy n="86" d="100"/>
        </p:scale>
        <p:origin x="562" y="53"/>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4/25/2023</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4/25/2023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2</a:t>
            </a:fld>
            <a:endParaRPr lang="en-US" dirty="0"/>
          </a:p>
        </p:txBody>
      </p:sp>
    </p:spTree>
    <p:extLst>
      <p:ext uri="{BB962C8B-B14F-4D97-AF65-F5344CB8AC3E}">
        <p14:creationId xmlns:p14="http://schemas.microsoft.com/office/powerpoint/2010/main" val="3270232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4</a:t>
            </a:fld>
            <a:endParaRPr lang="en-US" dirty="0"/>
          </a:p>
        </p:txBody>
      </p:sp>
    </p:spTree>
    <p:extLst>
      <p:ext uri="{BB962C8B-B14F-4D97-AF65-F5344CB8AC3E}">
        <p14:creationId xmlns:p14="http://schemas.microsoft.com/office/powerpoint/2010/main" val="124288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a16="http://schemas.microsoft.com/office/drawing/2014/main"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a16="http://schemas.microsoft.com/office/drawing/2014/main"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a16="http://schemas.microsoft.com/office/drawing/2014/main"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C6C79F3B-6B68-BA3C-6CBE-C26E339E450E}"/>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9D503431-982D-5D35-88BF-09474F76D65D}"/>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158D7F8-0920-52BA-580D-07249122876C}"/>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95398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a16="http://schemas.microsoft.com/office/drawing/2014/main"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
        <p:nvSpPr>
          <p:cNvPr id="14" name="Footer Placeholder 13">
            <a:extLst>
              <a:ext uri="{FF2B5EF4-FFF2-40B4-BE49-F238E27FC236}">
                <a16:creationId xmlns:a16="http://schemas.microsoft.com/office/drawing/2014/main" id="{2F05D25C-B703-1868-603E-D468EF44D794}"/>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D8FDB2CC-A975-BC07-042A-228D387E516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5" name="Text Placeholder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3" name="Text Placeholder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7" name="Text Placeholder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2" name="Text Placeholder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180B-35BA-C28E-820F-59C84FBDD99A}"/>
              </a:ext>
            </a:extLst>
          </p:cNvPr>
          <p:cNvSpPr>
            <a:spLocks noGrp="1"/>
          </p:cNvSpPr>
          <p:nvPr>
            <p:ph type="ctrTitle"/>
          </p:nvPr>
        </p:nvSpPr>
        <p:spPr>
          <a:xfrm>
            <a:off x="3475697" y="3495405"/>
            <a:ext cx="5080808" cy="535057"/>
          </a:xfrm>
        </p:spPr>
        <p:txBody>
          <a:bodyPr/>
          <a:lstStyle/>
          <a:p>
            <a:r>
              <a:rPr lang="en-US" dirty="0"/>
              <a:t>Offensive text classification on OLID dataset</a:t>
            </a:r>
          </a:p>
        </p:txBody>
      </p:sp>
    </p:spTree>
    <p:extLst>
      <p:ext uri="{BB962C8B-B14F-4D97-AF65-F5344CB8AC3E}">
        <p14:creationId xmlns:p14="http://schemas.microsoft.com/office/powerpoint/2010/main" val="317718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54157-869F-9BBE-CFCF-717129CA6907}"/>
              </a:ext>
            </a:extLst>
          </p:cNvPr>
          <p:cNvSpPr>
            <a:spLocks noGrp="1"/>
          </p:cNvSpPr>
          <p:nvPr>
            <p:ph type="title"/>
          </p:nvPr>
        </p:nvSpPr>
        <p:spPr>
          <a:xfrm>
            <a:off x="1748028" y="1389888"/>
            <a:ext cx="8695944" cy="1325880"/>
          </a:xfrm>
        </p:spPr>
        <p:txBody>
          <a:bodyPr/>
          <a:lstStyle/>
          <a:p>
            <a:r>
              <a:rPr lang="en-US" dirty="0">
                <a:latin typeface="Baskerville Old Face" panose="02020602080505020303" pitchFamily="18" charset="77"/>
              </a:rPr>
              <a:t>Conclusion</a:t>
            </a:r>
            <a:endParaRPr lang="en-US" dirty="0"/>
          </a:p>
        </p:txBody>
      </p:sp>
      <p:sp>
        <p:nvSpPr>
          <p:cNvPr id="3" name="Content Placeholder 2">
            <a:extLst>
              <a:ext uri="{FF2B5EF4-FFF2-40B4-BE49-F238E27FC236}">
                <a16:creationId xmlns:a16="http://schemas.microsoft.com/office/drawing/2014/main" id="{DC9AC05D-560D-1665-8879-549C0B4EDE5C}"/>
              </a:ext>
            </a:extLst>
          </p:cNvPr>
          <p:cNvSpPr>
            <a:spLocks noGrp="1"/>
          </p:cNvSpPr>
          <p:nvPr>
            <p:ph idx="1"/>
          </p:nvPr>
        </p:nvSpPr>
        <p:spPr/>
        <p:txBody>
          <a:bodyPr/>
          <a:lstStyle/>
          <a:p>
            <a:pPr marL="0" indent="0">
              <a:lnSpc>
                <a:spcPct val="100000"/>
              </a:lnSpc>
              <a:buNone/>
            </a:pPr>
            <a:r>
              <a:rPr lang="en-US" dirty="0"/>
              <a:t>In conclusion, offensive text classification is an important work since it assists in identifying and filtering out harmful or improper content from social media platforms. </a:t>
            </a:r>
          </a:p>
          <a:p>
            <a:pPr marL="0" indent="0">
              <a:lnSpc>
                <a:spcPct val="100000"/>
              </a:lnSpc>
              <a:buNone/>
            </a:pPr>
            <a:r>
              <a:rPr lang="en-US" dirty="0"/>
              <a:t>The findings discussed above suggests that both classifiers are successful at identifying offensive texts and have the potential to be enhanced further by employing more advanced approaches such as deep learning</a:t>
            </a:r>
            <a:endParaRPr lang="en-US" dirty="0">
              <a:solidFill>
                <a:schemeClr val="accent3"/>
              </a:solidFill>
              <a:cs typeface="Calibri"/>
            </a:endParaRPr>
          </a:p>
        </p:txBody>
      </p:sp>
      <p:sp>
        <p:nvSpPr>
          <p:cNvPr id="4" name="Footer Placeholder 3">
            <a:extLst>
              <a:ext uri="{FF2B5EF4-FFF2-40B4-BE49-F238E27FC236}">
                <a16:creationId xmlns:a16="http://schemas.microsoft.com/office/drawing/2014/main" id="{8EF088D1-E89A-FD55-EB44-49411774536D}"/>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94026A48-6EF8-D4D0-2C6E-1F96935EA501}"/>
              </a:ext>
            </a:extLst>
          </p:cNvPr>
          <p:cNvSpPr>
            <a:spLocks noGrp="1"/>
          </p:cNvSpPr>
          <p:nvPr>
            <p:ph type="sldNum" sz="quarter" idx="11"/>
          </p:nvPr>
        </p:nvSpPr>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2343929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EB5DC-8C2B-5750-6E12-9A35C0FFBA00}"/>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2790251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p:txBody>
          <a:bodyPr>
            <a:normAutofit/>
          </a:bodyPr>
          <a:lstStyle/>
          <a:p>
            <a:r>
              <a:rPr lang="en-US" dirty="0">
                <a:solidFill>
                  <a:schemeClr val="accent3"/>
                </a:solidFill>
                <a:latin typeface="Baskerville Old Face" panose="02020602080505020303" pitchFamily="18" charset="77"/>
                <a:cs typeface="Calibri Light"/>
              </a:rPr>
              <a:t>Agenda</a:t>
            </a:r>
            <a:endParaRPr lang="en-US" dirty="0">
              <a:solidFill>
                <a:schemeClr val="accent3"/>
              </a:solidFill>
              <a:latin typeface="Baskerville Old Face" panose="02020602080505020303" pitchFamily="18" charset="77"/>
            </a:endParaRPr>
          </a:p>
        </p:txBody>
      </p:sp>
      <p:sp>
        <p:nvSpPr>
          <p:cNvPr id="4" name="Text Placeholder 3">
            <a:extLst>
              <a:ext uri="{FF2B5EF4-FFF2-40B4-BE49-F238E27FC236}">
                <a16:creationId xmlns:a16="http://schemas.microsoft.com/office/drawing/2014/main" id="{7090AC0D-F624-B281-1AB5-687E5F6B3291}"/>
              </a:ext>
            </a:extLst>
          </p:cNvPr>
          <p:cNvSpPr>
            <a:spLocks noGrp="1"/>
          </p:cNvSpPr>
          <p:nvPr>
            <p:ph type="body" sz="quarter" idx="13"/>
          </p:nvPr>
        </p:nvSpPr>
        <p:spPr/>
        <p:txBody>
          <a:bodyPr/>
          <a:lstStyle/>
          <a:p>
            <a:r>
              <a:rPr lang="en-US" dirty="0"/>
              <a:t>A</a:t>
            </a:r>
          </a:p>
        </p:txBody>
      </p:sp>
      <p:pic>
        <p:nvPicPr>
          <p:cNvPr id="10" name="Picture 9" descr="Floral leaf accent">
            <a:extLst>
              <a:ext uri="{FF2B5EF4-FFF2-40B4-BE49-F238E27FC236}">
                <a16:creationId xmlns:a16="http://schemas.microsoft.com/office/drawing/2014/main" id="{08A3395B-5659-47E4-8F54-71340961FF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41633" flipH="1">
            <a:off x="1654192" y="3058939"/>
            <a:ext cx="1243661" cy="790090"/>
          </a:xfrm>
          <a:prstGeom prst="rect">
            <a:avLst/>
          </a:prstGeom>
        </p:spPr>
      </p:pic>
      <p:pic>
        <p:nvPicPr>
          <p:cNvPr id="1929" name="Picture 1928" descr="Floral leaf accent">
            <a:extLst>
              <a:ext uri="{FF2B5EF4-FFF2-40B4-BE49-F238E27FC236}">
                <a16:creationId xmlns:a16="http://schemas.microsoft.com/office/drawing/2014/main" id="{CF8E7A1B-4724-55CB-6FAD-D8E7562935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7260" y="2342954"/>
            <a:ext cx="1791038" cy="2033695"/>
          </a:xfrm>
          <a:prstGeom prst="rect">
            <a:avLst/>
          </a:prstGeom>
        </p:spPr>
      </p:pic>
      <p:sp>
        <p:nvSpPr>
          <p:cNvPr id="3" name="Content Placeholder 2">
            <a:extLst>
              <a:ext uri="{FF2B5EF4-FFF2-40B4-BE49-F238E27FC236}">
                <a16:creationId xmlns:a16="http://schemas.microsoft.com/office/drawing/2014/main" id="{22788C46-D0BC-4307-AE55-7601A139E7CB}"/>
              </a:ext>
            </a:extLst>
          </p:cNvPr>
          <p:cNvSpPr>
            <a:spLocks noGrp="1"/>
          </p:cNvSpPr>
          <p:nvPr>
            <p:ph sz="quarter" idx="4"/>
          </p:nvPr>
        </p:nvSpPr>
        <p:spPr/>
        <p:txBody>
          <a:bodyPr vert="horz" lIns="91440" tIns="45720" rIns="91440" bIns="45720" rtlCol="0" anchor="t">
            <a:normAutofit/>
          </a:bodyPr>
          <a:lstStyle/>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Introduction</a:t>
            </a:r>
          </a:p>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Comparisons</a:t>
            </a:r>
          </a:p>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Accuracy score</a:t>
            </a:r>
          </a:p>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Conclusion</a:t>
            </a:r>
          </a:p>
          <a:p>
            <a:endParaRPr lang="en-US" dirty="0">
              <a:solidFill>
                <a:schemeClr val="accent3"/>
              </a:solidFill>
              <a:latin typeface="Gill Sans Nova Light" panose="020B0302020104020203" pitchFamily="34" charset="0"/>
              <a:cs typeface="Calibri"/>
            </a:endParaRPr>
          </a:p>
        </p:txBody>
      </p:sp>
      <p:sp>
        <p:nvSpPr>
          <p:cNvPr id="5" name="Footer Placeholder 4">
            <a:extLst>
              <a:ext uri="{FF2B5EF4-FFF2-40B4-BE49-F238E27FC236}">
                <a16:creationId xmlns:a16="http://schemas.microsoft.com/office/drawing/2014/main" id="{4A947406-5839-A735-732D-5690E6315B95}"/>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62884A3-BD82-0FC6-A582-54DD17DBCB4A}"/>
              </a:ext>
            </a:extLst>
          </p:cNvPr>
          <p:cNvSpPr>
            <a:spLocks noGrp="1"/>
          </p:cNvSpPr>
          <p:nvPr>
            <p:ph type="sldNum" sz="quarter" idx="12"/>
          </p:nvPr>
        </p:nvSpPr>
        <p:spPr/>
        <p:txBody>
          <a:bodyPr/>
          <a:lstStyle/>
          <a:p>
            <a:fld id="{294A09A9-5501-47C1-A89A-A340965A2BE2}" type="slidenum">
              <a:rPr lang="en-US" smtClean="0"/>
              <a:t>2</a:t>
            </a:fld>
            <a:endParaRPr lang="en-US" dirty="0"/>
          </a:p>
        </p:txBody>
      </p:sp>
    </p:spTree>
    <p:extLst>
      <p:ext uri="{BB962C8B-B14F-4D97-AF65-F5344CB8AC3E}">
        <p14:creationId xmlns:p14="http://schemas.microsoft.com/office/powerpoint/2010/main" val="1859527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p:txBody>
          <a:bodyPr>
            <a:normAutofit fontScale="70000" lnSpcReduction="20000"/>
          </a:bodyPr>
          <a:lstStyle/>
          <a:p>
            <a:pPr marL="342900" indent="-342900" algn="l">
              <a:buFont typeface="Arial" panose="020B0604020202020204" pitchFamily="34" charset="0"/>
              <a:buChar char="•"/>
            </a:pPr>
            <a:r>
              <a:rPr lang="en-US" dirty="0"/>
              <a:t>The purpose for this investigation was to create a predictive model for classifying offensive tweets using the OLID dataset</a:t>
            </a:r>
          </a:p>
          <a:p>
            <a:pPr marL="342900" indent="-342900" algn="l">
              <a:buFont typeface="Arial" panose="020B0604020202020204" pitchFamily="34" charset="0"/>
              <a:buChar char="•"/>
            </a:pPr>
            <a:r>
              <a:rPr lang="en-US" dirty="0"/>
              <a:t>Three sets – Train set, Test Set, Validation set</a:t>
            </a:r>
          </a:p>
          <a:p>
            <a:pPr marL="342900" indent="-342900" algn="l">
              <a:buFont typeface="Arial" panose="020B0604020202020204" pitchFamily="34" charset="0"/>
              <a:buChar char="•"/>
            </a:pPr>
            <a:r>
              <a:rPr lang="en-US" dirty="0"/>
              <a:t>Divided into 4 tasks:</a:t>
            </a:r>
          </a:p>
          <a:p>
            <a:pPr marL="1028700" lvl="1" indent="-342900" algn="l"/>
            <a:r>
              <a:rPr lang="en-US" dirty="0"/>
              <a:t>Task 1 and 2: Model selection and performance test</a:t>
            </a:r>
          </a:p>
          <a:p>
            <a:pPr marL="1028700" lvl="1" indent="-342900" algn="l"/>
            <a:r>
              <a:rPr lang="en-US" dirty="0"/>
              <a:t>Task 3: Subsets of the train dataset – 25%, 50%,75%, 100%</a:t>
            </a:r>
          </a:p>
          <a:p>
            <a:pPr marL="1028700" lvl="1" indent="-342900" algn="l"/>
            <a:r>
              <a:rPr lang="en-US" dirty="0"/>
              <a:t>Task4 : Prediction</a:t>
            </a:r>
          </a:p>
          <a:p>
            <a:pPr marL="342900" indent="-342900" algn="l">
              <a:buFont typeface="Arial" panose="020B0604020202020204" pitchFamily="34" charset="0"/>
              <a:buChar char="•"/>
            </a:pPr>
            <a:r>
              <a:rPr lang="en-US" dirty="0"/>
              <a:t>Results obtained were pretty good as compared to other algorithms such as Decision tree, Naïve bayes.</a:t>
            </a:r>
          </a:p>
          <a:p>
            <a:pPr algn="l"/>
            <a:br>
              <a:rPr lang="en-US" dirty="0"/>
            </a:br>
            <a:endParaRPr lang="en-US" dirty="0"/>
          </a:p>
          <a:p>
            <a:pPr marL="342900" indent="-342900" algn="l">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732999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p:txBody>
          <a:bodyPr/>
          <a:lstStyle/>
          <a:p>
            <a:r>
              <a:rPr lang="en-US" dirty="0"/>
              <a:t>Comparison with plots and tables</a:t>
            </a:r>
          </a:p>
        </p:txBody>
      </p:sp>
    </p:spTree>
    <p:extLst>
      <p:ext uri="{BB962C8B-B14F-4D97-AF65-F5344CB8AC3E}">
        <p14:creationId xmlns:p14="http://schemas.microsoft.com/office/powerpoint/2010/main" val="344679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0712D-83C9-7B91-F708-5D07E4C2815D}"/>
              </a:ext>
            </a:extLst>
          </p:cNvPr>
          <p:cNvSpPr>
            <a:spLocks noGrp="1"/>
          </p:cNvSpPr>
          <p:nvPr>
            <p:ph type="title"/>
          </p:nvPr>
        </p:nvSpPr>
        <p:spPr/>
        <p:txBody>
          <a:bodyPr/>
          <a:lstStyle/>
          <a:p>
            <a:r>
              <a:rPr lang="en-US" dirty="0"/>
              <a:t>Block diagram of pipeline</a:t>
            </a:r>
          </a:p>
        </p:txBody>
      </p:sp>
      <p:sp>
        <p:nvSpPr>
          <p:cNvPr id="4" name="Footer Placeholder 3">
            <a:extLst>
              <a:ext uri="{FF2B5EF4-FFF2-40B4-BE49-F238E27FC236}">
                <a16:creationId xmlns:a16="http://schemas.microsoft.com/office/drawing/2014/main" id="{00F8B86A-A576-98F0-BAD4-3F0C0919C5C7}"/>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19143C50-6937-DD3E-B402-4ABB2469E63E}"/>
              </a:ext>
            </a:extLst>
          </p:cNvPr>
          <p:cNvSpPr>
            <a:spLocks noGrp="1"/>
          </p:cNvSpPr>
          <p:nvPr>
            <p:ph type="sldNum" sz="quarter" idx="11"/>
          </p:nvPr>
        </p:nvSpPr>
        <p:spPr/>
        <p:txBody>
          <a:bodyPr/>
          <a:lstStyle/>
          <a:p>
            <a:fld id="{294A09A9-5501-47C1-A89A-A340965A2BE2}" type="slidenum">
              <a:rPr lang="en-US" smtClean="0"/>
              <a:pPr/>
              <a:t>5</a:t>
            </a:fld>
            <a:endParaRPr lang="en-US" dirty="0"/>
          </a:p>
        </p:txBody>
      </p:sp>
      <p:pic>
        <p:nvPicPr>
          <p:cNvPr id="9" name="Content Placeholder 8" descr="Diagram&#10;&#10;Description automatically generated with medium confidence">
            <a:extLst>
              <a:ext uri="{FF2B5EF4-FFF2-40B4-BE49-F238E27FC236}">
                <a16:creationId xmlns:a16="http://schemas.microsoft.com/office/drawing/2014/main" id="{A1B2B81D-78E0-092B-BF64-5EF95CD57E04}"/>
              </a:ext>
            </a:extLst>
          </p:cNvPr>
          <p:cNvPicPr>
            <a:picLocks noGrp="1" noChangeAspect="1"/>
          </p:cNvPicPr>
          <p:nvPr>
            <p:ph idx="1"/>
          </p:nvPr>
        </p:nvPicPr>
        <p:blipFill>
          <a:blip r:embed="rId2"/>
          <a:stretch>
            <a:fillRect/>
          </a:stretch>
        </p:blipFill>
        <p:spPr>
          <a:xfrm>
            <a:off x="1249870" y="2302668"/>
            <a:ext cx="10389680" cy="1814513"/>
          </a:xfrm>
        </p:spPr>
      </p:pic>
    </p:spTree>
    <p:extLst>
      <p:ext uri="{BB962C8B-B14F-4D97-AF65-F5344CB8AC3E}">
        <p14:creationId xmlns:p14="http://schemas.microsoft.com/office/powerpoint/2010/main" val="871201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B4516-A78C-D69C-2051-684BD2AB4940}"/>
              </a:ext>
            </a:extLst>
          </p:cNvPr>
          <p:cNvSpPr>
            <a:spLocks noGrp="1"/>
          </p:cNvSpPr>
          <p:nvPr>
            <p:ph type="title"/>
          </p:nvPr>
        </p:nvSpPr>
        <p:spPr/>
        <p:txBody>
          <a:bodyPr/>
          <a:lstStyle/>
          <a:p>
            <a:r>
              <a:rPr lang="en-US" dirty="0"/>
              <a:t>RF and SVM accuracy on Validation set</a:t>
            </a:r>
          </a:p>
        </p:txBody>
      </p:sp>
      <p:sp>
        <p:nvSpPr>
          <p:cNvPr id="4" name="Footer Placeholder 3">
            <a:extLst>
              <a:ext uri="{FF2B5EF4-FFF2-40B4-BE49-F238E27FC236}">
                <a16:creationId xmlns:a16="http://schemas.microsoft.com/office/drawing/2014/main" id="{21D9DF05-D04B-F9CE-FC13-DEDFBD7A9507}"/>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7D56BD15-0727-BBF1-FBD8-0228EA23C767}"/>
              </a:ext>
            </a:extLst>
          </p:cNvPr>
          <p:cNvSpPr>
            <a:spLocks noGrp="1"/>
          </p:cNvSpPr>
          <p:nvPr>
            <p:ph type="sldNum" sz="quarter" idx="11"/>
          </p:nvPr>
        </p:nvSpPr>
        <p:spPr/>
        <p:txBody>
          <a:bodyPr/>
          <a:lstStyle/>
          <a:p>
            <a:fld id="{294A09A9-5501-47C1-A89A-A340965A2BE2}" type="slidenum">
              <a:rPr lang="en-US" smtClean="0"/>
              <a:pPr/>
              <a:t>6</a:t>
            </a:fld>
            <a:endParaRPr lang="en-US" dirty="0"/>
          </a:p>
        </p:txBody>
      </p:sp>
      <p:pic>
        <p:nvPicPr>
          <p:cNvPr id="9" name="Content Placeholder 8" descr="Chart, line chart&#10;&#10;Description automatically generated">
            <a:extLst>
              <a:ext uri="{FF2B5EF4-FFF2-40B4-BE49-F238E27FC236}">
                <a16:creationId xmlns:a16="http://schemas.microsoft.com/office/drawing/2014/main" id="{5359EE79-6A0D-9BF6-F177-7C56EF4DF145}"/>
              </a:ext>
            </a:extLst>
          </p:cNvPr>
          <p:cNvPicPr>
            <a:picLocks noGrp="1" noChangeAspect="1"/>
          </p:cNvPicPr>
          <p:nvPr>
            <p:ph idx="1"/>
          </p:nvPr>
        </p:nvPicPr>
        <p:blipFill>
          <a:blip r:embed="rId2"/>
          <a:stretch>
            <a:fillRect/>
          </a:stretch>
        </p:blipFill>
        <p:spPr>
          <a:xfrm>
            <a:off x="2502401" y="1930555"/>
            <a:ext cx="7187198" cy="4160528"/>
          </a:xfrm>
        </p:spPr>
      </p:pic>
      <p:pic>
        <p:nvPicPr>
          <p:cNvPr id="11" name="Picture 10" descr="Chart, line chart&#10;&#10;Description automatically generated">
            <a:extLst>
              <a:ext uri="{FF2B5EF4-FFF2-40B4-BE49-F238E27FC236}">
                <a16:creationId xmlns:a16="http://schemas.microsoft.com/office/drawing/2014/main" id="{6031BC57-28F9-B8CC-1658-A9B1BD34A3F3}"/>
              </a:ext>
            </a:extLst>
          </p:cNvPr>
          <p:cNvPicPr>
            <a:picLocks noChangeAspect="1"/>
          </p:cNvPicPr>
          <p:nvPr/>
        </p:nvPicPr>
        <p:blipFill>
          <a:blip r:embed="rId3"/>
          <a:stretch>
            <a:fillRect/>
          </a:stretch>
        </p:blipFill>
        <p:spPr>
          <a:xfrm>
            <a:off x="2502401" y="1434461"/>
            <a:ext cx="7187198" cy="4160528"/>
          </a:xfrm>
          <a:prstGeom prst="rect">
            <a:avLst/>
          </a:prstGeom>
        </p:spPr>
      </p:pic>
    </p:spTree>
    <p:extLst>
      <p:ext uri="{BB962C8B-B14F-4D97-AF65-F5344CB8AC3E}">
        <p14:creationId xmlns:p14="http://schemas.microsoft.com/office/powerpoint/2010/main" val="941015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B4516-A78C-D69C-2051-684BD2AB4940}"/>
              </a:ext>
            </a:extLst>
          </p:cNvPr>
          <p:cNvSpPr>
            <a:spLocks noGrp="1"/>
          </p:cNvSpPr>
          <p:nvPr>
            <p:ph type="title"/>
          </p:nvPr>
        </p:nvSpPr>
        <p:spPr/>
        <p:txBody>
          <a:bodyPr/>
          <a:lstStyle/>
          <a:p>
            <a:r>
              <a:rPr lang="en-US" dirty="0"/>
              <a:t>RF and SVM accuracy on test set</a:t>
            </a:r>
          </a:p>
        </p:txBody>
      </p:sp>
      <p:sp>
        <p:nvSpPr>
          <p:cNvPr id="4" name="Footer Placeholder 3">
            <a:extLst>
              <a:ext uri="{FF2B5EF4-FFF2-40B4-BE49-F238E27FC236}">
                <a16:creationId xmlns:a16="http://schemas.microsoft.com/office/drawing/2014/main" id="{21D9DF05-D04B-F9CE-FC13-DEDFBD7A9507}"/>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7D56BD15-0727-BBF1-FBD8-0228EA23C767}"/>
              </a:ext>
            </a:extLst>
          </p:cNvPr>
          <p:cNvSpPr>
            <a:spLocks noGrp="1"/>
          </p:cNvSpPr>
          <p:nvPr>
            <p:ph type="sldNum" sz="quarter" idx="11"/>
          </p:nvPr>
        </p:nvSpPr>
        <p:spPr/>
        <p:txBody>
          <a:bodyPr/>
          <a:lstStyle/>
          <a:p>
            <a:fld id="{294A09A9-5501-47C1-A89A-A340965A2BE2}" type="slidenum">
              <a:rPr lang="en-US" smtClean="0"/>
              <a:pPr/>
              <a:t>7</a:t>
            </a:fld>
            <a:endParaRPr lang="en-US" dirty="0"/>
          </a:p>
        </p:txBody>
      </p:sp>
      <p:pic>
        <p:nvPicPr>
          <p:cNvPr id="9" name="Content Placeholder 8" descr="Chart, line chart&#10;&#10;Description automatically generated">
            <a:extLst>
              <a:ext uri="{FF2B5EF4-FFF2-40B4-BE49-F238E27FC236}">
                <a16:creationId xmlns:a16="http://schemas.microsoft.com/office/drawing/2014/main" id="{5359EE79-6A0D-9BF6-F177-7C56EF4DF145}"/>
              </a:ext>
            </a:extLst>
          </p:cNvPr>
          <p:cNvPicPr>
            <a:picLocks noGrp="1" noChangeAspect="1"/>
          </p:cNvPicPr>
          <p:nvPr>
            <p:ph idx="1"/>
          </p:nvPr>
        </p:nvPicPr>
        <p:blipFill>
          <a:blip r:embed="rId2"/>
          <a:stretch>
            <a:fillRect/>
          </a:stretch>
        </p:blipFill>
        <p:spPr>
          <a:xfrm>
            <a:off x="2502401" y="1930555"/>
            <a:ext cx="7187198" cy="4160528"/>
          </a:xfrm>
        </p:spPr>
      </p:pic>
    </p:spTree>
    <p:extLst>
      <p:ext uri="{BB962C8B-B14F-4D97-AF65-F5344CB8AC3E}">
        <p14:creationId xmlns:p14="http://schemas.microsoft.com/office/powerpoint/2010/main" val="3324958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7E564-4283-8AE2-ADD2-7B3FFCFA26C7}"/>
              </a:ext>
            </a:extLst>
          </p:cNvPr>
          <p:cNvSpPr>
            <a:spLocks noGrp="1"/>
          </p:cNvSpPr>
          <p:nvPr>
            <p:ph type="title"/>
          </p:nvPr>
        </p:nvSpPr>
        <p:spPr/>
        <p:txBody>
          <a:bodyPr/>
          <a:lstStyle/>
          <a:p>
            <a:br>
              <a:rPr lang="en-US" dirty="0"/>
            </a:br>
            <a:r>
              <a:rPr lang="en-US" dirty="0"/>
              <a:t>Performance Metrics : Accuracy score</a:t>
            </a:r>
          </a:p>
        </p:txBody>
      </p:sp>
      <p:sp>
        <p:nvSpPr>
          <p:cNvPr id="10" name="Text Placeholder 9">
            <a:extLst>
              <a:ext uri="{FF2B5EF4-FFF2-40B4-BE49-F238E27FC236}">
                <a16:creationId xmlns:a16="http://schemas.microsoft.com/office/drawing/2014/main" id="{FA47ED29-D9DA-9DC6-8B43-80EC2A2E5B50}"/>
              </a:ext>
            </a:extLst>
          </p:cNvPr>
          <p:cNvSpPr>
            <a:spLocks noGrp="1"/>
          </p:cNvSpPr>
          <p:nvPr>
            <p:ph type="body" sz="quarter" idx="10"/>
          </p:nvPr>
        </p:nvSpPr>
        <p:spPr/>
        <p:txBody>
          <a:bodyPr/>
          <a:lstStyle/>
          <a:p>
            <a:r>
              <a:rPr lang="en-US" dirty="0"/>
              <a:t>“</a:t>
            </a:r>
          </a:p>
        </p:txBody>
      </p:sp>
      <p:sp>
        <p:nvSpPr>
          <p:cNvPr id="11" name="Text Placeholder 10">
            <a:extLst>
              <a:ext uri="{FF2B5EF4-FFF2-40B4-BE49-F238E27FC236}">
                <a16:creationId xmlns:a16="http://schemas.microsoft.com/office/drawing/2014/main" id="{CB634FAD-36DD-9FB0-7030-266A29178C42}"/>
              </a:ext>
            </a:extLst>
          </p:cNvPr>
          <p:cNvSpPr>
            <a:spLocks noGrp="1"/>
          </p:cNvSpPr>
          <p:nvPr>
            <p:ph type="body" sz="quarter" idx="11"/>
          </p:nvPr>
        </p:nvSpPr>
        <p:spPr/>
        <p:txBody>
          <a:bodyPr/>
          <a:lstStyle/>
          <a:p>
            <a:r>
              <a:rPr lang="en-US" dirty="0"/>
              <a:t>”</a:t>
            </a:r>
          </a:p>
        </p:txBody>
      </p:sp>
    </p:spTree>
    <p:extLst>
      <p:ext uri="{BB962C8B-B14F-4D97-AF65-F5344CB8AC3E}">
        <p14:creationId xmlns:p14="http://schemas.microsoft.com/office/powerpoint/2010/main" val="1563980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54157-869F-9BBE-CFCF-717129CA6907}"/>
              </a:ext>
            </a:extLst>
          </p:cNvPr>
          <p:cNvSpPr>
            <a:spLocks noGrp="1"/>
          </p:cNvSpPr>
          <p:nvPr>
            <p:ph type="title"/>
          </p:nvPr>
        </p:nvSpPr>
        <p:spPr>
          <a:xfrm>
            <a:off x="1748028" y="1389888"/>
            <a:ext cx="8695944" cy="1325880"/>
          </a:xfrm>
        </p:spPr>
        <p:txBody>
          <a:bodyPr/>
          <a:lstStyle/>
          <a:p>
            <a:r>
              <a:rPr lang="en-US" dirty="0">
                <a:latin typeface="Baskerville Old Face" panose="02020602080505020303" pitchFamily="18" charset="77"/>
              </a:rPr>
              <a:t>Performance : Accuracy</a:t>
            </a:r>
            <a:r>
              <a:rPr lang="en-US" dirty="0">
                <a:solidFill>
                  <a:schemeClr val="accent3"/>
                </a:solidFill>
              </a:rPr>
              <a:t> </a:t>
            </a:r>
            <a:endParaRPr lang="en-US" dirty="0"/>
          </a:p>
        </p:txBody>
      </p:sp>
      <p:sp>
        <p:nvSpPr>
          <p:cNvPr id="3" name="Content Placeholder 2">
            <a:extLst>
              <a:ext uri="{FF2B5EF4-FFF2-40B4-BE49-F238E27FC236}">
                <a16:creationId xmlns:a16="http://schemas.microsoft.com/office/drawing/2014/main" id="{DC9AC05D-560D-1665-8879-549C0B4EDE5C}"/>
              </a:ext>
            </a:extLst>
          </p:cNvPr>
          <p:cNvSpPr>
            <a:spLocks noGrp="1"/>
          </p:cNvSpPr>
          <p:nvPr>
            <p:ph idx="1"/>
          </p:nvPr>
        </p:nvSpPr>
        <p:spPr/>
        <p:txBody>
          <a:bodyPr/>
          <a:lstStyle/>
          <a:p>
            <a:pPr marL="0" indent="0">
              <a:lnSpc>
                <a:spcPct val="100000"/>
              </a:lnSpc>
              <a:buNone/>
            </a:pPr>
            <a:r>
              <a:rPr lang="en-US" dirty="0">
                <a:solidFill>
                  <a:schemeClr val="accent3"/>
                </a:solidFill>
                <a:cs typeface="Calibri"/>
              </a:rPr>
              <a:t>The accuracy score obtained for the classifiers is pretty good.</a:t>
            </a:r>
          </a:p>
          <a:p>
            <a:pPr marL="0" indent="0">
              <a:lnSpc>
                <a:spcPct val="100000"/>
              </a:lnSpc>
              <a:buNone/>
            </a:pPr>
            <a:r>
              <a:rPr lang="en-US" dirty="0">
                <a:cs typeface="Calibri"/>
              </a:rPr>
              <a:t>The Random Forest classifier gave an accuracy score of 81% on the test set , whereas 77% on the validation set with 100% of the train data.</a:t>
            </a:r>
          </a:p>
          <a:p>
            <a:pPr marL="0" indent="0">
              <a:lnSpc>
                <a:spcPct val="100000"/>
              </a:lnSpc>
              <a:buNone/>
            </a:pPr>
            <a:endParaRPr lang="en-US" dirty="0">
              <a:solidFill>
                <a:schemeClr val="accent3"/>
              </a:solidFill>
              <a:cs typeface="Calibri"/>
            </a:endParaRPr>
          </a:p>
          <a:p>
            <a:r>
              <a:rPr lang="en-US" dirty="0">
                <a:cs typeface="Calibri"/>
              </a:rPr>
              <a:t>The Support Vector Machine classifier gave an accuracy score of 80% on the test set , whereas 74% on the validation set with 100% of the train data.</a:t>
            </a:r>
          </a:p>
          <a:p>
            <a:pPr marL="0" indent="0">
              <a:lnSpc>
                <a:spcPct val="100000"/>
              </a:lnSpc>
              <a:buNone/>
            </a:pPr>
            <a:endParaRPr lang="en-US" dirty="0">
              <a:solidFill>
                <a:schemeClr val="accent3"/>
              </a:solidFill>
              <a:cs typeface="Calibri"/>
            </a:endParaRPr>
          </a:p>
        </p:txBody>
      </p:sp>
      <p:sp>
        <p:nvSpPr>
          <p:cNvPr id="4" name="Footer Placeholder 3">
            <a:extLst>
              <a:ext uri="{FF2B5EF4-FFF2-40B4-BE49-F238E27FC236}">
                <a16:creationId xmlns:a16="http://schemas.microsoft.com/office/drawing/2014/main" id="{8EF088D1-E89A-FD55-EB44-49411774536D}"/>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94026A48-6EF8-D4D0-2C6E-1F96935EA501}"/>
              </a:ext>
            </a:extLst>
          </p:cNvPr>
          <p:cNvSpPr>
            <a:spLocks noGrp="1"/>
          </p:cNvSpPr>
          <p:nvPr>
            <p:ph type="sldNum" sz="quarter" idx="11"/>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520700503"/>
      </p:ext>
    </p:extLst>
  </p:cSld>
  <p:clrMapOvr>
    <a:masterClrMapping/>
  </p:clrMapOvr>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loral-Flourish_Win32_CP_v8" id="{BCFB3359-BC8B-4F4E-99DD-822A55018E7C}" vid="{7DF7CEC2-9D9A-40F6-95E4-E2F6E93D64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FBB2F3B-6257-41BB-8B64-5AC7494F274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9ACE2AAA-C718-435C-B4E6-95A08ACAC441}">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{04DD6005-1731-4DA2-913B-8D1F48B9388B}tf56410444_win32</Template>
  <TotalTime>26</TotalTime>
  <Words>290</Words>
  <Application>Microsoft Office PowerPoint</Application>
  <PresentationFormat>Widescreen</PresentationFormat>
  <Paragraphs>48</Paragraphs>
  <Slides>11</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Baskerville</vt:lpstr>
      <vt:lpstr>Baskerville Old Face</vt:lpstr>
      <vt:lpstr>Calibri</vt:lpstr>
      <vt:lpstr>Gill Sans Light</vt:lpstr>
      <vt:lpstr>Gill Sans Nova</vt:lpstr>
      <vt:lpstr>Gill Sans Nova Light</vt:lpstr>
      <vt:lpstr>Office Theme</vt:lpstr>
      <vt:lpstr>Offensive text classification on OLID dataset</vt:lpstr>
      <vt:lpstr>Agenda</vt:lpstr>
      <vt:lpstr>Introduction</vt:lpstr>
      <vt:lpstr>Comparison with plots and tables</vt:lpstr>
      <vt:lpstr>Block diagram of pipeline</vt:lpstr>
      <vt:lpstr>RF and SVM accuracy on Validation set</vt:lpstr>
      <vt:lpstr>RF and SVM accuracy on test set</vt:lpstr>
      <vt:lpstr> Performance Metrics : Accuracy score</vt:lpstr>
      <vt:lpstr>Performance : Accuracy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Offensive text classification on OLID dataset</dc:title>
  <dc:creator>Pimparkar, Revati C</dc:creator>
  <cp:lastModifiedBy>Pimparkar, Revati C</cp:lastModifiedBy>
  <cp:revision>4</cp:revision>
  <dcterms:created xsi:type="dcterms:W3CDTF">2023-04-25T09:48:53Z</dcterms:created>
  <dcterms:modified xsi:type="dcterms:W3CDTF">2023-04-25T10:14:58Z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