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ADE778-82CF-4C73-9C86-3C0619123C85}"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700277-557F-4E50-BE4D-8125971796DA}" type="slidenum">
              <a:rPr lang="en-US" smtClean="0"/>
              <a:t>‹#›</a:t>
            </a:fld>
            <a:endParaRPr lang="en-US"/>
          </a:p>
        </p:txBody>
      </p:sp>
    </p:spTree>
    <p:extLst>
      <p:ext uri="{BB962C8B-B14F-4D97-AF65-F5344CB8AC3E}">
        <p14:creationId xmlns:p14="http://schemas.microsoft.com/office/powerpoint/2010/main" val="1088888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ADE778-82CF-4C73-9C86-3C0619123C85}"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700277-557F-4E50-BE4D-8125971796DA}" type="slidenum">
              <a:rPr lang="en-US" smtClean="0"/>
              <a:t>‹#›</a:t>
            </a:fld>
            <a:endParaRPr lang="en-US"/>
          </a:p>
        </p:txBody>
      </p:sp>
    </p:spTree>
    <p:extLst>
      <p:ext uri="{BB962C8B-B14F-4D97-AF65-F5344CB8AC3E}">
        <p14:creationId xmlns:p14="http://schemas.microsoft.com/office/powerpoint/2010/main" val="1516533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ADE778-82CF-4C73-9C86-3C0619123C85}"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700277-557F-4E50-BE4D-8125971796D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12802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ADE778-82CF-4C73-9C86-3C0619123C85}"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700277-557F-4E50-BE4D-8125971796DA}" type="slidenum">
              <a:rPr lang="en-US" smtClean="0"/>
              <a:t>‹#›</a:t>
            </a:fld>
            <a:endParaRPr lang="en-US"/>
          </a:p>
        </p:txBody>
      </p:sp>
    </p:spTree>
    <p:extLst>
      <p:ext uri="{BB962C8B-B14F-4D97-AF65-F5344CB8AC3E}">
        <p14:creationId xmlns:p14="http://schemas.microsoft.com/office/powerpoint/2010/main" val="403164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ADE778-82CF-4C73-9C86-3C0619123C85}"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700277-557F-4E50-BE4D-8125971796D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965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ADE778-82CF-4C73-9C86-3C0619123C85}"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700277-557F-4E50-BE4D-8125971796DA}" type="slidenum">
              <a:rPr lang="en-US" smtClean="0"/>
              <a:t>‹#›</a:t>
            </a:fld>
            <a:endParaRPr lang="en-US"/>
          </a:p>
        </p:txBody>
      </p:sp>
    </p:spTree>
    <p:extLst>
      <p:ext uri="{BB962C8B-B14F-4D97-AF65-F5344CB8AC3E}">
        <p14:creationId xmlns:p14="http://schemas.microsoft.com/office/powerpoint/2010/main" val="692607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ADE778-82CF-4C73-9C86-3C0619123C85}"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700277-557F-4E50-BE4D-8125971796DA}" type="slidenum">
              <a:rPr lang="en-US" smtClean="0"/>
              <a:t>‹#›</a:t>
            </a:fld>
            <a:endParaRPr lang="en-US"/>
          </a:p>
        </p:txBody>
      </p:sp>
    </p:spTree>
    <p:extLst>
      <p:ext uri="{BB962C8B-B14F-4D97-AF65-F5344CB8AC3E}">
        <p14:creationId xmlns:p14="http://schemas.microsoft.com/office/powerpoint/2010/main" val="620287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ADE778-82CF-4C73-9C86-3C0619123C85}"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700277-557F-4E50-BE4D-8125971796DA}" type="slidenum">
              <a:rPr lang="en-US" smtClean="0"/>
              <a:t>‹#›</a:t>
            </a:fld>
            <a:endParaRPr lang="en-US"/>
          </a:p>
        </p:txBody>
      </p:sp>
    </p:spTree>
    <p:extLst>
      <p:ext uri="{BB962C8B-B14F-4D97-AF65-F5344CB8AC3E}">
        <p14:creationId xmlns:p14="http://schemas.microsoft.com/office/powerpoint/2010/main" val="434982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ADE778-82CF-4C73-9C86-3C0619123C85}"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700277-557F-4E50-BE4D-8125971796DA}" type="slidenum">
              <a:rPr lang="en-US" smtClean="0"/>
              <a:t>‹#›</a:t>
            </a:fld>
            <a:endParaRPr lang="en-US"/>
          </a:p>
        </p:txBody>
      </p:sp>
    </p:spTree>
    <p:extLst>
      <p:ext uri="{BB962C8B-B14F-4D97-AF65-F5344CB8AC3E}">
        <p14:creationId xmlns:p14="http://schemas.microsoft.com/office/powerpoint/2010/main" val="1924448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ADE778-82CF-4C73-9C86-3C0619123C85}" type="datetimeFigureOut">
              <a:rPr lang="en-US" smtClean="0"/>
              <a:t>3/28/2019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700277-557F-4E50-BE4D-8125971796DA}" type="slidenum">
              <a:rPr lang="en-US" smtClean="0"/>
              <a:t>‹#›</a:t>
            </a:fld>
            <a:endParaRPr lang="en-US"/>
          </a:p>
        </p:txBody>
      </p:sp>
    </p:spTree>
    <p:extLst>
      <p:ext uri="{BB962C8B-B14F-4D97-AF65-F5344CB8AC3E}">
        <p14:creationId xmlns:p14="http://schemas.microsoft.com/office/powerpoint/2010/main" val="4256585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ADE778-82CF-4C73-9C86-3C0619123C85}" type="datetimeFigureOut">
              <a:rPr lang="en-US" smtClean="0"/>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700277-557F-4E50-BE4D-8125971796DA}" type="slidenum">
              <a:rPr lang="en-US" smtClean="0"/>
              <a:t>‹#›</a:t>
            </a:fld>
            <a:endParaRPr lang="en-US"/>
          </a:p>
        </p:txBody>
      </p:sp>
    </p:spTree>
    <p:extLst>
      <p:ext uri="{BB962C8B-B14F-4D97-AF65-F5344CB8AC3E}">
        <p14:creationId xmlns:p14="http://schemas.microsoft.com/office/powerpoint/2010/main" val="1212842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ADE778-82CF-4C73-9C86-3C0619123C85}" type="datetimeFigureOut">
              <a:rPr lang="en-US" smtClean="0"/>
              <a:t>3/28/2019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700277-557F-4E50-BE4D-8125971796DA}" type="slidenum">
              <a:rPr lang="en-US" smtClean="0"/>
              <a:t>‹#›</a:t>
            </a:fld>
            <a:endParaRPr lang="en-US"/>
          </a:p>
        </p:txBody>
      </p:sp>
    </p:spTree>
    <p:extLst>
      <p:ext uri="{BB962C8B-B14F-4D97-AF65-F5344CB8AC3E}">
        <p14:creationId xmlns:p14="http://schemas.microsoft.com/office/powerpoint/2010/main" val="1689011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ADE778-82CF-4C73-9C86-3C0619123C85}" type="datetimeFigureOut">
              <a:rPr lang="en-US" smtClean="0"/>
              <a:t>3/28/2019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700277-557F-4E50-BE4D-8125971796DA}" type="slidenum">
              <a:rPr lang="en-US" smtClean="0"/>
              <a:t>‹#›</a:t>
            </a:fld>
            <a:endParaRPr lang="en-US"/>
          </a:p>
        </p:txBody>
      </p:sp>
    </p:spTree>
    <p:extLst>
      <p:ext uri="{BB962C8B-B14F-4D97-AF65-F5344CB8AC3E}">
        <p14:creationId xmlns:p14="http://schemas.microsoft.com/office/powerpoint/2010/main" val="4096704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DE778-82CF-4C73-9C86-3C0619123C85}" type="datetimeFigureOut">
              <a:rPr lang="en-US" smtClean="0"/>
              <a:t>3/28/2019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700277-557F-4E50-BE4D-8125971796DA}" type="slidenum">
              <a:rPr lang="en-US" smtClean="0"/>
              <a:t>‹#›</a:t>
            </a:fld>
            <a:endParaRPr lang="en-US"/>
          </a:p>
        </p:txBody>
      </p:sp>
    </p:spTree>
    <p:extLst>
      <p:ext uri="{BB962C8B-B14F-4D97-AF65-F5344CB8AC3E}">
        <p14:creationId xmlns:p14="http://schemas.microsoft.com/office/powerpoint/2010/main" val="3247110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ADE778-82CF-4C73-9C86-3C0619123C85}" type="datetimeFigureOut">
              <a:rPr lang="en-US" smtClean="0"/>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700277-557F-4E50-BE4D-8125971796DA}" type="slidenum">
              <a:rPr lang="en-US" smtClean="0"/>
              <a:t>‹#›</a:t>
            </a:fld>
            <a:endParaRPr lang="en-US"/>
          </a:p>
        </p:txBody>
      </p:sp>
    </p:spTree>
    <p:extLst>
      <p:ext uri="{BB962C8B-B14F-4D97-AF65-F5344CB8AC3E}">
        <p14:creationId xmlns:p14="http://schemas.microsoft.com/office/powerpoint/2010/main" val="272614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ADE778-82CF-4C73-9C86-3C0619123C85}" type="datetimeFigureOut">
              <a:rPr lang="en-US" smtClean="0"/>
              <a:t>3/28/2019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700277-557F-4E50-BE4D-8125971796DA}" type="slidenum">
              <a:rPr lang="en-US" smtClean="0"/>
              <a:t>‹#›</a:t>
            </a:fld>
            <a:endParaRPr lang="en-US"/>
          </a:p>
        </p:txBody>
      </p:sp>
    </p:spTree>
    <p:extLst>
      <p:ext uri="{BB962C8B-B14F-4D97-AF65-F5344CB8AC3E}">
        <p14:creationId xmlns:p14="http://schemas.microsoft.com/office/powerpoint/2010/main" val="385646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6ADE778-82CF-4C73-9C86-3C0619123C85}" type="datetimeFigureOut">
              <a:rPr lang="en-US" smtClean="0"/>
              <a:t>3/28/2019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9700277-557F-4E50-BE4D-8125971796DA}" type="slidenum">
              <a:rPr lang="en-US" smtClean="0"/>
              <a:t>‹#›</a:t>
            </a:fld>
            <a:endParaRPr lang="en-US"/>
          </a:p>
        </p:txBody>
      </p:sp>
    </p:spTree>
    <p:extLst>
      <p:ext uri="{BB962C8B-B14F-4D97-AF65-F5344CB8AC3E}">
        <p14:creationId xmlns:p14="http://schemas.microsoft.com/office/powerpoint/2010/main" val="5329076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Spring Framework</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103140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 </a:t>
            </a:r>
            <a:endParaRPr lang="en-US" dirty="0"/>
          </a:p>
        </p:txBody>
      </p:sp>
      <p:sp>
        <p:nvSpPr>
          <p:cNvPr id="3" name="Content Placeholder 2"/>
          <p:cNvSpPr>
            <a:spLocks noGrp="1"/>
          </p:cNvSpPr>
          <p:nvPr>
            <p:ph idx="1"/>
          </p:nvPr>
        </p:nvSpPr>
        <p:spPr/>
        <p:txBody>
          <a:bodyPr/>
          <a:lstStyle/>
          <a:p>
            <a:r>
              <a:rPr lang="en-US" dirty="0" smtClean="0"/>
              <a:t>Core Java</a:t>
            </a:r>
          </a:p>
          <a:p>
            <a:endParaRPr lang="en-US" dirty="0"/>
          </a:p>
        </p:txBody>
      </p:sp>
    </p:spTree>
    <p:extLst>
      <p:ext uri="{BB962C8B-B14F-4D97-AF65-F5344CB8AC3E}">
        <p14:creationId xmlns:p14="http://schemas.microsoft.com/office/powerpoint/2010/main" val="1344739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Spring is a </a:t>
            </a:r>
            <a:r>
              <a:rPr lang="en-US" i="1" dirty="0"/>
              <a:t>lightweight</a:t>
            </a:r>
            <a:r>
              <a:rPr lang="en-US" dirty="0"/>
              <a:t> framework. It can be thought of as a </a:t>
            </a:r>
            <a:r>
              <a:rPr lang="en-US" i="1" dirty="0"/>
              <a:t>framework of frameworks</a:t>
            </a:r>
            <a:r>
              <a:rPr lang="en-US" dirty="0"/>
              <a:t> because it provides support to various frameworks such as Struts, Hibernate, Tapestry, EJB, JSF etc. The framework, in broader sense, can be defined as a structure where we find solution of the various technical problems. </a:t>
            </a:r>
          </a:p>
          <a:p>
            <a:r>
              <a:rPr lang="en-US" dirty="0"/>
              <a:t>The Spring framework comprises several modules such as IOC, AOP, DAO, Context, ORM, WEB MVC </a:t>
            </a:r>
            <a:r>
              <a:rPr lang="en-US" dirty="0" err="1"/>
              <a:t>etc</a:t>
            </a:r>
            <a:endParaRPr lang="en-US" dirty="0"/>
          </a:p>
          <a:p>
            <a:endParaRPr lang="en-US" dirty="0"/>
          </a:p>
        </p:txBody>
      </p:sp>
    </p:spTree>
    <p:extLst>
      <p:ext uri="{BB962C8B-B14F-4D97-AF65-F5344CB8AC3E}">
        <p14:creationId xmlns:p14="http://schemas.microsoft.com/office/powerpoint/2010/main" val="141262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488" y="609600"/>
            <a:ext cx="8798514" cy="1320800"/>
          </a:xfrm>
        </p:spPr>
        <p:txBody>
          <a:bodyPr/>
          <a:lstStyle/>
          <a:p>
            <a:r>
              <a:rPr lang="en-US" b="1" dirty="0"/>
              <a:t>Inversion Of Control (IOC) and Dependency Injection</a:t>
            </a:r>
            <a:endParaRPr lang="en-US" dirty="0"/>
          </a:p>
        </p:txBody>
      </p:sp>
      <p:sp>
        <p:nvSpPr>
          <p:cNvPr id="3" name="Content Placeholder 2"/>
          <p:cNvSpPr>
            <a:spLocks noGrp="1"/>
          </p:cNvSpPr>
          <p:nvPr>
            <p:ph idx="1"/>
          </p:nvPr>
        </p:nvSpPr>
        <p:spPr/>
        <p:txBody>
          <a:bodyPr/>
          <a:lstStyle/>
          <a:p>
            <a:r>
              <a:rPr lang="en-US" dirty="0"/>
              <a:t>design patterns that are used to remove dependency from the programming </a:t>
            </a:r>
            <a:r>
              <a:rPr lang="en-US" dirty="0" smtClean="0"/>
              <a:t>code</a:t>
            </a:r>
          </a:p>
          <a:p>
            <a:pPr marL="0" indent="0">
              <a:buNone/>
            </a:pPr>
            <a:endParaRPr lang="en-US" dirty="0"/>
          </a:p>
        </p:txBody>
      </p:sp>
      <p:sp>
        <p:nvSpPr>
          <p:cNvPr id="5" name="TextBox 4"/>
          <p:cNvSpPr txBox="1"/>
          <p:nvPr/>
        </p:nvSpPr>
        <p:spPr>
          <a:xfrm>
            <a:off x="905256" y="3063240"/>
            <a:ext cx="4078224" cy="2308324"/>
          </a:xfrm>
          <a:prstGeom prst="rect">
            <a:avLst/>
          </a:prstGeom>
          <a:noFill/>
        </p:spPr>
        <p:txBody>
          <a:bodyPr wrap="square" rtlCol="0">
            <a:spAutoFit/>
          </a:bodyPr>
          <a:lstStyle/>
          <a:p>
            <a:endParaRPr lang="en-US" dirty="0"/>
          </a:p>
          <a:p>
            <a:r>
              <a:rPr lang="en-US" dirty="0"/>
              <a:t>class Employee{  </a:t>
            </a:r>
          </a:p>
          <a:p>
            <a:r>
              <a:rPr lang="en-US" dirty="0" smtClean="0"/>
              <a:t>    Address</a:t>
            </a:r>
            <a:r>
              <a:rPr lang="en-US" dirty="0"/>
              <a:t> </a:t>
            </a:r>
            <a:r>
              <a:rPr lang="en-US" dirty="0" err="1"/>
              <a:t>address</a:t>
            </a:r>
            <a:r>
              <a:rPr lang="en-US" dirty="0"/>
              <a:t>;  </a:t>
            </a:r>
          </a:p>
          <a:p>
            <a:r>
              <a:rPr lang="en-US" dirty="0" smtClean="0"/>
              <a:t>    Employee</a:t>
            </a:r>
            <a:r>
              <a:rPr lang="en-US" dirty="0"/>
              <a:t>(){  </a:t>
            </a:r>
          </a:p>
          <a:p>
            <a:r>
              <a:rPr lang="en-US" dirty="0" smtClean="0"/>
              <a:t>   address=new</a:t>
            </a:r>
            <a:r>
              <a:rPr lang="en-US" dirty="0"/>
              <a:t> Address();  </a:t>
            </a:r>
          </a:p>
          <a:p>
            <a:r>
              <a:rPr lang="en-US" dirty="0" smtClean="0"/>
              <a:t>   }</a:t>
            </a:r>
            <a:r>
              <a:rPr lang="en-US" dirty="0"/>
              <a:t>  </a:t>
            </a:r>
          </a:p>
          <a:p>
            <a:r>
              <a:rPr lang="en-US" dirty="0"/>
              <a:t>} </a:t>
            </a:r>
          </a:p>
          <a:p>
            <a:endParaRPr lang="en-US" dirty="0"/>
          </a:p>
        </p:txBody>
      </p:sp>
      <p:sp>
        <p:nvSpPr>
          <p:cNvPr id="6" name="TextBox 5"/>
          <p:cNvSpPr txBox="1"/>
          <p:nvPr/>
        </p:nvSpPr>
        <p:spPr>
          <a:xfrm>
            <a:off x="5065776" y="3201739"/>
            <a:ext cx="3547872" cy="2031325"/>
          </a:xfrm>
          <a:prstGeom prst="rect">
            <a:avLst/>
          </a:prstGeom>
          <a:noFill/>
        </p:spPr>
        <p:txBody>
          <a:bodyPr wrap="square" rtlCol="0">
            <a:spAutoFit/>
          </a:bodyPr>
          <a:lstStyle/>
          <a:p>
            <a:r>
              <a:rPr lang="en-US" dirty="0"/>
              <a:t>class Employee{  </a:t>
            </a:r>
          </a:p>
          <a:p>
            <a:r>
              <a:rPr lang="en-US" dirty="0" smtClean="0"/>
              <a:t>   Address</a:t>
            </a:r>
            <a:r>
              <a:rPr lang="en-US" dirty="0"/>
              <a:t> </a:t>
            </a:r>
            <a:r>
              <a:rPr lang="en-US" dirty="0" err="1"/>
              <a:t>address</a:t>
            </a:r>
            <a:r>
              <a:rPr lang="en-US" dirty="0"/>
              <a:t>;  </a:t>
            </a:r>
          </a:p>
          <a:p>
            <a:r>
              <a:rPr lang="en-US" dirty="0" smtClean="0"/>
              <a:t>   Employee(Address</a:t>
            </a:r>
            <a:r>
              <a:rPr lang="en-US" dirty="0"/>
              <a:t> address){  </a:t>
            </a:r>
          </a:p>
          <a:p>
            <a:r>
              <a:rPr lang="en-US" dirty="0" smtClean="0"/>
              <a:t>    </a:t>
            </a:r>
            <a:r>
              <a:rPr lang="en-US" dirty="0" err="1" smtClean="0"/>
              <a:t>this.address</a:t>
            </a:r>
            <a:r>
              <a:rPr lang="en-US" dirty="0" smtClean="0"/>
              <a:t>=address</a:t>
            </a:r>
            <a:r>
              <a:rPr lang="en-US" dirty="0"/>
              <a:t>;  </a:t>
            </a:r>
          </a:p>
          <a:p>
            <a:r>
              <a:rPr lang="en-US" dirty="0" smtClean="0"/>
              <a:t>  }  </a:t>
            </a:r>
            <a:r>
              <a:rPr lang="en-US" dirty="0"/>
              <a:t>  </a:t>
            </a:r>
          </a:p>
          <a:p>
            <a:r>
              <a:rPr lang="en-US" dirty="0"/>
              <a:t>}  </a:t>
            </a:r>
          </a:p>
          <a:p>
            <a:endParaRPr lang="en-US" dirty="0"/>
          </a:p>
        </p:txBody>
      </p:sp>
      <p:sp>
        <p:nvSpPr>
          <p:cNvPr id="7" name="TextBox 6"/>
          <p:cNvSpPr txBox="1"/>
          <p:nvPr/>
        </p:nvSpPr>
        <p:spPr>
          <a:xfrm>
            <a:off x="475488" y="5233064"/>
            <a:ext cx="7306056" cy="1200329"/>
          </a:xfrm>
          <a:prstGeom prst="rect">
            <a:avLst/>
          </a:prstGeom>
          <a:noFill/>
        </p:spPr>
        <p:txBody>
          <a:bodyPr wrap="square" rtlCol="0">
            <a:spAutoFit/>
          </a:bodyPr>
          <a:lstStyle/>
          <a:p>
            <a:r>
              <a:rPr lang="en-US" b="1" dirty="0"/>
              <a:t>Advantage of Dependency Injection</a:t>
            </a:r>
          </a:p>
          <a:p>
            <a:r>
              <a:rPr lang="en-US" dirty="0"/>
              <a:t>makes the code loosely coupled so easy to maintain</a:t>
            </a:r>
          </a:p>
          <a:p>
            <a:r>
              <a:rPr lang="en-US" dirty="0"/>
              <a:t>makes the code easy to test</a:t>
            </a:r>
          </a:p>
          <a:p>
            <a:endParaRPr lang="en-US" dirty="0"/>
          </a:p>
        </p:txBody>
      </p:sp>
    </p:spTree>
    <p:extLst>
      <p:ext uri="{BB962C8B-B14F-4D97-AF65-F5344CB8AC3E}">
        <p14:creationId xmlns:p14="http://schemas.microsoft.com/office/powerpoint/2010/main" val="1574047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190" y="143256"/>
            <a:ext cx="8596668" cy="1320800"/>
          </a:xfrm>
        </p:spPr>
        <p:txBody>
          <a:bodyPr>
            <a:normAutofit/>
          </a:bodyPr>
          <a:lstStyle/>
          <a:p>
            <a:r>
              <a:rPr lang="en-US" sz="2800" b="1" dirty="0"/>
              <a:t>Advantages of Spring Framework</a:t>
            </a:r>
            <a:endParaRPr lang="en-US" sz="2800" dirty="0"/>
          </a:p>
        </p:txBody>
      </p:sp>
      <p:sp>
        <p:nvSpPr>
          <p:cNvPr id="3" name="Content Placeholder 2"/>
          <p:cNvSpPr>
            <a:spLocks noGrp="1"/>
          </p:cNvSpPr>
          <p:nvPr>
            <p:ph idx="1"/>
          </p:nvPr>
        </p:nvSpPr>
        <p:spPr>
          <a:xfrm>
            <a:off x="668190" y="931672"/>
            <a:ext cx="8942154" cy="6173216"/>
          </a:xfrm>
        </p:spPr>
        <p:txBody>
          <a:bodyPr>
            <a:normAutofit fontScale="85000" lnSpcReduction="20000"/>
          </a:bodyPr>
          <a:lstStyle/>
          <a:p>
            <a:r>
              <a:rPr lang="en-US" dirty="0"/>
              <a:t>1) Predefined Templates</a:t>
            </a:r>
          </a:p>
          <a:p>
            <a:pPr lvl="1"/>
            <a:r>
              <a:rPr lang="en-US" dirty="0" smtClean="0"/>
              <a:t>Spring </a:t>
            </a:r>
            <a:r>
              <a:rPr lang="en-US" dirty="0"/>
              <a:t>framework provides templates for JDBC, Hibernate, JPA etc. technologies. So there is no need to write too much code. It hides the basic steps of these technologies.</a:t>
            </a:r>
          </a:p>
          <a:p>
            <a:pPr lvl="1"/>
            <a:r>
              <a:rPr lang="en-US" dirty="0" smtClean="0"/>
              <a:t>Let's </a:t>
            </a:r>
            <a:r>
              <a:rPr lang="en-US" dirty="0"/>
              <a:t>take the example of </a:t>
            </a:r>
            <a:r>
              <a:rPr lang="en-US" dirty="0" err="1"/>
              <a:t>JdbcTemplate</a:t>
            </a:r>
            <a:r>
              <a:rPr lang="en-US" dirty="0"/>
              <a:t>, you don't need to write the code for exception handling, creating connection, creating statement, committing transaction, closing connection etc. You need to write the code of executing query only. Thus, it save a lot of JDBC code.</a:t>
            </a:r>
          </a:p>
          <a:p>
            <a:r>
              <a:rPr lang="en-US" dirty="0" smtClean="0"/>
              <a:t>2</a:t>
            </a:r>
            <a:r>
              <a:rPr lang="en-US" dirty="0"/>
              <a:t>) Loose Coupling</a:t>
            </a:r>
          </a:p>
          <a:p>
            <a:pPr lvl="1"/>
            <a:r>
              <a:rPr lang="en-US" dirty="0" smtClean="0"/>
              <a:t>The </a:t>
            </a:r>
            <a:r>
              <a:rPr lang="en-US" dirty="0"/>
              <a:t>Spring applications are loosely coupled because of dependency injection.</a:t>
            </a:r>
          </a:p>
          <a:p>
            <a:r>
              <a:rPr lang="en-US" dirty="0" smtClean="0"/>
              <a:t>3</a:t>
            </a:r>
            <a:r>
              <a:rPr lang="en-US" dirty="0"/>
              <a:t>) Easy to </a:t>
            </a:r>
            <a:r>
              <a:rPr lang="en-US" dirty="0" smtClean="0"/>
              <a:t>test</a:t>
            </a:r>
            <a:endParaRPr lang="en-US" dirty="0"/>
          </a:p>
          <a:p>
            <a:pPr lvl="1"/>
            <a:r>
              <a:rPr lang="en-US" dirty="0"/>
              <a:t>The Dependency Injection makes easier to test the application. The EJB or Struts application require server to run the application but Spring framework doesn't require server.</a:t>
            </a:r>
          </a:p>
          <a:p>
            <a:r>
              <a:rPr lang="en-US" dirty="0" smtClean="0"/>
              <a:t>4</a:t>
            </a:r>
            <a:r>
              <a:rPr lang="en-US" dirty="0"/>
              <a:t>) </a:t>
            </a:r>
            <a:r>
              <a:rPr lang="en-US" dirty="0" smtClean="0"/>
              <a:t>Lightweight</a:t>
            </a:r>
            <a:endParaRPr lang="en-US" dirty="0"/>
          </a:p>
          <a:p>
            <a:pPr lvl="1"/>
            <a:r>
              <a:rPr lang="en-US" dirty="0"/>
              <a:t>Spring framework is lightweight because of its POJO implementation. The Spring Framework doesn't force the programmer to inherit any class or implement any interface. That is why it is said non-invasive</a:t>
            </a:r>
            <a:r>
              <a:rPr lang="en-US" dirty="0" smtClean="0"/>
              <a:t>.</a:t>
            </a:r>
            <a:endParaRPr lang="en-US" dirty="0"/>
          </a:p>
          <a:p>
            <a:r>
              <a:rPr lang="en-US" dirty="0"/>
              <a:t>5) Fast </a:t>
            </a:r>
            <a:r>
              <a:rPr lang="en-US" dirty="0" smtClean="0"/>
              <a:t>Development</a:t>
            </a:r>
            <a:endParaRPr lang="en-US" dirty="0"/>
          </a:p>
          <a:p>
            <a:pPr lvl="1"/>
            <a:r>
              <a:rPr lang="en-US" dirty="0"/>
              <a:t>The Dependency Injection feature of Spring Framework and it support to various frameworks makes the easy development of </a:t>
            </a:r>
            <a:r>
              <a:rPr lang="en-US" dirty="0" err="1"/>
              <a:t>JavaEE</a:t>
            </a:r>
            <a:r>
              <a:rPr lang="en-US" dirty="0"/>
              <a:t> application</a:t>
            </a:r>
            <a:r>
              <a:rPr lang="en-US" dirty="0" smtClean="0"/>
              <a:t>.</a:t>
            </a:r>
          </a:p>
          <a:p>
            <a:r>
              <a:rPr lang="en-US" dirty="0" smtClean="0"/>
              <a:t>6</a:t>
            </a:r>
            <a:r>
              <a:rPr lang="en-US" dirty="0"/>
              <a:t>) Powerful abstraction</a:t>
            </a:r>
          </a:p>
          <a:p>
            <a:pPr lvl="1"/>
            <a:r>
              <a:rPr lang="en-US" dirty="0" smtClean="0"/>
              <a:t>It </a:t>
            </a:r>
            <a:r>
              <a:rPr lang="en-US" dirty="0"/>
              <a:t>provides powerful abstraction to </a:t>
            </a:r>
            <a:r>
              <a:rPr lang="en-US" dirty="0" err="1"/>
              <a:t>JavaEE</a:t>
            </a:r>
            <a:r>
              <a:rPr lang="en-US" dirty="0"/>
              <a:t> specifications such as JMS, JDBC, JPA and JTA.</a:t>
            </a:r>
          </a:p>
          <a:p>
            <a:r>
              <a:rPr lang="en-US" dirty="0" smtClean="0"/>
              <a:t>7</a:t>
            </a:r>
            <a:r>
              <a:rPr lang="en-US" dirty="0"/>
              <a:t>) Declarative support</a:t>
            </a:r>
          </a:p>
          <a:p>
            <a:pPr lvl="1"/>
            <a:r>
              <a:rPr lang="en-US" dirty="0" smtClean="0"/>
              <a:t>It </a:t>
            </a:r>
            <a:r>
              <a:rPr lang="en-US" dirty="0"/>
              <a:t>provides declarative support for caching, validation, transactions and formatting.</a:t>
            </a:r>
          </a:p>
          <a:p>
            <a:endParaRPr lang="en-US" dirty="0"/>
          </a:p>
        </p:txBody>
      </p:sp>
    </p:spTree>
    <p:extLst>
      <p:ext uri="{BB962C8B-B14F-4D97-AF65-F5344CB8AC3E}">
        <p14:creationId xmlns:p14="http://schemas.microsoft.com/office/powerpoint/2010/main" val="1700032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9031" y="670116"/>
            <a:ext cx="6341425" cy="4761039"/>
          </a:xfrm>
        </p:spPr>
      </p:pic>
    </p:spTree>
    <p:extLst>
      <p:ext uri="{BB962C8B-B14F-4D97-AF65-F5344CB8AC3E}">
        <p14:creationId xmlns:p14="http://schemas.microsoft.com/office/powerpoint/2010/main" val="4222370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587008" y="438913"/>
            <a:ext cx="8945927" cy="5125270"/>
          </a:xfrm>
          <a:prstGeom prst="rect">
            <a:avLst/>
          </a:prstGeom>
        </p:spPr>
      </p:pic>
    </p:spTree>
    <p:extLst>
      <p:ext uri="{BB962C8B-B14F-4D97-AF65-F5344CB8AC3E}">
        <p14:creationId xmlns:p14="http://schemas.microsoft.com/office/powerpoint/2010/main" val="326790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DispatcherServlet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019" y="2151444"/>
            <a:ext cx="8512544" cy="3881437"/>
          </a:xfrm>
        </p:spPr>
      </p:pic>
    </p:spTree>
    <p:extLst>
      <p:ext uri="{BB962C8B-B14F-4D97-AF65-F5344CB8AC3E}">
        <p14:creationId xmlns:p14="http://schemas.microsoft.com/office/powerpoint/2010/main" val="30933397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2408</TotalTime>
  <Words>371</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Spring Framework</vt:lpstr>
      <vt:lpstr>Prerequisites </vt:lpstr>
      <vt:lpstr>Introduction</vt:lpstr>
      <vt:lpstr>Inversion Of Control (IOC) and Dependency Injection</vt:lpstr>
      <vt:lpstr>Advantages of Spring Framework</vt:lpstr>
      <vt:lpstr>PowerPoint Presentation</vt:lpstr>
      <vt:lpstr>PowerPoint Presentation</vt:lpstr>
      <vt:lpstr>DispatcherServlet</vt:lpstr>
    </vt:vector>
  </TitlesOfParts>
  <Company>Hewlett 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Framework</dc:title>
  <dc:creator>Revati P Kamannavar</dc:creator>
  <cp:lastModifiedBy>Revati P Kamannavar</cp:lastModifiedBy>
  <cp:revision>11</cp:revision>
  <dcterms:created xsi:type="dcterms:W3CDTF">2019-03-23T04:47:55Z</dcterms:created>
  <dcterms:modified xsi:type="dcterms:W3CDTF">2019-03-28T09:42:53Z</dcterms:modified>
</cp:coreProperties>
</file>