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8811-4360-45E9-ACA2-D3140EF1C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16A6-401F-4BEE-A628-A9200942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5097-A1ED-4844-98F8-B0E5DEBD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75D4-F239-442A-B484-E1F68DFD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AF64-C8EE-4B5F-B836-6518D091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399C-263F-44B0-AE84-5DB0F4F0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09AF4-7BD0-4BB0-B468-FE33D48F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360B-11EC-45C4-8CFF-90D8E40B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5CC7-DBAC-4D93-A04E-40519FFB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C334-9892-4170-8B2C-1BFA4F06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18518-F01C-4B09-8168-3C702ABC1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3BD44-5EF7-4EF6-8A46-7999782B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97F0-80EC-4D59-B7E5-76DFF272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7A66-E0AA-4446-B527-FB28290F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CCE3-E390-4D38-85B6-A59F15B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1F5-6140-481D-B8A4-C42FA4D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1EC1-8439-4740-80E9-ACA61478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AD96-2310-43B6-B04F-1D26EB05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D335-4C11-4B2D-9401-8347DE81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1902-73F4-46E8-8676-B86919A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7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95D-5F50-4308-8E1A-55B12516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6C567-65CC-44E8-83AE-96388F13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FFAE-B138-4905-A4F5-E0E254D4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4C4-CC17-441D-9025-D6F27E77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6872-026E-43BA-855B-A841A5EA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9DEB-164A-4FB4-AAE1-9FC403A8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AB07-8009-4ECE-B90A-0F0530D27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A48D3-7CE4-4EAE-BE19-7357F3D1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7D65-DA8F-4FEA-84A5-EEDA7989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696D-7B83-49CE-B83D-849CF4B4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7BC6-F4A0-4C9B-9126-02206A56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9FB0-A50F-4035-AA6F-8162D70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3D62-6831-4402-99DD-93E8227C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ED2B2-CDFC-4B57-BBFE-DA0FB8BF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1A24-DA83-43C7-8752-091A199EB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4CC6-F35F-40BA-A66D-9F2F4DA2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7F82-0C4F-4329-8963-D6BB46ED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73D5F-D539-412D-9978-A6FD8611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B18BD-E89D-4782-A201-53CCB48E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933A-D8B9-4BAF-90C7-231E9440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3C2C-EF79-4327-B377-4C38735B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949D2-81F0-422A-BB16-DA3B629E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0515D-C634-4CFF-AD97-6CF9FF2E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31EE7-3B7E-4AF6-BAE6-C57575E3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51355-4F59-4CDB-B02D-04D45312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5A692-8604-4F4E-9D44-BDF46241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9002-C223-4C88-B344-95242036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F3C2-D210-4EE2-87A9-C5C57562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9FF2A-3609-49F8-9109-A2052E88E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943F-3848-4156-BDE8-D5C0709D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3C93-A63D-42C3-96FC-9ACE4C2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6531-2BA6-456A-AB62-B08D9301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382B-07F3-409A-B49F-483A58C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65B72-9C4C-4C5A-9EC5-37F431CD0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CD136-DE58-4C5A-B811-F7350490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AA91-B446-4549-8937-F92B1529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8796-7373-4190-82C7-D2447721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14E2-FC1A-4FD5-A8B4-5DD63515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1C4AF-3C5B-4F66-9763-A457B633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3810-7D60-492A-BD64-E28605DC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7592-95B6-4787-8D59-58917FFF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D12E-DEC7-4753-9C7A-2CB29391B3D5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75B3-E55E-4DE2-81AD-0B161E9F7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A2B2-4E3C-47FF-A833-679FD6A7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E765-22E6-4867-8671-598A6D4C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3D96-AB1B-467E-BF2F-F0A43352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on Thursday +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2E58-5520-4911-9854-1C5EE785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Thursday:</a:t>
            </a:r>
          </a:p>
          <a:p>
            <a:pPr lvl="1"/>
            <a:r>
              <a:rPr lang="en-US" dirty="0"/>
              <a:t>Arrays, loops, methods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Constructors + overloading</a:t>
            </a:r>
          </a:p>
          <a:p>
            <a:r>
              <a:rPr lang="en-US" dirty="0"/>
              <a:t>Friday:</a:t>
            </a:r>
          </a:p>
          <a:p>
            <a:pPr lvl="1"/>
            <a:r>
              <a:rPr lang="en-US" dirty="0"/>
              <a:t>Scanners</a:t>
            </a:r>
          </a:p>
          <a:p>
            <a:pPr lvl="1"/>
            <a:r>
              <a:rPr lang="en-US" dirty="0"/>
              <a:t>Static v. non-static</a:t>
            </a:r>
          </a:p>
        </p:txBody>
      </p:sp>
    </p:spTree>
    <p:extLst>
      <p:ext uri="{BB962C8B-B14F-4D97-AF65-F5344CB8AC3E}">
        <p14:creationId xmlns:p14="http://schemas.microsoft.com/office/powerpoint/2010/main" val="390912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21F2-DBB2-4CEA-97F3-631949A6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A10E-D16E-4E5B-AE96-8BC3B9EA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algorithm (EXTREMELY SLOW)</a:t>
            </a:r>
          </a:p>
        </p:txBody>
      </p:sp>
    </p:spTree>
    <p:extLst>
      <p:ext uri="{BB962C8B-B14F-4D97-AF65-F5344CB8AC3E}">
        <p14:creationId xmlns:p14="http://schemas.microsoft.com/office/powerpoint/2010/main" val="4808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DEAB-1E97-47FB-9EFF-21EA899A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Recursive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ECB6D-1D5D-4D80-93AA-2809EEEB4917}"/>
              </a:ext>
            </a:extLst>
          </p:cNvPr>
          <p:cNvSpPr/>
          <p:nvPr/>
        </p:nvSpPr>
        <p:spPr>
          <a:xfrm>
            <a:off x="3543300" y="232568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3B2CF-E4AF-4E16-B99B-ECF0DAF35A7B}"/>
              </a:ext>
            </a:extLst>
          </p:cNvPr>
          <p:cNvSpPr/>
          <p:nvPr/>
        </p:nvSpPr>
        <p:spPr>
          <a:xfrm>
            <a:off x="5967412" y="2340769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95E85-E253-4145-B338-C3B1DA0991F4}"/>
              </a:ext>
            </a:extLst>
          </p:cNvPr>
          <p:cNvSpPr/>
          <p:nvPr/>
        </p:nvSpPr>
        <p:spPr>
          <a:xfrm>
            <a:off x="4495800" y="125253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6909B-7A96-4514-9351-FCE8D7019A97}"/>
              </a:ext>
            </a:extLst>
          </p:cNvPr>
          <p:cNvSpPr/>
          <p:nvPr/>
        </p:nvSpPr>
        <p:spPr>
          <a:xfrm>
            <a:off x="2352675" y="341153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485B2-3D38-4756-98BD-C2A03E8B98BA}"/>
              </a:ext>
            </a:extLst>
          </p:cNvPr>
          <p:cNvSpPr/>
          <p:nvPr/>
        </p:nvSpPr>
        <p:spPr>
          <a:xfrm>
            <a:off x="3950495" y="339883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2981A0-F219-463A-9300-8E5DB2A48103}"/>
              </a:ext>
            </a:extLst>
          </p:cNvPr>
          <p:cNvSpPr/>
          <p:nvPr/>
        </p:nvSpPr>
        <p:spPr>
          <a:xfrm>
            <a:off x="5548315" y="341153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04212-2719-42F4-8A3F-655CFE17ABA8}"/>
              </a:ext>
            </a:extLst>
          </p:cNvPr>
          <p:cNvSpPr/>
          <p:nvPr/>
        </p:nvSpPr>
        <p:spPr>
          <a:xfrm>
            <a:off x="7081842" y="341153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CF1F4-7D78-444A-8AD5-B3C2963CE94D}"/>
              </a:ext>
            </a:extLst>
          </p:cNvPr>
          <p:cNvSpPr/>
          <p:nvPr/>
        </p:nvSpPr>
        <p:spPr>
          <a:xfrm>
            <a:off x="4895852" y="457358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F9826E-374E-40CE-B582-731A118E70F8}"/>
              </a:ext>
            </a:extLst>
          </p:cNvPr>
          <p:cNvSpPr/>
          <p:nvPr/>
        </p:nvSpPr>
        <p:spPr>
          <a:xfrm>
            <a:off x="6386516" y="4573588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2E462-F4D4-4839-83C7-263BC8E4E383}"/>
              </a:ext>
            </a:extLst>
          </p:cNvPr>
          <p:cNvSpPr/>
          <p:nvPr/>
        </p:nvSpPr>
        <p:spPr>
          <a:xfrm>
            <a:off x="7979573" y="4556523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826CB7-8508-44C9-874A-469EDFF991D3}"/>
              </a:ext>
            </a:extLst>
          </p:cNvPr>
          <p:cNvSpPr/>
          <p:nvPr/>
        </p:nvSpPr>
        <p:spPr>
          <a:xfrm>
            <a:off x="9665499" y="4575176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F2A8F6-36F8-4A35-A53D-85645689EF5B}"/>
              </a:ext>
            </a:extLst>
          </p:cNvPr>
          <p:cNvCxnSpPr/>
          <p:nvPr/>
        </p:nvCxnSpPr>
        <p:spPr>
          <a:xfrm flipH="1">
            <a:off x="4419600" y="1895475"/>
            <a:ext cx="47625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2A2B54-DF0B-4F07-8B6D-3F87C9B277AC}"/>
              </a:ext>
            </a:extLst>
          </p:cNvPr>
          <p:cNvCxnSpPr/>
          <p:nvPr/>
        </p:nvCxnSpPr>
        <p:spPr>
          <a:xfrm flipH="1">
            <a:off x="3295649" y="3027363"/>
            <a:ext cx="47625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F8EA93-7885-4122-8973-E23EA40B00FA}"/>
              </a:ext>
            </a:extLst>
          </p:cNvPr>
          <p:cNvCxnSpPr>
            <a:cxnSpLocks/>
          </p:cNvCxnSpPr>
          <p:nvPr/>
        </p:nvCxnSpPr>
        <p:spPr>
          <a:xfrm>
            <a:off x="4352924" y="3079751"/>
            <a:ext cx="495299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A4EF21-B676-4D59-9A3B-315E2066B677}"/>
              </a:ext>
            </a:extLst>
          </p:cNvPr>
          <p:cNvCxnSpPr>
            <a:cxnSpLocks/>
          </p:cNvCxnSpPr>
          <p:nvPr/>
        </p:nvCxnSpPr>
        <p:spPr>
          <a:xfrm>
            <a:off x="5705478" y="2065736"/>
            <a:ext cx="495299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1FBEC-096D-4375-BEC6-4A7BD83BCE79}"/>
              </a:ext>
            </a:extLst>
          </p:cNvPr>
          <p:cNvCxnSpPr/>
          <p:nvPr/>
        </p:nvCxnSpPr>
        <p:spPr>
          <a:xfrm flipH="1">
            <a:off x="5753100" y="3066653"/>
            <a:ext cx="47625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DD0C3-36F7-4649-8A2B-C7F0EFF74BFA}"/>
              </a:ext>
            </a:extLst>
          </p:cNvPr>
          <p:cNvCxnSpPr>
            <a:cxnSpLocks/>
          </p:cNvCxnSpPr>
          <p:nvPr/>
        </p:nvCxnSpPr>
        <p:spPr>
          <a:xfrm>
            <a:off x="7005640" y="3142853"/>
            <a:ext cx="495299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0618E3-7121-454D-BF75-B72D65BE219A}"/>
              </a:ext>
            </a:extLst>
          </p:cNvPr>
          <p:cNvCxnSpPr/>
          <p:nvPr/>
        </p:nvCxnSpPr>
        <p:spPr>
          <a:xfrm flipH="1">
            <a:off x="5266134" y="4141788"/>
            <a:ext cx="476252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674AC8-E4F6-40E2-9D7D-888A1E7DBB04}"/>
              </a:ext>
            </a:extLst>
          </p:cNvPr>
          <p:cNvCxnSpPr>
            <a:cxnSpLocks/>
          </p:cNvCxnSpPr>
          <p:nvPr/>
        </p:nvCxnSpPr>
        <p:spPr>
          <a:xfrm>
            <a:off x="6450810" y="4275138"/>
            <a:ext cx="495299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404E483-C1A4-4179-BD47-887D992DCC41}"/>
              </a:ext>
            </a:extLst>
          </p:cNvPr>
          <p:cNvSpPr/>
          <p:nvPr/>
        </p:nvSpPr>
        <p:spPr>
          <a:xfrm>
            <a:off x="7158047" y="5491563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465E1-DE07-43DE-A230-5E38E6A0592E}"/>
              </a:ext>
            </a:extLst>
          </p:cNvPr>
          <p:cNvSpPr/>
          <p:nvPr/>
        </p:nvSpPr>
        <p:spPr>
          <a:xfrm>
            <a:off x="8558222" y="5476480"/>
            <a:ext cx="1304925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287DDE-F88B-4BEA-8D42-75B2EE5E8F88}"/>
              </a:ext>
            </a:extLst>
          </p:cNvPr>
          <p:cNvCxnSpPr/>
          <p:nvPr/>
        </p:nvCxnSpPr>
        <p:spPr>
          <a:xfrm>
            <a:off x="7979573" y="4141788"/>
            <a:ext cx="483399" cy="63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6EAD6A-F777-4586-B6D9-3AADDB02DA5D}"/>
              </a:ext>
            </a:extLst>
          </p:cNvPr>
          <p:cNvCxnSpPr/>
          <p:nvPr/>
        </p:nvCxnSpPr>
        <p:spPr>
          <a:xfrm flipH="1">
            <a:off x="7896225" y="5276850"/>
            <a:ext cx="41910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B7D9D5-BBD8-4E88-9D73-5EC201253FF9}"/>
              </a:ext>
            </a:extLst>
          </p:cNvPr>
          <p:cNvCxnSpPr>
            <a:cxnSpLocks/>
          </p:cNvCxnSpPr>
          <p:nvPr/>
        </p:nvCxnSpPr>
        <p:spPr>
          <a:xfrm>
            <a:off x="8783823" y="5258194"/>
            <a:ext cx="269680" cy="44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98E9B2-34B7-4689-A039-DF16691E9F7C}"/>
              </a:ext>
            </a:extLst>
          </p:cNvPr>
          <p:cNvCxnSpPr/>
          <p:nvPr/>
        </p:nvCxnSpPr>
        <p:spPr>
          <a:xfrm>
            <a:off x="8410575" y="3962400"/>
            <a:ext cx="1447178" cy="73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60DD-A105-47AC-9C97-8C481846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BB09-6CD2-4B5E-AA91-BBB8F310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+ 3 -&gt; O(n)</a:t>
            </a:r>
          </a:p>
          <a:p>
            <a:r>
              <a:rPr lang="en-US" dirty="0"/>
              <a:t>n – 1 -&gt; O(n)</a:t>
            </a:r>
          </a:p>
          <a:p>
            <a:r>
              <a:rPr lang="en-US" dirty="0"/>
              <a:t>10n + 3 -&gt; O(n)</a:t>
            </a:r>
          </a:p>
          <a:p>
            <a:r>
              <a:rPr lang="en-US" dirty="0"/>
              <a:t>Log(n) + 5n^2 + 100n -&gt; O(n^2)</a:t>
            </a:r>
          </a:p>
        </p:txBody>
      </p:sp>
    </p:spTree>
    <p:extLst>
      <p:ext uri="{BB962C8B-B14F-4D97-AF65-F5344CB8AC3E}">
        <p14:creationId xmlns:p14="http://schemas.microsoft.com/office/powerpoint/2010/main" val="269394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AEBF-8FDB-4945-88CA-D9E4646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9B72-73E1-4F57-898D-EF95CB3B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covered:</a:t>
            </a:r>
          </a:p>
          <a:p>
            <a:pPr lvl="1"/>
            <a:r>
              <a:rPr lang="en-US" dirty="0"/>
              <a:t>Linear search (O(n))</a:t>
            </a:r>
          </a:p>
          <a:p>
            <a:pPr lvl="1"/>
            <a:r>
              <a:rPr lang="en-US" dirty="0"/>
              <a:t>Binary search (O(log n)) (array must be sorted first)</a:t>
            </a:r>
          </a:p>
          <a:p>
            <a:pPr lvl="2"/>
            <a:r>
              <a:rPr lang="en-US" dirty="0"/>
              <a:t>But we don’t include the sorting algorithm’s time in the binary search case</a:t>
            </a:r>
          </a:p>
          <a:p>
            <a:pPr lvl="2"/>
            <a:r>
              <a:rPr lang="en-US" dirty="0"/>
              <a:t>If we first have an unsorted array, then the math is like this:</a:t>
            </a:r>
          </a:p>
          <a:p>
            <a:pPr lvl="3"/>
            <a:r>
              <a:rPr lang="en-US" dirty="0"/>
              <a:t>n log(n) + log(n) -&gt; O(n log(n))</a:t>
            </a:r>
          </a:p>
          <a:p>
            <a:pPr lvl="4"/>
            <a:r>
              <a:rPr lang="en-US" dirty="0"/>
              <a:t>Quicksort (O(n log n))</a:t>
            </a:r>
          </a:p>
          <a:p>
            <a:r>
              <a:rPr lang="en-US" dirty="0"/>
              <a:t>O(log n) algorithms are a lot faster than O(n), especially for large n</a:t>
            </a:r>
          </a:p>
          <a:p>
            <a:pPr lvl="1"/>
            <a:r>
              <a:rPr lang="en-US" dirty="0"/>
              <a:t>We can in particular think of Binary search as being log2(n)</a:t>
            </a:r>
          </a:p>
        </p:txBody>
      </p:sp>
    </p:spTree>
    <p:extLst>
      <p:ext uri="{BB962C8B-B14F-4D97-AF65-F5344CB8AC3E}">
        <p14:creationId xmlns:p14="http://schemas.microsoft.com/office/powerpoint/2010/main" val="205109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CDD191-42AA-4403-8236-004B522B36D6}"/>
              </a:ext>
            </a:extLst>
          </p:cNvPr>
          <p:cNvSpPr/>
          <p:nvPr/>
        </p:nvSpPr>
        <p:spPr>
          <a:xfrm>
            <a:off x="2305051" y="2752725"/>
            <a:ext cx="106680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DB832-10FD-4746-8D2A-E8A93F7AE701}"/>
              </a:ext>
            </a:extLst>
          </p:cNvPr>
          <p:cNvSpPr/>
          <p:nvPr/>
        </p:nvSpPr>
        <p:spPr>
          <a:xfrm>
            <a:off x="3590926" y="2752725"/>
            <a:ext cx="106680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DE819-2232-4080-B8BF-4607E68805BD}"/>
              </a:ext>
            </a:extLst>
          </p:cNvPr>
          <p:cNvSpPr/>
          <p:nvPr/>
        </p:nvSpPr>
        <p:spPr>
          <a:xfrm>
            <a:off x="4876801" y="2767012"/>
            <a:ext cx="106680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AA918-C34E-4A5A-B8E5-7B77478DF498}"/>
              </a:ext>
            </a:extLst>
          </p:cNvPr>
          <p:cNvSpPr/>
          <p:nvPr/>
        </p:nvSpPr>
        <p:spPr>
          <a:xfrm>
            <a:off x="6162676" y="2752725"/>
            <a:ext cx="106680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B4081-1D0F-4D4F-A5A5-A8D17CFB673F}"/>
              </a:ext>
            </a:extLst>
          </p:cNvPr>
          <p:cNvSpPr/>
          <p:nvPr/>
        </p:nvSpPr>
        <p:spPr>
          <a:xfrm>
            <a:off x="7448551" y="2752724"/>
            <a:ext cx="106680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7DEA5-CE1F-4E19-975D-C41EF98DD876}"/>
              </a:ext>
            </a:extLst>
          </p:cNvPr>
          <p:cNvSpPr/>
          <p:nvPr/>
        </p:nvSpPr>
        <p:spPr>
          <a:xfrm>
            <a:off x="8820149" y="2752723"/>
            <a:ext cx="106680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2012C-D65A-4A4C-9E1B-D63D51333313}"/>
              </a:ext>
            </a:extLst>
          </p:cNvPr>
          <p:cNvSpPr txBox="1"/>
          <p:nvPr/>
        </p:nvSpPr>
        <p:spPr>
          <a:xfrm>
            <a:off x="6381751" y="160496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10D751-1FCB-491A-B175-94E85C560844}"/>
              </a:ext>
            </a:extLst>
          </p:cNvPr>
          <p:cNvCxnSpPr/>
          <p:nvPr/>
        </p:nvCxnSpPr>
        <p:spPr>
          <a:xfrm>
            <a:off x="6696076" y="2100859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F1669B-7DB7-4F67-8A6B-1687FCA5D088}"/>
              </a:ext>
            </a:extLst>
          </p:cNvPr>
          <p:cNvSpPr txBox="1"/>
          <p:nvPr/>
        </p:nvSpPr>
        <p:spPr>
          <a:xfrm>
            <a:off x="6248399" y="11906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30D3C9-A70C-4D7A-B041-8AA5438BE473}"/>
              </a:ext>
            </a:extLst>
          </p:cNvPr>
          <p:cNvCxnSpPr>
            <a:cxnSpLocks/>
          </p:cNvCxnSpPr>
          <p:nvPr/>
        </p:nvCxnSpPr>
        <p:spPr>
          <a:xfrm>
            <a:off x="6381751" y="1560018"/>
            <a:ext cx="0" cy="110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B3CF9D-0D88-45CE-998C-A623B70A6293}"/>
              </a:ext>
            </a:extLst>
          </p:cNvPr>
          <p:cNvSpPr txBox="1"/>
          <p:nvPr/>
        </p:nvSpPr>
        <p:spPr>
          <a:xfrm>
            <a:off x="6572254" y="18529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=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9A6131-D72C-4386-99C8-95CD74EE66BC}"/>
              </a:ext>
            </a:extLst>
          </p:cNvPr>
          <p:cNvCxnSpPr/>
          <p:nvPr/>
        </p:nvCxnSpPr>
        <p:spPr>
          <a:xfrm>
            <a:off x="6981826" y="2130029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85E0E2-D1AF-4D12-BA34-7ED4B04FD309}"/>
              </a:ext>
            </a:extLst>
          </p:cNvPr>
          <p:cNvSpPr txBox="1"/>
          <p:nvPr/>
        </p:nvSpPr>
        <p:spPr>
          <a:xfrm>
            <a:off x="1657350" y="36195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= 78</a:t>
            </a:r>
          </a:p>
        </p:txBody>
      </p:sp>
    </p:spTree>
    <p:extLst>
      <p:ext uri="{BB962C8B-B14F-4D97-AF65-F5344CB8AC3E}">
        <p14:creationId xmlns:p14="http://schemas.microsoft.com/office/powerpoint/2010/main" val="1793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1B1-B6B2-4FB9-A9E1-945B20B8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A583-FFB0-4F34-AD40-88AD67FB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basic algorithms (you can find them in the Day 6 </a:t>
            </a:r>
            <a:r>
              <a:rPr lang="en-US" dirty="0" err="1"/>
              <a:t>powerpoint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Selection Sort</a:t>
            </a:r>
          </a:p>
          <a:p>
            <a:r>
              <a:rPr lang="en-US" dirty="0"/>
              <a:t>However, both of those are O(n^2), so you’re probably not going to use them</a:t>
            </a:r>
          </a:p>
          <a:p>
            <a:pPr lvl="1"/>
            <a:r>
              <a:rPr lang="en-US" dirty="0"/>
              <a:t>Instead you’ll use algorithms such as</a:t>
            </a:r>
          </a:p>
          <a:p>
            <a:pPr lvl="1"/>
            <a:r>
              <a:rPr lang="en-US" dirty="0"/>
              <a:t>Quicksort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00198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638F-5B73-4449-A7B4-3A3C252B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B741-BB05-460A-9E36-329C2FAB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808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where classes and thus objects can inherit the state and behavior of other classes. The class that other classes inherit from is known as the base/super/parent class, while the class that inherits from the other class is known as the child/sub-class</a:t>
            </a:r>
          </a:p>
          <a:p>
            <a:r>
              <a:rPr lang="en-US" dirty="0"/>
              <a:t>Inheritance forms an IS-A relationship. This means that the subclass IS-A type of the parent class (A Dog is an Animal, but not vice versa, necessarily)</a:t>
            </a:r>
          </a:p>
          <a:p>
            <a:r>
              <a:rPr lang="en-US" dirty="0"/>
              <a:t>In Java, all NON-private fields and methods are inherited from a parent class. The Dog class will therefore have access to public, protected, default (if in same package) and methods.</a:t>
            </a:r>
          </a:p>
          <a:p>
            <a:r>
              <a:rPr lang="en-US" dirty="0"/>
              <a:t>Benefit: reusability of code. We don’t need to redefine common properties every-time for different classes, instead we can just inherit from another class (DRY principle, don’t repeat yourself)</a:t>
            </a:r>
          </a:p>
        </p:txBody>
      </p:sp>
    </p:spTree>
    <p:extLst>
      <p:ext uri="{BB962C8B-B14F-4D97-AF65-F5344CB8AC3E}">
        <p14:creationId xmlns:p14="http://schemas.microsoft.com/office/powerpoint/2010/main" val="242898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9019-6B63-414C-8D86-1EFDDD21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859"/>
            <a:ext cx="10515600" cy="1325563"/>
          </a:xfrm>
        </p:spPr>
        <p:txBody>
          <a:bodyPr/>
          <a:lstStyle/>
          <a:p>
            <a:r>
              <a:rPr lang="en-US" dirty="0"/>
              <a:t>Inheritance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A3D0-C7F7-4160-A438-7FB8D1F7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074"/>
            <a:ext cx="10515600" cy="4351338"/>
          </a:xfrm>
        </p:spPr>
        <p:txBody>
          <a:bodyPr/>
          <a:lstStyle/>
          <a:p>
            <a:r>
              <a:rPr lang="en-US" dirty="0"/>
              <a:t>Understanding the inheritance hierarchy is important in helping us to understand the overall structure of various APIs that come with Java, our own design choices, etc.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BDE85-14ED-47B5-820B-6AF4944C79CF}"/>
              </a:ext>
            </a:extLst>
          </p:cNvPr>
          <p:cNvSpPr/>
          <p:nvPr/>
        </p:nvSpPr>
        <p:spPr>
          <a:xfrm>
            <a:off x="4571997" y="2890239"/>
            <a:ext cx="172402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83244-6173-491E-A59A-CA2DE5CF20FF}"/>
              </a:ext>
            </a:extLst>
          </p:cNvPr>
          <p:cNvSpPr/>
          <p:nvPr/>
        </p:nvSpPr>
        <p:spPr>
          <a:xfrm>
            <a:off x="3200398" y="5452269"/>
            <a:ext cx="172402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A0612F-0853-4910-B3FC-98E90F6F8E6F}"/>
              </a:ext>
            </a:extLst>
          </p:cNvPr>
          <p:cNvSpPr/>
          <p:nvPr/>
        </p:nvSpPr>
        <p:spPr>
          <a:xfrm>
            <a:off x="5734046" y="5452269"/>
            <a:ext cx="172402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3E9C3-2D5F-4893-A50A-02FFD2138D08}"/>
              </a:ext>
            </a:extLst>
          </p:cNvPr>
          <p:cNvSpPr/>
          <p:nvPr/>
        </p:nvSpPr>
        <p:spPr>
          <a:xfrm>
            <a:off x="4571997" y="4198934"/>
            <a:ext cx="172402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Mammal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26A16-EDAB-4381-AE5A-D36F881A36EC}"/>
              </a:ext>
            </a:extLst>
          </p:cNvPr>
          <p:cNvCxnSpPr>
            <a:cxnSpLocks/>
          </p:cNvCxnSpPr>
          <p:nvPr/>
        </p:nvCxnSpPr>
        <p:spPr>
          <a:xfrm>
            <a:off x="5434009" y="3798687"/>
            <a:ext cx="0" cy="80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E2F684-9A98-40C8-B281-5D7A0E788BAF}"/>
              </a:ext>
            </a:extLst>
          </p:cNvPr>
          <p:cNvCxnSpPr/>
          <p:nvPr/>
        </p:nvCxnSpPr>
        <p:spPr>
          <a:xfrm flipH="1">
            <a:off x="4633909" y="5015705"/>
            <a:ext cx="285750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BAAFD-C94D-4869-8932-469D042B5018}"/>
              </a:ext>
            </a:extLst>
          </p:cNvPr>
          <p:cNvCxnSpPr>
            <a:cxnSpLocks/>
          </p:cNvCxnSpPr>
          <p:nvPr/>
        </p:nvCxnSpPr>
        <p:spPr>
          <a:xfrm>
            <a:off x="5743564" y="4996651"/>
            <a:ext cx="519116" cy="68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AB563-740E-4001-BF2B-E7AC94FF04BD}"/>
              </a:ext>
            </a:extLst>
          </p:cNvPr>
          <p:cNvSpPr/>
          <p:nvPr/>
        </p:nvSpPr>
        <p:spPr>
          <a:xfrm>
            <a:off x="5386381" y="1668266"/>
            <a:ext cx="172402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class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40D4D4-DB92-4AC1-B653-A3450914467A}"/>
              </a:ext>
            </a:extLst>
          </p:cNvPr>
          <p:cNvCxnSpPr/>
          <p:nvPr/>
        </p:nvCxnSpPr>
        <p:spPr>
          <a:xfrm flipH="1">
            <a:off x="5743564" y="2613820"/>
            <a:ext cx="259558" cy="6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BCC-980C-400F-81EA-C821A264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8C4-F008-48C2-BD9C-F6B3657D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essentially have 2 different forms of memory:</a:t>
            </a:r>
          </a:p>
          <a:p>
            <a:pPr lvl="1"/>
            <a:r>
              <a:rPr lang="en-US" dirty="0"/>
              <a:t>Stack: method execution + variables that are defined within the context of that currently executing method</a:t>
            </a:r>
          </a:p>
          <a:p>
            <a:pPr lvl="2"/>
            <a:r>
              <a:rPr lang="en-US" dirty="0"/>
              <a:t>Is a well structured area of memory, where everything basically grows “vertically”</a:t>
            </a:r>
          </a:p>
          <a:p>
            <a:pPr lvl="1"/>
            <a:r>
              <a:rPr lang="en-US" dirty="0"/>
              <a:t>Heap: Objects are stored in the heap</a:t>
            </a:r>
          </a:p>
        </p:txBody>
      </p:sp>
    </p:spTree>
    <p:extLst>
      <p:ext uri="{BB962C8B-B14F-4D97-AF65-F5344CB8AC3E}">
        <p14:creationId xmlns:p14="http://schemas.microsoft.com/office/powerpoint/2010/main" val="2160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1D272-D58B-49C4-BC94-E985247E7927}"/>
              </a:ext>
            </a:extLst>
          </p:cNvPr>
          <p:cNvSpPr/>
          <p:nvPr/>
        </p:nvSpPr>
        <p:spPr>
          <a:xfrm>
            <a:off x="951470" y="778476"/>
            <a:ext cx="2854411" cy="522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6ED0F-0FCB-42C9-AEF6-230E17E1694D}"/>
              </a:ext>
            </a:extLst>
          </p:cNvPr>
          <p:cNvSpPr/>
          <p:nvPr/>
        </p:nvSpPr>
        <p:spPr>
          <a:xfrm>
            <a:off x="4552950" y="815546"/>
            <a:ext cx="5219700" cy="522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D03C6-DCE9-4B57-BEDF-1F156229B94B}"/>
              </a:ext>
            </a:extLst>
          </p:cNvPr>
          <p:cNvSpPr/>
          <p:nvPr/>
        </p:nvSpPr>
        <p:spPr>
          <a:xfrm>
            <a:off x="1190625" y="4191001"/>
            <a:ext cx="2457450" cy="1647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frame</a:t>
            </a:r>
          </a:p>
          <a:p>
            <a:pPr algn="ctr"/>
            <a:r>
              <a:rPr lang="en-US" dirty="0"/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8E344-2110-4FFF-8F68-49CDAA0C6C52}"/>
              </a:ext>
            </a:extLst>
          </p:cNvPr>
          <p:cNvSpPr/>
          <p:nvPr/>
        </p:nvSpPr>
        <p:spPr>
          <a:xfrm>
            <a:off x="1277894" y="4257676"/>
            <a:ext cx="1024581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0ACC-74CF-43C7-88F3-B95910706349}"/>
              </a:ext>
            </a:extLst>
          </p:cNvPr>
          <p:cNvSpPr/>
          <p:nvPr/>
        </p:nvSpPr>
        <p:spPr>
          <a:xfrm>
            <a:off x="7572375" y="1262062"/>
            <a:ext cx="2000250" cy="15049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Object #1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4C17C7-ECF4-4BFB-8244-4F2ADCAA0DDB}"/>
              </a:ext>
            </a:extLst>
          </p:cNvPr>
          <p:cNvCxnSpPr/>
          <p:nvPr/>
        </p:nvCxnSpPr>
        <p:spPr>
          <a:xfrm flipV="1">
            <a:off x="2190750" y="2014537"/>
            <a:ext cx="5381625" cy="22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47C05-ECD4-4404-816A-19B52911BF9E}"/>
              </a:ext>
            </a:extLst>
          </p:cNvPr>
          <p:cNvSpPr txBox="1"/>
          <p:nvPr/>
        </p:nvSpPr>
        <p:spPr>
          <a:xfrm>
            <a:off x="7672386" y="1371600"/>
            <a:ext cx="6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296A2-AEED-41B9-BD09-1FF0465D7DFC}"/>
              </a:ext>
            </a:extLst>
          </p:cNvPr>
          <p:cNvSpPr txBox="1"/>
          <p:nvPr/>
        </p:nvSpPr>
        <p:spPr>
          <a:xfrm>
            <a:off x="8461673" y="1466850"/>
            <a:ext cx="81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A1128-ED64-40D8-9820-1EAE0FEB8203}"/>
              </a:ext>
            </a:extLst>
          </p:cNvPr>
          <p:cNvSpPr txBox="1"/>
          <p:nvPr/>
        </p:nvSpPr>
        <p:spPr>
          <a:xfrm>
            <a:off x="8164661" y="2292073"/>
            <a:ext cx="81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8B7B2-91E5-4700-B05B-880F0F6E8862}"/>
              </a:ext>
            </a:extLst>
          </p:cNvPr>
          <p:cNvSpPr/>
          <p:nvPr/>
        </p:nvSpPr>
        <p:spPr>
          <a:xfrm>
            <a:off x="1226150" y="5236562"/>
            <a:ext cx="1024581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a2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4C3A4-B32A-4A4A-BB3F-CFB9323C2E39}"/>
              </a:ext>
            </a:extLst>
          </p:cNvPr>
          <p:cNvCxnSpPr>
            <a:cxnSpLocks/>
          </p:cNvCxnSpPr>
          <p:nvPr/>
        </p:nvCxnSpPr>
        <p:spPr>
          <a:xfrm flipV="1">
            <a:off x="2378675" y="4185557"/>
            <a:ext cx="5193700" cy="13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121FF-DA4D-45CC-BAC7-B42541044AA1}"/>
              </a:ext>
            </a:extLst>
          </p:cNvPr>
          <p:cNvSpPr/>
          <p:nvPr/>
        </p:nvSpPr>
        <p:spPr>
          <a:xfrm>
            <a:off x="7648574" y="3260171"/>
            <a:ext cx="2000250" cy="15049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Object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093DA-02AF-45B4-ACAA-9248F926C6E4}"/>
              </a:ext>
            </a:extLst>
          </p:cNvPr>
          <p:cNvSpPr txBox="1"/>
          <p:nvPr/>
        </p:nvSpPr>
        <p:spPr>
          <a:xfrm>
            <a:off x="7841132" y="3391930"/>
            <a:ext cx="6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6A0306-BBB9-4AC7-9894-4F98C947C866}"/>
              </a:ext>
            </a:extLst>
          </p:cNvPr>
          <p:cNvSpPr txBox="1"/>
          <p:nvPr/>
        </p:nvSpPr>
        <p:spPr>
          <a:xfrm>
            <a:off x="8660668" y="3430727"/>
            <a:ext cx="81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21FC1C-B432-4592-AFAB-8A933069CCA3}"/>
              </a:ext>
            </a:extLst>
          </p:cNvPr>
          <p:cNvSpPr txBox="1"/>
          <p:nvPr/>
        </p:nvSpPr>
        <p:spPr>
          <a:xfrm>
            <a:off x="8109247" y="4384257"/>
            <a:ext cx="81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1590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7E0A-D1A3-4767-8972-0CAEA1D0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867-DA46-41F4-AEFD-B3B6DFA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 are stored in the String pool</a:t>
            </a:r>
          </a:p>
          <a:p>
            <a:r>
              <a:rPr lang="en-US" dirty="0"/>
              <a:t>Basically, when we run our application, the JVM will scan through our application’s bytecode and look for the different String literals</a:t>
            </a:r>
          </a:p>
          <a:p>
            <a:pPr lvl="1"/>
            <a:r>
              <a:rPr lang="en-US" dirty="0"/>
              <a:t>Each String literal will have a String object w/ that value stored in the String pool</a:t>
            </a:r>
          </a:p>
          <a:p>
            <a:r>
              <a:rPr lang="en-US" dirty="0"/>
              <a:t>It is possible to have Strings that are not in the String pool</a:t>
            </a:r>
          </a:p>
        </p:txBody>
      </p:sp>
    </p:spTree>
    <p:extLst>
      <p:ext uri="{BB962C8B-B14F-4D97-AF65-F5344CB8AC3E}">
        <p14:creationId xmlns:p14="http://schemas.microsoft.com/office/powerpoint/2010/main" val="18667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1D272-D58B-49C4-BC94-E985247E7927}"/>
              </a:ext>
            </a:extLst>
          </p:cNvPr>
          <p:cNvSpPr/>
          <p:nvPr/>
        </p:nvSpPr>
        <p:spPr>
          <a:xfrm>
            <a:off x="951470" y="778476"/>
            <a:ext cx="2854411" cy="522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6ED0F-0FCB-42C9-AEF6-230E17E1694D}"/>
              </a:ext>
            </a:extLst>
          </p:cNvPr>
          <p:cNvSpPr/>
          <p:nvPr/>
        </p:nvSpPr>
        <p:spPr>
          <a:xfrm>
            <a:off x="4552950" y="815546"/>
            <a:ext cx="5219700" cy="522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D03C6-DCE9-4B57-BEDF-1F156229B94B}"/>
              </a:ext>
            </a:extLst>
          </p:cNvPr>
          <p:cNvSpPr/>
          <p:nvPr/>
        </p:nvSpPr>
        <p:spPr>
          <a:xfrm>
            <a:off x="1190625" y="4099144"/>
            <a:ext cx="2457450" cy="1647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frame</a:t>
            </a:r>
          </a:p>
          <a:p>
            <a:pPr algn="ctr"/>
            <a:r>
              <a:rPr lang="en-US" dirty="0"/>
              <a:t>main()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6B69A8-2E8D-4693-A3E8-C5749E9C3D6F}"/>
              </a:ext>
            </a:extLst>
          </p:cNvPr>
          <p:cNvSpPr/>
          <p:nvPr/>
        </p:nvSpPr>
        <p:spPr>
          <a:xfrm>
            <a:off x="4743450" y="990600"/>
            <a:ext cx="2336649" cy="2028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659C01-C217-463B-89BE-7882B3FB038A}"/>
              </a:ext>
            </a:extLst>
          </p:cNvPr>
          <p:cNvSpPr txBox="1"/>
          <p:nvPr/>
        </p:nvSpPr>
        <p:spPr>
          <a:xfrm>
            <a:off x="4938600" y="1156749"/>
            <a:ext cx="17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</a:t>
            </a:r>
          </a:p>
          <a:p>
            <a:r>
              <a:rPr lang="en-US" dirty="0"/>
              <a:t>“Hello World”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4C17C7-ECF4-4BFB-8244-4F2ADCAA0DD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76550" y="4438071"/>
            <a:ext cx="3784563" cy="16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F6A1D8-EE75-47F6-A9E2-B9489EFA7ED4}"/>
              </a:ext>
            </a:extLst>
          </p:cNvPr>
          <p:cNvSpPr txBox="1"/>
          <p:nvPr/>
        </p:nvSpPr>
        <p:spPr>
          <a:xfrm>
            <a:off x="6661113" y="4276725"/>
            <a:ext cx="17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Object</a:t>
            </a:r>
          </a:p>
          <a:p>
            <a:r>
              <a:rPr lang="en-US" dirty="0"/>
              <a:t>“Hello World”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1C4C82-9F2F-4AA6-A961-9ABAF05AA8F6}"/>
              </a:ext>
            </a:extLst>
          </p:cNvPr>
          <p:cNvSpPr txBox="1"/>
          <p:nvPr/>
        </p:nvSpPr>
        <p:spPr>
          <a:xfrm>
            <a:off x="1685925" y="421005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</a:t>
            </a:r>
          </a:p>
        </p:txBody>
      </p:sp>
    </p:spTree>
    <p:extLst>
      <p:ext uri="{BB962C8B-B14F-4D97-AF65-F5344CB8AC3E}">
        <p14:creationId xmlns:p14="http://schemas.microsoft.com/office/powerpoint/2010/main" val="411373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867B7D-4BB5-48D6-9ACD-E65C370A4748}"/>
              </a:ext>
            </a:extLst>
          </p:cNvPr>
          <p:cNvSpPr/>
          <p:nvPr/>
        </p:nvSpPr>
        <p:spPr>
          <a:xfrm>
            <a:off x="3241589" y="654651"/>
            <a:ext cx="2854411" cy="522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3F2FD-CEBD-4C24-8B55-C03544293668}"/>
              </a:ext>
            </a:extLst>
          </p:cNvPr>
          <p:cNvSpPr/>
          <p:nvPr/>
        </p:nvSpPr>
        <p:spPr>
          <a:xfrm>
            <a:off x="3706769" y="4876800"/>
            <a:ext cx="1924050" cy="581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1B354E-F004-4DFF-913A-361BF0C9A203}"/>
              </a:ext>
            </a:extLst>
          </p:cNvPr>
          <p:cNvSpPr/>
          <p:nvPr/>
        </p:nvSpPr>
        <p:spPr>
          <a:xfrm>
            <a:off x="3706769" y="4162553"/>
            <a:ext cx="1924050" cy="581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printNumberLower</a:t>
            </a:r>
            <a:r>
              <a:rPr lang="en-US" dirty="0"/>
              <a:t>() stack 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B3B6B-1C63-442B-AB38-52AD5D34E41D}"/>
              </a:ext>
            </a:extLst>
          </p:cNvPr>
          <p:cNvSpPr/>
          <p:nvPr/>
        </p:nvSpPr>
        <p:spPr>
          <a:xfrm>
            <a:off x="3706769" y="3448306"/>
            <a:ext cx="1924050" cy="581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printNumberLower</a:t>
            </a:r>
            <a:r>
              <a:rPr lang="en-US" dirty="0"/>
              <a:t>() stack frame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053C93-F857-498A-9F9D-5DCCDF283694}"/>
              </a:ext>
            </a:extLst>
          </p:cNvPr>
          <p:cNvSpPr/>
          <p:nvPr/>
        </p:nvSpPr>
        <p:spPr>
          <a:xfrm>
            <a:off x="3706769" y="2057401"/>
            <a:ext cx="1924050" cy="1025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printNumberLower</a:t>
            </a:r>
            <a:r>
              <a:rPr lang="en-US" dirty="0"/>
              <a:t>() stack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2AF45-3D61-4F4F-9CAA-24BF497D323C}"/>
              </a:ext>
            </a:extLst>
          </p:cNvPr>
          <p:cNvSpPr txBox="1"/>
          <p:nvPr/>
        </p:nvSpPr>
        <p:spPr>
          <a:xfrm>
            <a:off x="4895850" y="2779968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0E0DF-2CBF-437D-BF55-AF9F190D4DA7}"/>
              </a:ext>
            </a:extLst>
          </p:cNvPr>
          <p:cNvSpPr txBox="1"/>
          <p:nvPr/>
        </p:nvSpPr>
        <p:spPr>
          <a:xfrm>
            <a:off x="5128441" y="3684829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E3B74-3F26-45E4-98F6-EBA833EF5C50}"/>
              </a:ext>
            </a:extLst>
          </p:cNvPr>
          <p:cNvSpPr txBox="1"/>
          <p:nvPr/>
        </p:nvSpPr>
        <p:spPr>
          <a:xfrm>
            <a:off x="5128440" y="4448853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F77AA-BF95-45E9-8A04-DED349BE84FE}"/>
              </a:ext>
            </a:extLst>
          </p:cNvPr>
          <p:cNvSpPr txBox="1"/>
          <p:nvPr/>
        </p:nvSpPr>
        <p:spPr>
          <a:xfrm>
            <a:off x="4663260" y="5147108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4435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653C-4B1C-456C-B81A-4C6CBFBB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71C-A7D6-4950-9C8C-3A19772E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we sometimes want to treat primitives as Objects</a:t>
            </a:r>
          </a:p>
          <a:p>
            <a:pPr lvl="1"/>
            <a:r>
              <a:rPr lang="en-US" dirty="0"/>
              <a:t>Remember that we have two different “types of types”</a:t>
            </a:r>
          </a:p>
          <a:p>
            <a:pPr lvl="2"/>
            <a:r>
              <a:rPr lang="en-US" dirty="0"/>
              <a:t>Primitive types</a:t>
            </a:r>
          </a:p>
          <a:p>
            <a:pPr lvl="2"/>
            <a:r>
              <a:rPr lang="en-US" dirty="0"/>
              <a:t>Reference types</a:t>
            </a:r>
          </a:p>
          <a:p>
            <a:pPr lvl="1"/>
            <a:r>
              <a:rPr lang="en-US" dirty="0"/>
              <a:t>One big use case of treating primitives as Objects is to be able to store “primitives” inside of Collections such as Lists, Sets, Maps, Queues, etc.</a:t>
            </a:r>
          </a:p>
          <a:p>
            <a:r>
              <a:rPr lang="en-US" dirty="0"/>
              <a:t>We really need to just understand the concept of autoboxing/unboxing and how that works in terms of conversion between primitives and their wrapper class object equivalents</a:t>
            </a:r>
          </a:p>
        </p:txBody>
      </p:sp>
    </p:spTree>
    <p:extLst>
      <p:ext uri="{BB962C8B-B14F-4D97-AF65-F5344CB8AC3E}">
        <p14:creationId xmlns:p14="http://schemas.microsoft.com/office/powerpoint/2010/main" val="114827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A0CE-918D-4BAB-B730-72F376A7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F34E-AA8C-4631-9F39-CD9D5C1A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hierarchy in most accessible to least accessible:</a:t>
            </a:r>
          </a:p>
          <a:p>
            <a:pPr lvl="1"/>
            <a:r>
              <a:rPr lang="en-US" dirty="0"/>
              <a:t>public: anywhere</a:t>
            </a:r>
          </a:p>
          <a:p>
            <a:pPr lvl="1"/>
            <a:r>
              <a:rPr lang="en-US" dirty="0"/>
              <a:t>protected: default + any classes that are a subclass of that particular class</a:t>
            </a:r>
          </a:p>
          <a:p>
            <a:pPr lvl="1"/>
            <a:r>
              <a:rPr lang="en-US" dirty="0"/>
              <a:t>default: private + any other classes inside the same package</a:t>
            </a:r>
          </a:p>
          <a:p>
            <a:pPr lvl="1"/>
            <a:r>
              <a:rPr lang="en-US" dirty="0"/>
              <a:t>private: same class</a:t>
            </a:r>
          </a:p>
          <a:p>
            <a:r>
              <a:rPr lang="en-US" dirty="0"/>
              <a:t>Public and private are straightforward, just make sure you understand the differences between protected and default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1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034-BCD7-4873-BE00-343947D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3056-0423-41F9-9064-9C3F99F6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“Wrapping everything in the particular class”</a:t>
            </a:r>
          </a:p>
          <a:p>
            <a:r>
              <a:rPr lang="en-US" dirty="0"/>
              <a:t>“Protect data w/ setters and getters”</a:t>
            </a:r>
          </a:p>
          <a:p>
            <a:pPr marL="514350" indent="-514350">
              <a:buAutoNum type="arabicPeriod"/>
            </a:pPr>
            <a:r>
              <a:rPr lang="en-US" dirty="0"/>
              <a:t>Containing related state and behavior together inside a class</a:t>
            </a:r>
          </a:p>
          <a:p>
            <a:pPr marL="514350" indent="-514350">
              <a:buAutoNum type="arabicPeriod"/>
            </a:pPr>
            <a:r>
              <a:rPr lang="en-US" dirty="0"/>
              <a:t>Hiding and preventing change to an object’s data members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Encapsulation introduces </a:t>
            </a:r>
            <a:r>
              <a:rPr lang="en-US" b="1" dirty="0"/>
              <a:t>getter </a:t>
            </a:r>
            <a:r>
              <a:rPr lang="en-US" dirty="0"/>
              <a:t>and </a:t>
            </a:r>
            <a:r>
              <a:rPr lang="en-US" b="1" dirty="0"/>
              <a:t>setter</a:t>
            </a:r>
            <a:r>
              <a:rPr lang="en-US" dirty="0"/>
              <a:t> methods. Getter methods are used to access restricted members from the outside, while setter methods allow us to modify those members from the outside.</a:t>
            </a:r>
          </a:p>
          <a:p>
            <a:pPr marL="0" indent="0">
              <a:buNone/>
            </a:pPr>
            <a:r>
              <a:rPr lang="en-US" dirty="0"/>
              <a:t>(Also known as accessors/mutators)</a:t>
            </a:r>
          </a:p>
        </p:txBody>
      </p:sp>
    </p:spTree>
    <p:extLst>
      <p:ext uri="{BB962C8B-B14F-4D97-AF65-F5344CB8AC3E}">
        <p14:creationId xmlns:p14="http://schemas.microsoft.com/office/powerpoint/2010/main" val="17587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919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Topics on Thursday + Friday</vt:lpstr>
      <vt:lpstr>Memory</vt:lpstr>
      <vt:lpstr>PowerPoint Presentation</vt:lpstr>
      <vt:lpstr>String Pool</vt:lpstr>
      <vt:lpstr>PowerPoint Presentation</vt:lpstr>
      <vt:lpstr>PowerPoint Presentation</vt:lpstr>
      <vt:lpstr>Wrapper Class</vt:lpstr>
      <vt:lpstr>Access Modifiers</vt:lpstr>
      <vt:lpstr>Encapsulation</vt:lpstr>
      <vt:lpstr>Finding Fibonacci numbers</vt:lpstr>
      <vt:lpstr>Illustration of Recursive Algorithm</vt:lpstr>
      <vt:lpstr>Big-O</vt:lpstr>
      <vt:lpstr>Search Algorithms</vt:lpstr>
      <vt:lpstr>PowerPoint Presentation</vt:lpstr>
      <vt:lpstr>Sorting Algorithms</vt:lpstr>
      <vt:lpstr>Inheritance</vt:lpstr>
      <vt:lpstr>Inheritance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on Thursday + Friday</dc:title>
  <dc:creator>Bach Tran</dc:creator>
  <cp:lastModifiedBy>Bach Tran</cp:lastModifiedBy>
  <cp:revision>17</cp:revision>
  <dcterms:created xsi:type="dcterms:W3CDTF">2021-06-28T14:08:35Z</dcterms:created>
  <dcterms:modified xsi:type="dcterms:W3CDTF">2021-06-28T21:49:34Z</dcterms:modified>
</cp:coreProperties>
</file>