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57" r:id="rId4"/>
    <p:sldId id="272" r:id="rId5"/>
    <p:sldId id="263" r:id="rId6"/>
    <p:sldId id="261" r:id="rId7"/>
    <p:sldId id="287" r:id="rId8"/>
    <p:sldId id="289" r:id="rId9"/>
    <p:sldId id="290" r:id="rId10"/>
    <p:sldId id="274" r:id="rId11"/>
    <p:sldId id="286" r:id="rId12"/>
    <p:sldId id="264" r:id="rId13"/>
    <p:sldId id="279" r:id="rId14"/>
  </p:sldIdLst>
  <p:sldSz cx="9144000" cy="5143500" type="screen16x9"/>
  <p:notesSz cx="6858000" cy="9144000"/>
  <p:embeddedFontLst>
    <p:embeddedFont>
      <p:font typeface="Dosis" pitchFamily="2" charset="77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7030"/>
  </p:normalViewPr>
  <p:slideViewPr>
    <p:cSldViewPr snapToGrid="0" snapToObjects="1">
      <p:cViewPr varScale="1">
        <p:scale>
          <a:sx n="171" d="100"/>
          <a:sy n="171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question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Data is from the European Centre for Disease Prevention and Control (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agency of the European Union whose mission is to strengthen Europe's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defences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against infectious diseases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Each row contains the number of new cases reported per day and per country. After 14 December 2020, ECDC shifted to weekly data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A total of 61,900 rows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File size was not big, only 4.1 MB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setup a single node Hadoop cluster on docker, using Big Data </a:t>
            </a:r>
            <a:r>
              <a:rPr lang="en-US" dirty="0" err="1"/>
              <a:t>Europes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repository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upload the dataset and the jar file that contains both map reduce jobs onto the </a:t>
            </a:r>
            <a:r>
              <a:rPr lang="en-US" dirty="0" err="1"/>
              <a:t>namenode</a:t>
            </a:r>
            <a:r>
              <a:rPr lang="en-US" dirty="0"/>
              <a:t> container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From there I copy the dataset onto an input  directory in HDFS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then run the jar file from the </a:t>
            </a:r>
            <a:r>
              <a:rPr lang="en-US" dirty="0" err="1"/>
              <a:t>namenode</a:t>
            </a:r>
            <a:r>
              <a:rPr lang="en-US" dirty="0"/>
              <a:t> container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program first executes </a:t>
            </a:r>
            <a:r>
              <a:rPr lang="en-US" dirty="0" err="1"/>
              <a:t>mapreduce</a:t>
            </a:r>
            <a:r>
              <a:rPr lang="en-US" dirty="0"/>
              <a:t> job1 which will aggregate and sum the total num of cases for each country and output a key value pair of country and total cases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Behind the scenes it will sort the keys in ascending order so in this case the country names alphabetically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run a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node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cluster, so only 1 map task and reduce task was launched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map tasks was about 2 minutes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reduce tasks  was about 25 seconds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Physical memory (bytes) use was about 260 MB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Second question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4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Behind the scenes it will sort the keys in ascending order so in this case the country names alphabetically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858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map tasks was about 2 minutes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reduce tasks  was about 25 seconds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Physical memory (bytes) use was about 260 MB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10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dc.europa.eu/en/publications-data/download-todays-data-geographic-distribution-covid-19-cases-worldwi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big-data-europe/docker-hado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</a:t>
            </a:r>
            <a:br>
              <a:rPr lang="en" dirty="0"/>
            </a:br>
            <a:r>
              <a:rPr lang="en" dirty="0"/>
              <a:t>Covid-19 Cases by Country using MapReduce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DC92E8-2461-F04E-9C6C-CD41AFFEE38C}"/>
              </a:ext>
            </a:extLst>
          </p:cNvPr>
          <p:cNvSpPr/>
          <p:nvPr/>
        </p:nvSpPr>
        <p:spPr>
          <a:xfrm>
            <a:off x="7706801" y="4558895"/>
            <a:ext cx="129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Dosis"/>
                <a:sym typeface="Dosis"/>
              </a:rPr>
              <a:t>- Edward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7F7-85E4-1243-B1DA-D88D80F90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B77E-8F2E-CD43-97F1-3622DD757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Queen’s Attack Thoughts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3325852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Brut Force (Initial thoughts)</a:t>
            </a:r>
            <a:endParaRPr sz="1600" b="1" dirty="0"/>
          </a:p>
          <a:p>
            <a:pPr marL="285750" indent="-285750"/>
            <a:r>
              <a:rPr lang="en" sz="1600" dirty="0"/>
              <a:t>Start from queen position</a:t>
            </a:r>
          </a:p>
          <a:p>
            <a:pPr marL="285750" indent="-285750"/>
            <a:r>
              <a:rPr lang="en" sz="1600" dirty="0"/>
              <a:t>8 possible directions </a:t>
            </a:r>
          </a:p>
          <a:p>
            <a:pPr marL="285750" indent="-285750"/>
            <a:r>
              <a:rPr lang="en-US" sz="1600" dirty="0"/>
              <a:t>Keep a counter </a:t>
            </a:r>
          </a:p>
          <a:p>
            <a:pPr marL="285750" indent="-285750"/>
            <a:r>
              <a:rPr lang="en-US" sz="1600" dirty="0"/>
              <a:t>Start one direction</a:t>
            </a:r>
          </a:p>
          <a:p>
            <a:pPr marL="285750" indent="-285750"/>
            <a:r>
              <a:rPr lang="en-US" sz="1600" dirty="0"/>
              <a:t>Increment counter for each valid square</a:t>
            </a:r>
          </a:p>
          <a:p>
            <a:pPr marL="285750" indent="-285750"/>
            <a:r>
              <a:rPr lang="en-US" sz="1600" dirty="0"/>
              <a:t>Repeat for all directions</a:t>
            </a:r>
          </a:p>
          <a:p>
            <a:pPr marL="285750" indent="-285750"/>
            <a:r>
              <a:rPr lang="en-US" sz="1600" dirty="0"/>
              <a:t>Return counter</a:t>
            </a:r>
            <a:endParaRPr sz="1600"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3"/>
          </p:nvPr>
        </p:nvSpPr>
        <p:spPr>
          <a:xfrm>
            <a:off x="4713249" y="1224350"/>
            <a:ext cx="3909329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Research Questions</a:t>
            </a:r>
            <a:endParaRPr sz="1600" b="1" dirty="0"/>
          </a:p>
          <a:p>
            <a:pPr marL="285750" indent="-285750"/>
            <a:r>
              <a:rPr lang="en-US" sz="1600" dirty="0"/>
              <a:t>Is there a formula that calculates the total # of squares a queen can move? (given a position on the board, and not including obstacles)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8F7DFC-444F-EA43-BD16-E9C8F887C6F9}"/>
              </a:ext>
            </a:extLst>
          </p:cNvPr>
          <p:cNvSpPr/>
          <p:nvPr/>
        </p:nvSpPr>
        <p:spPr>
          <a:xfrm>
            <a:off x="4369600" y="4638523"/>
            <a:ext cx="4799712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sz="1100" dirty="0">
                <a:solidFill>
                  <a:schemeClr val="accent1"/>
                </a:solidFill>
              </a:rPr>
              <a:t>Presentation template by </a:t>
            </a:r>
            <a:r>
              <a:rPr lang="en-US" sz="1100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r>
              <a:rPr lang="en-US" sz="1100" dirty="0">
                <a:solidFill>
                  <a:schemeClr val="accent1"/>
                </a:solidFill>
              </a:rPr>
              <a:t>: https://</a:t>
            </a:r>
            <a:r>
              <a:rPr lang="en-US" sz="1100" dirty="0" err="1">
                <a:solidFill>
                  <a:schemeClr val="accent1"/>
                </a:solidFill>
              </a:rPr>
              <a:t>www.slidescarnival.com</a:t>
            </a:r>
            <a:r>
              <a:rPr lang="en-US" sz="1100" dirty="0">
                <a:solidFill>
                  <a:schemeClr val="accent1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many confirmed Covid-19 cases did each country have by 12/14/2020?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594900" y="1349549"/>
            <a:ext cx="3987675" cy="259054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</a:rPr>
              <a:t>Dataset</a:t>
            </a:r>
            <a:endParaRPr sz="1400" dirty="0">
              <a:highlight>
                <a:schemeClr val="accent1"/>
              </a:highlight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ECDC historical data (12/31/19 – 12/14/20)</a:t>
            </a:r>
            <a:endParaRPr lang="en" sz="1400" dirty="0"/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D</a:t>
            </a:r>
            <a:r>
              <a:rPr lang="en" sz="1400" dirty="0" err="1"/>
              <a:t>aily</a:t>
            </a:r>
            <a:r>
              <a:rPr lang="en" sz="1400" dirty="0"/>
              <a:t> cases per country</a:t>
            </a:r>
            <a:r>
              <a:rPr lang="en-US" sz="1400" dirty="0"/>
              <a:t>/ territory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61,900 total records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File size: 4.1 MB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Fields: Date Reported, Day, Month, Year, Cases, Deaths, Countries and Territories, </a:t>
            </a:r>
            <a:r>
              <a:rPr lang="en-US" sz="1400" dirty="0" err="1"/>
              <a:t>GeoID</a:t>
            </a:r>
            <a:r>
              <a:rPr lang="en-US" sz="1400" dirty="0"/>
              <a:t>, Country Code, Population, Continent, Rate per 100000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</a:rPr>
              <a:t>Tools &amp; Setup</a:t>
            </a:r>
            <a:endParaRPr sz="1400" dirty="0">
              <a:highlight>
                <a:schemeClr val="accent1"/>
              </a:highlight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Hadoop Cluster on docker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Scala program with two MapReduce jobs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endParaRPr lang="en-US" sz="14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" sz="1400"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2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" sz="1200" b="1" dirty="0"/>
              <a:t>Dataset: </a:t>
            </a:r>
            <a:r>
              <a:rPr lang="en-US" sz="1200" u="sng" dirty="0">
                <a:hlinkClick r:id="rId3"/>
              </a:rPr>
              <a:t>https://www.ecdc.europa.eu/en/publications-data/download-todays-data-geographic-distribution-covid-19-cases-worldwide</a:t>
            </a:r>
            <a:r>
              <a:rPr lang="en-US" sz="1200" dirty="0"/>
              <a:t> </a:t>
            </a:r>
            <a:r>
              <a:rPr lang="en-US" sz="1200" b="1" dirty="0"/>
              <a:t>BDE </a:t>
            </a:r>
            <a:r>
              <a:rPr lang="en-US" sz="1200" b="1" dirty="0" err="1"/>
              <a:t>dockerized</a:t>
            </a:r>
            <a:r>
              <a:rPr lang="en-US" sz="1200" b="1" dirty="0"/>
              <a:t> Hadoop cluster:</a:t>
            </a:r>
            <a:r>
              <a:rPr lang="en" sz="1200" b="1" dirty="0"/>
              <a:t> </a:t>
            </a:r>
            <a:r>
              <a:rPr lang="en-US" sz="1200" u="sng" dirty="0">
                <a:hlinkClick r:id="rId4"/>
              </a:rPr>
              <a:t>https://github.com/big-data-europe/docker-hadoop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208AC2C-547D-FE49-A30E-CE2151CC81DE}"/>
              </a:ext>
            </a:extLst>
          </p:cNvPr>
          <p:cNvSpPr/>
          <p:nvPr/>
        </p:nvSpPr>
        <p:spPr>
          <a:xfrm>
            <a:off x="2245779" y="1088459"/>
            <a:ext cx="5500601" cy="3597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Workflow</a:t>
            </a:r>
            <a:endParaRPr dirty="0"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5A03045-680E-4C49-AF39-1F0418A66EE4}"/>
              </a:ext>
            </a:extLst>
          </p:cNvPr>
          <p:cNvSpPr/>
          <p:nvPr/>
        </p:nvSpPr>
        <p:spPr>
          <a:xfrm>
            <a:off x="2358199" y="1316022"/>
            <a:ext cx="1208787" cy="113830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Docker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FDBC02D-2272-2E4D-901A-184D7ECAB675}"/>
              </a:ext>
            </a:extLst>
          </p:cNvPr>
          <p:cNvSpPr/>
          <p:nvPr/>
        </p:nvSpPr>
        <p:spPr>
          <a:xfrm>
            <a:off x="3709354" y="1847560"/>
            <a:ext cx="577833" cy="131332"/>
          </a:xfrm>
          <a:prstGeom prst="rightArrow">
            <a:avLst/>
          </a:prstGeom>
          <a:ln w="158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FF02E-99CB-9F45-BCD3-41E41A2F9341}"/>
              </a:ext>
            </a:extLst>
          </p:cNvPr>
          <p:cNvSpPr/>
          <p:nvPr/>
        </p:nvSpPr>
        <p:spPr>
          <a:xfrm>
            <a:off x="188700" y="1185738"/>
            <a:ext cx="1004341" cy="749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678E1-EAC4-994C-B075-1594A2F61A09}"/>
              </a:ext>
            </a:extLst>
          </p:cNvPr>
          <p:cNvSpPr txBox="1"/>
          <p:nvPr/>
        </p:nvSpPr>
        <p:spPr>
          <a:xfrm>
            <a:off x="188699" y="1425946"/>
            <a:ext cx="100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lang="en-US" sz="16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9315B6-DFC7-8A4A-80A1-EB7EC28D2632}"/>
              </a:ext>
            </a:extLst>
          </p:cNvPr>
          <p:cNvSpPr/>
          <p:nvPr/>
        </p:nvSpPr>
        <p:spPr>
          <a:xfrm>
            <a:off x="6286083" y="1399700"/>
            <a:ext cx="1351468" cy="1071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MapReduce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E0F82B-D13D-8D49-9423-507AC926D8E5}"/>
              </a:ext>
            </a:extLst>
          </p:cNvPr>
          <p:cNvSpPr/>
          <p:nvPr/>
        </p:nvSpPr>
        <p:spPr>
          <a:xfrm>
            <a:off x="4354644" y="1573240"/>
            <a:ext cx="1004341" cy="749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HDFS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02842F-0553-A146-A598-4AE83FD41811}"/>
              </a:ext>
            </a:extLst>
          </p:cNvPr>
          <p:cNvSpPr/>
          <p:nvPr/>
        </p:nvSpPr>
        <p:spPr>
          <a:xfrm>
            <a:off x="188701" y="2081939"/>
            <a:ext cx="1004341" cy="749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JAR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D7B46-05D7-5243-9E3A-457D77EAEFDC}"/>
              </a:ext>
            </a:extLst>
          </p:cNvPr>
          <p:cNvCxnSpPr/>
          <p:nvPr/>
        </p:nvCxnSpPr>
        <p:spPr>
          <a:xfrm>
            <a:off x="1331379" y="1573240"/>
            <a:ext cx="914400" cy="2743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A01EE7-C625-EB45-BC9B-7F9473F0E07B}"/>
              </a:ext>
            </a:extLst>
          </p:cNvPr>
          <p:cNvCxnSpPr>
            <a:cxnSpLocks/>
          </p:cNvCxnSpPr>
          <p:nvPr/>
        </p:nvCxnSpPr>
        <p:spPr>
          <a:xfrm flipV="1">
            <a:off x="1305462" y="2167773"/>
            <a:ext cx="887171" cy="3273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BF4DA-72FB-B74F-BA41-E086C0298E5F}"/>
              </a:ext>
            </a:extLst>
          </p:cNvPr>
          <p:cNvSpPr txBox="1"/>
          <p:nvPr/>
        </p:nvSpPr>
        <p:spPr>
          <a:xfrm>
            <a:off x="3678766" y="155651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FB5A14-74DC-1F43-8F98-7292597B041C}"/>
              </a:ext>
            </a:extLst>
          </p:cNvPr>
          <p:cNvSpPr/>
          <p:nvPr/>
        </p:nvSpPr>
        <p:spPr>
          <a:xfrm>
            <a:off x="4856814" y="3276715"/>
            <a:ext cx="1351468" cy="1071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MapReduce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2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D07D9-47B2-4B41-938A-839D74883BAB}"/>
              </a:ext>
            </a:extLst>
          </p:cNvPr>
          <p:cNvSpPr txBox="1"/>
          <p:nvPr/>
        </p:nvSpPr>
        <p:spPr>
          <a:xfrm>
            <a:off x="6499496" y="245942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76D44-2B51-9D48-9A0D-472F0AA67646}"/>
              </a:ext>
            </a:extLst>
          </p:cNvPr>
          <p:cNvSpPr txBox="1"/>
          <p:nvPr/>
        </p:nvSpPr>
        <p:spPr>
          <a:xfrm>
            <a:off x="5275907" y="441241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96DDEA-8150-8B42-AB73-A9BB11765204}"/>
              </a:ext>
            </a:extLst>
          </p:cNvPr>
          <p:cNvSpPr txBox="1"/>
          <p:nvPr/>
        </p:nvSpPr>
        <p:spPr>
          <a:xfrm>
            <a:off x="188699" y="2887277"/>
            <a:ext cx="100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File System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5CA28251-1B5A-9948-BF5E-9C0141EEB8A8}"/>
              </a:ext>
            </a:extLst>
          </p:cNvPr>
          <p:cNvSpPr/>
          <p:nvPr/>
        </p:nvSpPr>
        <p:spPr>
          <a:xfrm>
            <a:off x="5532548" y="1882328"/>
            <a:ext cx="577833" cy="131332"/>
          </a:xfrm>
          <a:prstGeom prst="rightArrow">
            <a:avLst/>
          </a:prstGeom>
          <a:ln w="158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3E8B2D-5B57-C84A-AB9D-46539DC17A86}"/>
              </a:ext>
            </a:extLst>
          </p:cNvPr>
          <p:cNvCxnSpPr>
            <a:cxnSpLocks/>
          </p:cNvCxnSpPr>
          <p:nvPr/>
        </p:nvCxnSpPr>
        <p:spPr>
          <a:xfrm flipH="1">
            <a:off x="6358185" y="2831448"/>
            <a:ext cx="426827" cy="5306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79E850-10A6-BD4A-A983-241C5FE0A975}"/>
              </a:ext>
            </a:extLst>
          </p:cNvPr>
          <p:cNvCxnSpPr>
            <a:cxnSpLocks/>
          </p:cNvCxnSpPr>
          <p:nvPr/>
        </p:nvCxnSpPr>
        <p:spPr>
          <a:xfrm flipH="1" flipV="1">
            <a:off x="5047504" y="2495107"/>
            <a:ext cx="288365" cy="6016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3BB7D3C-599B-664C-BB40-B97DD33CEF7C}"/>
              </a:ext>
            </a:extLst>
          </p:cNvPr>
          <p:cNvSpPr txBox="1"/>
          <p:nvPr/>
        </p:nvSpPr>
        <p:spPr>
          <a:xfrm>
            <a:off x="2516241" y="2470154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Hadoop</a:t>
            </a:r>
          </a:p>
          <a:p>
            <a:r>
              <a:rPr lang="en-US" dirty="0"/>
              <a:t> Cluster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Map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Extract country, cases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Set key-value pairs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Combine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Sorted key-value pair of countries-&gt;cases (</a:t>
            </a:r>
            <a:r>
              <a:rPr lang="en-US" sz="2000" dirty="0" err="1"/>
              <a:t>iterable</a:t>
            </a:r>
            <a:r>
              <a:rPr lang="en-US" sz="2000" dirty="0"/>
              <a:t> of cases for each country)</a:t>
            </a:r>
            <a:endParaRPr sz="2000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Job 1 Overview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Reduce</a:t>
            </a:r>
            <a:endParaRPr sz="20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Add list of cases from map output for each key(country)</a:t>
            </a:r>
          </a:p>
          <a:p>
            <a:pPr marL="0" indent="0"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Key-value pair of country, sum of all reported cases</a:t>
            </a:r>
            <a:endParaRPr sz="2000"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Stats of MapReduce Job 1 (Aggregation Phase)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ct val="120000"/>
            </a:pPr>
            <a:endParaRPr lang="en-US" sz="1600" dirty="0"/>
          </a:p>
          <a:p>
            <a:pPr marL="38100" indent="0">
              <a:buSzPct val="120000"/>
              <a:buNone/>
            </a:pPr>
            <a:r>
              <a:rPr lang="en-US" sz="1600" b="1" dirty="0"/>
              <a:t>Job statistics, benchmarks and performance analysis</a:t>
            </a:r>
          </a:p>
          <a:p>
            <a:pPr>
              <a:buSzPct val="120000"/>
            </a:pPr>
            <a:r>
              <a:rPr lang="en-US" sz="1600" dirty="0"/>
              <a:t>Map input records=61900</a:t>
            </a:r>
          </a:p>
          <a:p>
            <a:pPr lvl="0">
              <a:buSzPct val="120000"/>
            </a:pPr>
            <a:r>
              <a:rPr lang="en-US" sz="1600" dirty="0"/>
              <a:t>Reduce output records=214</a:t>
            </a:r>
          </a:p>
          <a:p>
            <a:pPr lvl="0">
              <a:buSzPct val="120000"/>
            </a:pPr>
            <a:r>
              <a:rPr lang="en-US" sz="1600" dirty="0"/>
              <a:t>Launched map tasks=1</a:t>
            </a:r>
          </a:p>
          <a:p>
            <a:pPr lvl="0">
              <a:buSzPct val="120000"/>
            </a:pPr>
            <a:r>
              <a:rPr lang="en-US" sz="1600" dirty="0"/>
              <a:t>Launched reduce tasks=1</a:t>
            </a:r>
          </a:p>
          <a:p>
            <a:pPr lvl="0">
              <a:buSzPct val="120000"/>
            </a:pPr>
            <a:r>
              <a:rPr lang="en-US" sz="1600" dirty="0"/>
              <a:t>Total time spent by all map tasks (</a:t>
            </a:r>
            <a:r>
              <a:rPr lang="en-US" sz="1600" dirty="0" err="1"/>
              <a:t>ms</a:t>
            </a:r>
            <a:r>
              <a:rPr lang="en-US" sz="1600" dirty="0"/>
              <a:t>)=122752 ~2min</a:t>
            </a:r>
          </a:p>
          <a:p>
            <a:pPr lvl="0">
              <a:buSzPct val="120000"/>
            </a:pPr>
            <a:r>
              <a:rPr lang="en-US" sz="1600" dirty="0"/>
              <a:t>Total time spent by all reduce tasks (</a:t>
            </a:r>
            <a:r>
              <a:rPr lang="en-US" sz="1600" dirty="0" err="1"/>
              <a:t>ms</a:t>
            </a:r>
            <a:r>
              <a:rPr lang="en-US" sz="1600" dirty="0"/>
              <a:t>)=24426 ~30secs</a:t>
            </a:r>
          </a:p>
          <a:p>
            <a:pPr lvl="0">
              <a:buSzPct val="120000"/>
            </a:pPr>
            <a:r>
              <a:rPr lang="en-US" sz="1600" dirty="0"/>
              <a:t>Physical memory (bytes) snapshot=260702208 ~260MB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were the top 20 countries with the highest Covid-19 cases by 12/14/2020?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10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Map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Swap key-value pairs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Multiply key by -1 (for descending order)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Key-value pair of cases-&gt; country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Sorted keys “descending order”</a:t>
            </a:r>
            <a:endParaRPr sz="2000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Job 2 Overview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Reduce</a:t>
            </a:r>
            <a:endParaRPr sz="20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Multiply total cases value again by (-1) to get original value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Keep a counter to only output first 20</a:t>
            </a:r>
          </a:p>
          <a:p>
            <a:pPr marL="0" indent="0"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Key-value pair of cases-&gt; country</a:t>
            </a:r>
            <a:endParaRPr sz="2000"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66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Stats of MapReduce Job 2 (Sort Top 20)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ct val="120000"/>
            </a:pPr>
            <a:endParaRPr lang="en-US" sz="1600" dirty="0"/>
          </a:p>
          <a:p>
            <a:pPr marL="38100" indent="0">
              <a:buSzPct val="120000"/>
              <a:buNone/>
            </a:pPr>
            <a:r>
              <a:rPr lang="en-US" sz="1600" b="1" dirty="0"/>
              <a:t>Job statistics, benchmarks and performance analysis</a:t>
            </a:r>
          </a:p>
          <a:p>
            <a:pPr>
              <a:buSzPct val="120000"/>
            </a:pPr>
            <a:r>
              <a:rPr lang="en-US" sz="1600" dirty="0"/>
              <a:t>Map input records=214</a:t>
            </a:r>
          </a:p>
          <a:p>
            <a:pPr lvl="0">
              <a:buSzPct val="120000"/>
            </a:pPr>
            <a:r>
              <a:rPr lang="en-US" sz="1600" dirty="0"/>
              <a:t>Reduce output records=20</a:t>
            </a:r>
          </a:p>
          <a:p>
            <a:pPr lvl="0">
              <a:buSzPct val="120000"/>
            </a:pPr>
            <a:r>
              <a:rPr lang="en-US" sz="1600" dirty="0"/>
              <a:t>Launched map tasks=1</a:t>
            </a:r>
          </a:p>
          <a:p>
            <a:pPr lvl="0">
              <a:buSzPct val="120000"/>
            </a:pPr>
            <a:r>
              <a:rPr lang="en-US" sz="1600" dirty="0"/>
              <a:t>Launched reduce tasks=1</a:t>
            </a:r>
          </a:p>
          <a:p>
            <a:pPr lvl="0">
              <a:buSzPct val="120000"/>
            </a:pPr>
            <a:r>
              <a:rPr lang="en-US" sz="1600" dirty="0"/>
              <a:t>Total time spent by all map tasks (</a:t>
            </a:r>
            <a:r>
              <a:rPr lang="en-US" sz="1600" dirty="0" err="1"/>
              <a:t>ms</a:t>
            </a:r>
            <a:r>
              <a:rPr lang="en-US" sz="1600" dirty="0"/>
              <a:t>)= 46879 ~47secs</a:t>
            </a:r>
          </a:p>
          <a:p>
            <a:pPr lvl="0">
              <a:buSzPct val="120000"/>
            </a:pPr>
            <a:r>
              <a:rPr lang="en-US" sz="1600" dirty="0"/>
              <a:t>Total time spent by all reduce tasks (</a:t>
            </a:r>
            <a:r>
              <a:rPr lang="en-US" sz="1600" dirty="0" err="1"/>
              <a:t>ms</a:t>
            </a:r>
            <a:r>
              <a:rPr lang="en-US" sz="1600" dirty="0"/>
              <a:t>)= 24426 ~30secs</a:t>
            </a:r>
          </a:p>
          <a:p>
            <a:pPr lvl="0">
              <a:buSzPct val="120000"/>
            </a:pPr>
            <a:r>
              <a:rPr lang="en-US" sz="1600" dirty="0"/>
              <a:t>Physical memory (bytes) snapshot= 260702208 ~260MB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639144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791</Words>
  <Application>Microsoft Macintosh PowerPoint</Application>
  <PresentationFormat>On-screen Show (16:9)</PresentationFormat>
  <Paragraphs>115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Dosis</vt:lpstr>
      <vt:lpstr>Roboto</vt:lpstr>
      <vt:lpstr>Arial</vt:lpstr>
      <vt:lpstr>Wingdings</vt:lpstr>
      <vt:lpstr>William template</vt:lpstr>
      <vt:lpstr>Analysis of  Covid-19 Cases by Country using MapReduce</vt:lpstr>
      <vt:lpstr>PowerPoint Presentation</vt:lpstr>
      <vt:lpstr>Project Overview</vt:lpstr>
      <vt:lpstr>Project Workflow</vt:lpstr>
      <vt:lpstr>MapReduce Job 1 Overview</vt:lpstr>
      <vt:lpstr>Job Stats of MapReduce Job 1 (Aggregation Phase)</vt:lpstr>
      <vt:lpstr>PowerPoint Presentation</vt:lpstr>
      <vt:lpstr>MapReduce Job 2 Overview</vt:lpstr>
      <vt:lpstr>Job Stats of MapReduce Job 2 (Sort Top 20)</vt:lpstr>
      <vt:lpstr>PowerPoint Presentation</vt:lpstr>
      <vt:lpstr>PowerPoint Presentation</vt:lpstr>
      <vt:lpstr>Queen’s Attack Thoughts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Covid-19 Cases by Country using MapReduce</dc:title>
  <cp:lastModifiedBy>Edward Rodriguez</cp:lastModifiedBy>
  <cp:revision>46</cp:revision>
  <dcterms:modified xsi:type="dcterms:W3CDTF">2021-01-21T18:28:07Z</dcterms:modified>
</cp:coreProperties>
</file>