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481" r:id="rId2"/>
    <p:sldId id="1496" r:id="rId3"/>
    <p:sldId id="1509" r:id="rId4"/>
    <p:sldId id="1508" r:id="rId5"/>
    <p:sldId id="1510" r:id="rId6"/>
    <p:sldId id="1511" r:id="rId7"/>
    <p:sldId id="1512" r:id="rId8"/>
    <p:sldId id="1513" r:id="rId9"/>
    <p:sldId id="1514" r:id="rId10"/>
    <p:sldId id="1516" r:id="rId11"/>
    <p:sldId id="1517" r:id="rId12"/>
    <p:sldId id="1515" r:id="rId13"/>
    <p:sldId id="1518" r:id="rId14"/>
    <p:sldId id="1521" r:id="rId15"/>
    <p:sldId id="1522" r:id="rId16"/>
    <p:sldId id="1519" r:id="rId17"/>
    <p:sldId id="1523" r:id="rId18"/>
    <p:sldId id="1520" r:id="rId19"/>
    <p:sldId id="1525" r:id="rId20"/>
    <p:sldId id="1524" r:id="rId21"/>
    <p:sldId id="1507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45469"/>
    <a:srgbClr val="19232E"/>
    <a:srgbClr val="358ECA"/>
    <a:srgbClr val="CD3738"/>
    <a:srgbClr val="2F2F2F"/>
    <a:srgbClr val="364D65"/>
    <a:srgbClr val="CD679A"/>
    <a:srgbClr val="546779"/>
    <a:srgbClr val="5BC499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9" autoAdjust="0"/>
    <p:restoredTop sz="96529" autoAdjust="0"/>
  </p:normalViewPr>
  <p:slideViewPr>
    <p:cSldViewPr snapToGrid="0" snapToObjects="1">
      <p:cViewPr varScale="1">
        <p:scale>
          <a:sx n="54" d="100"/>
          <a:sy n="54" d="100"/>
        </p:scale>
        <p:origin x="120" y="61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750756" y="3726611"/>
            <a:ext cx="160672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3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Web Development</a:t>
            </a:r>
          </a:p>
          <a:p>
            <a:pPr algn="ctr" defTabSz="4572000"/>
            <a:r>
              <a:rPr lang="en-US" sz="13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75CD0-473C-4E49-9630-BD6F8974453C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94F06-69FE-49B0-84EF-8B765A9430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272EE1-D979-4698-BD6C-475323DB0961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38609-089C-463A-A57F-DFF0378DAA8E}"/>
              </a:ext>
            </a:extLst>
          </p:cNvPr>
          <p:cNvSpPr/>
          <p:nvPr/>
        </p:nvSpPr>
        <p:spPr>
          <a:xfrm>
            <a:off x="-1" y="8659903"/>
            <a:ext cx="243776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29C77-F64D-4BF2-B1A8-01377103B6C4}"/>
              </a:ext>
            </a:extLst>
          </p:cNvPr>
          <p:cNvSpPr txBox="1"/>
          <p:nvPr/>
        </p:nvSpPr>
        <p:spPr>
          <a:xfrm>
            <a:off x="3394700" y="8875137"/>
            <a:ext cx="16907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</a:schemeClr>
                </a:solidFill>
              </a:rPr>
              <a:t>A Practical Guide</a:t>
            </a:r>
            <a:endParaRPr lang="en-US" sz="6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2174723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Front End JS Framework </a:t>
            </a:r>
            <a:r>
              <a:rPr lang="en-US" sz="8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7" y="3873818"/>
            <a:ext cx="2174723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React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Popular for startups, fast, Redux, JSX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Angular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Popular in enterprise, full featured, NgRx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Vue.js	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Fast, light, easy to use, Vuex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Aurelia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Light, feels like vanilla JavaScript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2037929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Side Technologies You Should Learn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7" y="3873818"/>
            <a:ext cx="2174723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GIT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Version control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Basic Command Line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Folder navigation, file creation,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APIS / REST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Learn how REST APIs work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HTTP / SSL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HTTP requests, HTTPS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CSS Pre-Processor	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Sass or Less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Webpack &amp; Babel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Module loader &amp; JS compiler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2118746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Server Side Technology </a:t>
            </a:r>
            <a:r>
              <a:rPr lang="en-US" sz="8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659489"/>
            <a:ext cx="2252751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Node.js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Fast, scalable and powerful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Python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Popular, rapid development, great integration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PHP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Practical, easy to deploy – Wordpress &amp; Laravel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Ruby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Rapid development, strong community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C# &amp; ASP.NET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Very powerful, Microsoft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1327581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Database </a:t>
            </a:r>
            <a:r>
              <a:rPr lang="en-US" sz="8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659489"/>
            <a:ext cx="22527512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MongoDB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NoSQL, non-relational, suggested for Node.js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MySQL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Popular relational database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PostgreSQL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Powerful but a bit more difficult than MySQL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SQL Server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Microsoft’s implementation of SQL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Oracle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Heavily used in enterprise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Firebase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Cloud database maintained by Google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2173768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Server Side Frameworks</a:t>
            </a:r>
            <a:r>
              <a:rPr lang="en-US" sz="8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8800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659489"/>
            <a:ext cx="2252751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JavaScript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Express, Hapi.js, Adonis, Loopback, Swagger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Python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Django, Flask, Web2py, Pylons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PHP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Laravel, Symfony, CodeIgniter, Yii2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Ruby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Ruby on Rails, Sinatra, Nitro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C#	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.NET</a:t>
            </a:r>
          </a:p>
          <a:p>
            <a:pPr>
              <a:lnSpc>
                <a:spcPct val="150000"/>
              </a:lnSpc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588166" y="1304954"/>
            <a:ext cx="1598514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0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Content Management Systems</a:t>
            </a:r>
            <a:endParaRPr lang="en-US" sz="80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659489"/>
            <a:ext cx="2252751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Wordpress, Drupal, Joomla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[PHP]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Great for clients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Thousands of plugins / addons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 development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Can be limiting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1960607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Dev Ops &amp; Deploying Applications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659489"/>
            <a:ext cx="22527512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Dedicated Server / VPS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Cloud Hosting – Digital Ocean, Heroku, Amazon Web Services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Cloud Storage – Amazon S3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Working with SSH &amp; command line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Server maintenance &amp; software updates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1946500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Mobile Applications </a:t>
            </a:r>
            <a:r>
              <a:rPr lang="en-US" sz="8800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171841" y="3512065"/>
            <a:ext cx="2252751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React Native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NativeScript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Ionic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PhoneGap / Cordova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Xamarin</a:t>
            </a: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1812098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You Are a Full Stack Developer!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512065"/>
            <a:ext cx="22527512" cy="1047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Create simple to advanced web applications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[Front &amp; Back end]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Create secure REST APIs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Deploy &amp; maintain applications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Administer databases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b="1" dirty="0">
              <a:solidFill>
                <a:srgbClr val="19232E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You should now be able to get a very good job or run your own business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1815009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Biggest Changes From Last Year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572487"/>
            <a:ext cx="22527512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New technologies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[Grid CSS, Fetch API, Materialize, NativeScript]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More focus on full stack and REST APIS rather than server rendered views 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More focus on vanilla JavaScript in addition to frameworks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Single Page Applications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Python &amp; C# over PHP</a:t>
            </a:r>
          </a:p>
          <a:p>
            <a:pPr>
              <a:lnSpc>
                <a:spcPct val="150000"/>
              </a:lnSpc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654991" y="1201932"/>
            <a:ext cx="11095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Before We Start…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910277" y="3858047"/>
            <a:ext cx="2129038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This is a guide to web development technologies and your options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Based on both fact and opinion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Look other places for guidance,  not just this video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Decide what type of developer you want to be before anything 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[Full stack developer, front-end, web designer, back-end engineer &amp; API creation]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663803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What Now?</a:t>
            </a:r>
            <a:endParaRPr lang="en-US" sz="8800" b="1" spc="500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8" y="3913146"/>
            <a:ext cx="2252751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Focus on your career and whatever technologies your company uses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Learn other languages / stacks in your spare time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19232E"/>
                </a:solidFill>
                <a:latin typeface="Lato" charset="0"/>
                <a:ea typeface="Lato" charset="0"/>
                <a:cs typeface="Lato" charset="0"/>
              </a:rPr>
              <a:t>Stay up to date with trends &amp; technologies</a:t>
            </a:r>
          </a:p>
          <a:p>
            <a:pPr>
              <a:lnSpc>
                <a:spcPct val="150000"/>
              </a:lnSpc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086989" y="1201932"/>
            <a:ext cx="64183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Follow 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CCA02-C10F-4E2B-B9AA-58A17493352F}"/>
              </a:ext>
            </a:extLst>
          </p:cNvPr>
          <p:cNvSpPr txBox="1"/>
          <p:nvPr/>
        </p:nvSpPr>
        <p:spPr>
          <a:xfrm>
            <a:off x="3640124" y="3416455"/>
            <a:ext cx="17097401" cy="757128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TWITTER:            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	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 Black" charset="0"/>
                <a:cs typeface="Lato Black" charset="0"/>
              </a:rPr>
              <a:t>Twitter.com/traversymedia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" charset="0"/>
                <a:cs typeface="Lato" charset="0"/>
              </a:rPr>
              <a:t>FACEBOOK:       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" charset="0"/>
                <a:cs typeface="Lato" charset="0"/>
              </a:rPr>
              <a:t>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" charset="0"/>
                <a:cs typeface="Lato" charset="0"/>
              </a:rPr>
              <a:t>	Facebook.com/traversymedia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" charset="0"/>
                <a:cs typeface="Lato" charset="0"/>
              </a:rPr>
              <a:t>INSTAGRAM:    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" charset="0"/>
                <a:cs typeface="Lato" charset="0"/>
              </a:rPr>
              <a:t>	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" charset="0"/>
                <a:cs typeface="Lato" charset="0"/>
              </a:rPr>
              <a:t>Instagram.com/traversymedia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" charset="0"/>
                <a:cs typeface="Lato" charset="0"/>
              </a:rPr>
              <a:t>DISCORD CHAT:   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" charset="0"/>
                <a:cs typeface="Lato" charset="0"/>
              </a:rPr>
              <a:t>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" charset="0"/>
                <a:cs typeface="Lato" charset="0"/>
              </a:rPr>
              <a:t>Discord.gg/traversymedia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" charset="0"/>
                <a:cs typeface="Lato" charset="0"/>
              </a:rPr>
              <a:t>LINKEDIN:	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" charset="0"/>
                <a:cs typeface="Lato" charset="0"/>
              </a:rPr>
              <a:t>	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" charset="0"/>
                <a:cs typeface="Lato" charset="0"/>
              </a:rPr>
              <a:t>Linkedin.com/in/bradtraversy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445469"/>
                </a:solidFill>
                <a:latin typeface="Lato Black" charset="0"/>
                <a:ea typeface="Lato" charset="0"/>
                <a:cs typeface="Lato" charset="0"/>
              </a:rPr>
              <a:t>GITHUB:</a:t>
            </a: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" charset="0"/>
                <a:cs typeface="Lato" charset="0"/>
              </a:rPr>
              <a:t>			</a:t>
            </a:r>
            <a:r>
              <a:rPr lang="en-US" sz="5400" b="1" dirty="0">
                <a:solidFill>
                  <a:srgbClr val="358ECA"/>
                </a:solidFill>
                <a:latin typeface="Lato Black" charset="0"/>
                <a:ea typeface="Lato" charset="0"/>
                <a:cs typeface="Lato" charset="0"/>
              </a:rPr>
              <a:t>Github.com/bradtraversy</a:t>
            </a:r>
            <a:endParaRPr lang="id-ID" sz="5400" b="1" dirty="0">
              <a:solidFill>
                <a:srgbClr val="358ECA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1C597-AE78-43D3-A9A5-47A2EA7AADB2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4562B-4E09-4069-A036-5A7435DB91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140152" y="1128566"/>
            <a:ext cx="104839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Tools &amp;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83656" y="3331456"/>
            <a:ext cx="2181033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Text Editor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VSCode, Atom, Sublime Text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Good Browser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u="sng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Chrome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or Firefox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Image Editing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Photoshop, GIMP,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Deployment Tools </a:t>
            </a:r>
            <a:r>
              <a:rPr lang="en-US" sz="5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FTP client, SSH tool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Cloud Storage </a:t>
            </a:r>
            <a:r>
              <a:rPr lang="en-US" sz="4000" b="1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Optional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Dropbox, Google Drive,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909902" y="1182831"/>
            <a:ext cx="72151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HTML /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390324" y="3296617"/>
            <a:ext cx="19680760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Learn before ANYTHING else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Building blocks of the web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Every website uses both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Easy &amp; quick to learn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Learn the core fundamentals &amp; basics of Flex and/or Grid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Responsive layouts are VERY important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1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555275" y="1181844"/>
            <a:ext cx="147375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Basic Vanilla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390324" y="3481234"/>
            <a:ext cx="19680760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Basic JS [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NO FRAMEWORKS!]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 types, functions, conditionals, loops, operators,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DOM manipulation &amp; events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[NO JQUERY!] 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Ajax / Fetch  API / JSON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ES2015+ (Arrow functions, promises, template strings)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181844"/>
            <a:ext cx="163930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Deploying a Basic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390324" y="3884778"/>
            <a:ext cx="1968076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Shared hosting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[InMotion, Hostgator, etc]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Learn the basics of cPanel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[Creating email accounts, FTP, etc]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Upload a site with FTP </a:t>
            </a:r>
            <a:r>
              <a:rPr lang="en-US" sz="5400" dirty="0">
                <a:latin typeface="Lato" charset="0"/>
                <a:ea typeface="Lato" charset="0"/>
                <a:cs typeface="Lato" charset="0"/>
              </a:rPr>
              <a:t>[FileZilla]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Register a domain name and learn about DNS / Name Servers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181844"/>
            <a:ext cx="221813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Web Designer / Basic Front End 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390324" y="3655834"/>
            <a:ext cx="1968076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Build simple websites &amp; UIs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PSD / AI -&gt; HTML / CSS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Some dynamic UI with JavaScript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Choose to be a freelancer or a very entry level position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181844"/>
            <a:ext cx="164358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96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Where To Next? </a:t>
            </a:r>
            <a:r>
              <a:rPr lang="en-US" sz="96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[Depends]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390324" y="3865083"/>
            <a:ext cx="2250958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HTML / CSS Frameworks      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Bootstrap, Materialize,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Frontend JavaScript Framework        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React, Angular,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Server Side Language / Technology    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Node.js, Python,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Database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MongoDB, MySQL, etc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857106" y="1243399"/>
            <a:ext cx="2190772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8800" b="1" spc="500" dirty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HTML / CSS Frameworks </a:t>
            </a:r>
            <a:r>
              <a:rPr lang="en-US" sz="8800" b="1" spc="500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[Choose One]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AD610-4ED7-40E4-A646-1CBCAD4CFE9D}"/>
              </a:ext>
            </a:extLst>
          </p:cNvPr>
          <p:cNvSpPr txBox="1"/>
          <p:nvPr/>
        </p:nvSpPr>
        <p:spPr>
          <a:xfrm>
            <a:off x="1246887" y="3659489"/>
            <a:ext cx="2254544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Twitter Bootstrap 4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General framework, most popular 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Materialize CSS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Primarily a UI/UX framework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Bulma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Easy to learn syntax, No JS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	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Zurb Foundation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Alternative to Bootstrap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Skeleton </a:t>
            </a:r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			</a:t>
            </a:r>
            <a:r>
              <a:rPr lang="en-US" sz="5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VERY light boilerplate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EFD1A-13BB-4352-BB53-E6DD187E136C}"/>
              </a:ext>
            </a:extLst>
          </p:cNvPr>
          <p:cNvSpPr/>
          <p:nvPr/>
        </p:nvSpPr>
        <p:spPr>
          <a:xfrm>
            <a:off x="0" y="0"/>
            <a:ext cx="24377650" cy="61582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16DCC-E1A5-4F59-9781-DEFC11005396}"/>
              </a:ext>
            </a:extLst>
          </p:cNvPr>
          <p:cNvSpPr/>
          <p:nvPr/>
        </p:nvSpPr>
        <p:spPr>
          <a:xfrm>
            <a:off x="-1" y="11989191"/>
            <a:ext cx="24377650" cy="173011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2A492-911F-42A7-88F3-A6F125540CDD}"/>
              </a:ext>
            </a:extLst>
          </p:cNvPr>
          <p:cNvSpPr txBox="1"/>
          <p:nvPr/>
        </p:nvSpPr>
        <p:spPr>
          <a:xfrm>
            <a:off x="10199286" y="12501937"/>
            <a:ext cx="5451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Traversymedia.com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09B74-3FD5-4AF3-91DF-B863597DD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09" y="12191159"/>
            <a:ext cx="1323743" cy="1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39235</TotalTime>
  <Words>561</Words>
  <Application>Microsoft Office PowerPoint</Application>
  <PresentationFormat>Custom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</vt:lpstr>
      <vt:lpstr>Century Gothic</vt:lpstr>
      <vt:lpstr>Lato</vt:lpstr>
      <vt:lpstr>Lato Black</vt:lpstr>
      <vt:lpstr>Lato Bold</vt:lpstr>
      <vt:lpstr>Lato Light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brad</cp:lastModifiedBy>
  <cp:revision>3173</cp:revision>
  <dcterms:created xsi:type="dcterms:W3CDTF">2014-11-12T21:47:38Z</dcterms:created>
  <dcterms:modified xsi:type="dcterms:W3CDTF">2017-12-06T11:51:53Z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