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Overlock"/>
      <p:regular r:id="rId24"/>
      <p:bold r:id="rId25"/>
      <p:italic r:id="rId26"/>
      <p:boldItalic r:id="rId27"/>
    </p:embeddedFont>
    <p:embeddedFont>
      <p:font typeface="Roboto"/>
      <p:regular r:id="rId28"/>
      <p:bold r:id="rId29"/>
      <p:italic r:id="rId30"/>
      <p:boldItalic r:id="rId31"/>
    </p:embeddedFont>
    <p:embeddedFont>
      <p:font typeface="Bebas Neue"/>
      <p:regular r:id="rId32"/>
    </p:embeddedFont>
    <p:embeddedFont>
      <p:font typeface="Federo"/>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ZAQhqAABKKx+W4PlaU42Lbhqg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C28260-FE2A-4EF2-BA47-EEC14EB4E71F}">
  <a:tblStyle styleId="{2CC28260-FE2A-4EF2-BA47-EEC14EB4E71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Overlock-regular.fntdata"/><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Overlock-italic.fntdata"/><Relationship Id="rId25" Type="http://schemas.openxmlformats.org/officeDocument/2006/relationships/font" Target="fonts/Overlock-bold.fntdata"/><Relationship Id="rId28" Type="http://schemas.openxmlformats.org/officeDocument/2006/relationships/font" Target="fonts/Roboto-regular.fntdata"/><Relationship Id="rId27" Type="http://schemas.openxmlformats.org/officeDocument/2006/relationships/font" Target="fonts/Overlock-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3.xml"/><Relationship Id="rId33" Type="http://schemas.openxmlformats.org/officeDocument/2006/relationships/font" Target="fonts/Federo-regular.fntdata"/><Relationship Id="rId10" Type="http://schemas.openxmlformats.org/officeDocument/2006/relationships/slide" Target="slides/slide2.xml"/><Relationship Id="rId32" Type="http://schemas.openxmlformats.org/officeDocument/2006/relationships/font" Target="fonts/BebasNeue-regular.fntdata"/><Relationship Id="rId13" Type="http://schemas.openxmlformats.org/officeDocument/2006/relationships/slide" Target="slides/slide5.xml"/><Relationship Id="rId12" Type="http://schemas.openxmlformats.org/officeDocument/2006/relationships/slide" Target="slides/slide4.xml"/><Relationship Id="rId34" Type="http://customschemas.google.com/relationships/presentationmetadata" Target="meta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
        <p:nvSpPr>
          <p:cNvPr id="191" name="Google Shape;1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4" name="Shape 44"/>
        <p:cNvGrpSpPr/>
        <p:nvPr/>
      </p:nvGrpSpPr>
      <p:grpSpPr>
        <a:xfrm>
          <a:off x="0" y="0"/>
          <a:ext cx="0" cy="0"/>
          <a:chOff x="0" y="0"/>
          <a:chExt cx="0" cy="0"/>
        </a:xfrm>
      </p:grpSpPr>
      <p:sp>
        <p:nvSpPr>
          <p:cNvPr id="45" name="Google Shape;45;p40"/>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47" name="Google Shape;47;p40"/>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1"/>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spTree>
      <p:nvGrpSpPr>
        <p:cNvPr id="61" name="Shape 61"/>
        <p:cNvGrpSpPr/>
        <p:nvPr/>
      </p:nvGrpSpPr>
      <p:grpSpPr>
        <a:xfrm>
          <a:off x="0" y="0"/>
          <a:ext cx="0" cy="0"/>
          <a:chOff x="0" y="0"/>
          <a:chExt cx="0" cy="0"/>
        </a:xfrm>
      </p:grpSpPr>
      <p:grpSp>
        <p:nvGrpSpPr>
          <p:cNvPr id="62" name="Google Shape;62;p19"/>
          <p:cNvGrpSpPr/>
          <p:nvPr/>
        </p:nvGrpSpPr>
        <p:grpSpPr>
          <a:xfrm>
            <a:off x="0" y="-228600"/>
            <a:ext cx="9161463" cy="708025"/>
            <a:chOff x="0" y="-228600"/>
            <a:chExt cx="9161700" cy="707624"/>
          </a:xfrm>
        </p:grpSpPr>
        <p:sp>
          <p:nvSpPr>
            <p:cNvPr id="63" name="Google Shape;63;p19"/>
            <p:cNvSpPr/>
            <p:nvPr/>
          </p:nvSpPr>
          <p:spPr>
            <a:xfrm>
              <a:off x="0" y="-129"/>
              <a:ext cx="9161700" cy="312561"/>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4" name="Google Shape;64;p19"/>
            <p:cNvPicPr preferRelativeResize="0"/>
            <p:nvPr/>
          </p:nvPicPr>
          <p:blipFill rotWithShape="1">
            <a:blip r:embed="rId2">
              <a:alphaModFix/>
            </a:blip>
            <a:srcRect b="0" l="0" r="0" t="0"/>
            <a:stretch/>
          </p:blipFill>
          <p:spPr>
            <a:xfrm>
              <a:off x="7831000" y="-228600"/>
              <a:ext cx="1301194" cy="707624"/>
            </a:xfrm>
            <a:prstGeom prst="rect">
              <a:avLst/>
            </a:prstGeom>
            <a:noFill/>
            <a:ln>
              <a:noFill/>
            </a:ln>
          </p:spPr>
        </p:pic>
      </p:grpSp>
      <p:sp>
        <p:nvSpPr>
          <p:cNvPr id="65" name="Google Shape;65;p19"/>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4400"/>
              <a:buNone/>
              <a:defRPr b="1" sz="4000">
                <a:latin typeface="Federo"/>
                <a:ea typeface="Federo"/>
                <a:cs typeface="Federo"/>
                <a:sym typeface="Fede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800"/>
              <a:buNone/>
              <a:defRPr sz="1800">
                <a:solidFill>
                  <a:srgbClr val="888888"/>
                </a:solidFill>
              </a:defRPr>
            </a:lvl1pPr>
            <a:lvl2pPr indent="-228600" lvl="1" marL="914400" algn="l">
              <a:lnSpc>
                <a:spcPct val="90000"/>
              </a:lnSpc>
              <a:spcBef>
                <a:spcPts val="500"/>
              </a:spcBef>
              <a:spcAft>
                <a:spcPts val="0"/>
              </a:spcAft>
              <a:buSzPts val="2400"/>
              <a:buNone/>
              <a:defRPr sz="1500">
                <a:solidFill>
                  <a:srgbClr val="888888"/>
                </a:solidFill>
              </a:defRPr>
            </a:lvl2pPr>
            <a:lvl3pPr indent="-228600" lvl="2" marL="1371600" algn="l">
              <a:lnSpc>
                <a:spcPct val="90000"/>
              </a:lnSpc>
              <a:spcBef>
                <a:spcPts val="500"/>
              </a:spcBef>
              <a:spcAft>
                <a:spcPts val="0"/>
              </a:spcAft>
              <a:buSzPts val="2000"/>
              <a:buNone/>
              <a:defRPr sz="1350">
                <a:solidFill>
                  <a:srgbClr val="888888"/>
                </a:solidFill>
              </a:defRPr>
            </a:lvl3pPr>
            <a:lvl4pPr indent="-228600" lvl="3" marL="1828800" algn="l">
              <a:lnSpc>
                <a:spcPct val="90000"/>
              </a:lnSpc>
              <a:spcBef>
                <a:spcPts val="500"/>
              </a:spcBef>
              <a:spcAft>
                <a:spcPts val="0"/>
              </a:spcAft>
              <a:buSzPts val="1800"/>
              <a:buNone/>
              <a:defRPr sz="1200">
                <a:solidFill>
                  <a:srgbClr val="888888"/>
                </a:solidFill>
              </a:defRPr>
            </a:lvl4pPr>
            <a:lvl5pPr indent="-228600" lvl="4" marL="2286000" algn="l">
              <a:lnSpc>
                <a:spcPct val="90000"/>
              </a:lnSpc>
              <a:spcBef>
                <a:spcPts val="500"/>
              </a:spcBef>
              <a:spcAft>
                <a:spcPts val="0"/>
              </a:spcAft>
              <a:buSzPts val="1800"/>
              <a:buNone/>
              <a:defRPr sz="1200">
                <a:solidFill>
                  <a:srgbClr val="888888"/>
                </a:solidFill>
              </a:defRPr>
            </a:lvl5pPr>
            <a:lvl6pPr indent="-228600" lvl="5" marL="2743200" algn="l">
              <a:lnSpc>
                <a:spcPct val="90000"/>
              </a:lnSpc>
              <a:spcBef>
                <a:spcPts val="500"/>
              </a:spcBef>
              <a:spcAft>
                <a:spcPts val="0"/>
              </a:spcAft>
              <a:buSzPts val="1800"/>
              <a:buNone/>
              <a:defRPr sz="1200">
                <a:solidFill>
                  <a:srgbClr val="888888"/>
                </a:solidFill>
              </a:defRPr>
            </a:lvl6pPr>
            <a:lvl7pPr indent="-228600" lvl="6" marL="3200400" algn="l">
              <a:lnSpc>
                <a:spcPct val="90000"/>
              </a:lnSpc>
              <a:spcBef>
                <a:spcPts val="500"/>
              </a:spcBef>
              <a:spcAft>
                <a:spcPts val="0"/>
              </a:spcAft>
              <a:buSzPts val="1800"/>
              <a:buNone/>
              <a:defRPr sz="1200">
                <a:solidFill>
                  <a:srgbClr val="888888"/>
                </a:solidFill>
              </a:defRPr>
            </a:lvl7pPr>
            <a:lvl8pPr indent="-228600" lvl="7" marL="3657600" algn="l">
              <a:lnSpc>
                <a:spcPct val="90000"/>
              </a:lnSpc>
              <a:spcBef>
                <a:spcPts val="500"/>
              </a:spcBef>
              <a:spcAft>
                <a:spcPts val="0"/>
              </a:spcAft>
              <a:buSzPts val="1800"/>
              <a:buNone/>
              <a:defRPr sz="1200">
                <a:solidFill>
                  <a:srgbClr val="888888"/>
                </a:solidFill>
              </a:defRPr>
            </a:lvl8pPr>
            <a:lvl9pPr indent="-228600" lvl="8" marL="4114800" algn="l">
              <a:lnSpc>
                <a:spcPct val="90000"/>
              </a:lnSpc>
              <a:spcBef>
                <a:spcPts val="500"/>
              </a:spcBef>
              <a:spcAft>
                <a:spcPts val="0"/>
              </a:spcAft>
              <a:buSzPts val="1800"/>
              <a:buNone/>
              <a:defRPr sz="1200">
                <a:solidFill>
                  <a:srgbClr val="888888"/>
                </a:solidFill>
              </a:defRPr>
            </a:lvl9pPr>
          </a:lstStyle>
          <a:p/>
        </p:txBody>
      </p:sp>
      <p:sp>
        <p:nvSpPr>
          <p:cNvPr id="67" name="Google Shape;67;p19"/>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19"/>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9" name="Google Shape;69;p19"/>
          <p:cNvSpPr txBox="1"/>
          <p:nvPr>
            <p:ph idx="12" type="sldNum"/>
          </p:nvPr>
        </p:nvSpPr>
        <p:spPr>
          <a:xfrm>
            <a:off x="6270625" y="4776788"/>
            <a:ext cx="2613025" cy="274637"/>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3" name="Google Shape;7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74" name="Google Shape;74;p22"/>
          <p:cNvSpPr/>
          <p:nvPr/>
        </p:nvSpPr>
        <p:spPr>
          <a:xfrm>
            <a:off x="0"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22"/>
          <p:cNvPicPr preferRelativeResize="0"/>
          <p:nvPr/>
        </p:nvPicPr>
        <p:blipFill rotWithShape="1">
          <a:blip r:embed="rId3">
            <a:alphaModFix/>
          </a:blip>
          <a:srcRect b="0" l="0" r="0" t="0"/>
          <a:stretch/>
        </p:blipFill>
        <p:spPr>
          <a:xfrm>
            <a:off x="7801253" y="-233974"/>
            <a:ext cx="1301194" cy="799402"/>
          </a:xfrm>
          <a:prstGeom prst="rect">
            <a:avLst/>
          </a:prstGeom>
          <a:noFill/>
          <a:ln>
            <a:noFill/>
          </a:ln>
        </p:spPr>
      </p:pic>
      <p:sp>
        <p:nvSpPr>
          <p:cNvPr id="76" name="Google Shape;76;p22"/>
          <p:cNvSpPr txBox="1"/>
          <p:nvPr>
            <p:ph idx="2" type="subTitle"/>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42"/>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3" name="Google Shape;83;p43"/>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 name="Google Shape;86;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87" name="Google Shape;87;p44"/>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spcBef>
                <a:spcPts val="0"/>
              </a:spcBef>
              <a:spcAft>
                <a:spcPts val="0"/>
              </a:spcAft>
              <a:buSzPts val="1400"/>
              <a:buChar char="●"/>
              <a:defRPr sz="14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91" name="Google Shape;91;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spcBef>
                <a:spcPts val="0"/>
              </a:spcBef>
              <a:spcAft>
                <a:spcPts val="0"/>
              </a:spcAft>
              <a:buSzPts val="1400"/>
              <a:buChar char="●"/>
              <a:defRPr sz="14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92" name="Google Shape;92;p45"/>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46"/>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6" name="Shape 96"/>
        <p:cNvGrpSpPr/>
        <p:nvPr/>
      </p:nvGrpSpPr>
      <p:grpSpPr>
        <a:xfrm>
          <a:off x="0" y="0"/>
          <a:ext cx="0" cy="0"/>
          <a:chOff x="0" y="0"/>
          <a:chExt cx="0" cy="0"/>
        </a:xfrm>
      </p:grpSpPr>
      <p:sp>
        <p:nvSpPr>
          <p:cNvPr id="97" name="Google Shape;97;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spcBef>
                <a:spcPts val="0"/>
              </a:spcBef>
              <a:spcAft>
                <a:spcPts val="0"/>
              </a:spcAft>
              <a:buSzPts val="1200"/>
              <a:buChar char="●"/>
              <a:defRPr sz="12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99" name="Google Shape;99;p47"/>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2"/>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00" name="Shape 100"/>
        <p:cNvGrpSpPr/>
        <p:nvPr/>
      </p:nvGrpSpPr>
      <p:grpSpPr>
        <a:xfrm>
          <a:off x="0" y="0"/>
          <a:ext cx="0" cy="0"/>
          <a:chOff x="0" y="0"/>
          <a:chExt cx="0" cy="0"/>
        </a:xfrm>
      </p:grpSpPr>
      <p:sp>
        <p:nvSpPr>
          <p:cNvPr id="101" name="Google Shape;101;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2" name="Google Shape;102;p48"/>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03" name="Shape 103"/>
        <p:cNvGrpSpPr/>
        <p:nvPr/>
      </p:nvGrpSpPr>
      <p:grpSpPr>
        <a:xfrm>
          <a:off x="0" y="0"/>
          <a:ext cx="0" cy="0"/>
          <a:chOff x="0" y="0"/>
          <a:chExt cx="0" cy="0"/>
        </a:xfrm>
      </p:grpSpPr>
      <p:sp>
        <p:nvSpPr>
          <p:cNvPr id="104" name="Google Shape;104;p49"/>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6" name="Google Shape;106;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7" name="Google Shape;107;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8" name="Google Shape;108;p49"/>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09" name="Shape 109"/>
        <p:cNvGrpSpPr/>
        <p:nvPr/>
      </p:nvGrpSpPr>
      <p:grpSpPr>
        <a:xfrm>
          <a:off x="0" y="0"/>
          <a:ext cx="0" cy="0"/>
          <a:chOff x="0" y="0"/>
          <a:chExt cx="0" cy="0"/>
        </a:xfrm>
      </p:grpSpPr>
      <p:sp>
        <p:nvSpPr>
          <p:cNvPr id="110" name="Google Shape;110;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50"/>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2" name="Shape 112"/>
        <p:cNvGrpSpPr/>
        <p:nvPr/>
      </p:nvGrpSpPr>
      <p:grpSpPr>
        <a:xfrm>
          <a:off x="0" y="0"/>
          <a:ext cx="0" cy="0"/>
          <a:chOff x="0" y="0"/>
          <a:chExt cx="0" cy="0"/>
        </a:xfrm>
      </p:grpSpPr>
      <p:sp>
        <p:nvSpPr>
          <p:cNvPr id="113" name="Google Shape;113;p5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14" name="Google Shape;114;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115" name="Google Shape;115;p51"/>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52"/>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53"/>
          <p:cNvSpPr txBox="1"/>
          <p:nvPr>
            <p:ph type="title"/>
          </p:nvPr>
        </p:nvSpPr>
        <p:spPr>
          <a:xfrm>
            <a:off x="311150" y="444500"/>
            <a:ext cx="8521700" cy="573088"/>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3"/>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1" name="Google Shape;121;p53"/>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2" name="Google Shape;122;p53"/>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3" name="Google Shape;123;p53"/>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0" name="Google Shape;13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1" name="Google Shape;1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132" name="Google Shape;132;p21"/>
          <p:cNvSpPr/>
          <p:nvPr/>
        </p:nvSpPr>
        <p:spPr>
          <a:xfrm>
            <a:off x="0"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1"/>
          <p:cNvPicPr preferRelativeResize="0"/>
          <p:nvPr/>
        </p:nvPicPr>
        <p:blipFill rotWithShape="1">
          <a:blip r:embed="rId3">
            <a:alphaModFix/>
          </a:blip>
          <a:srcRect b="0" l="0" r="0" t="0"/>
          <a:stretch/>
        </p:blipFill>
        <p:spPr>
          <a:xfrm>
            <a:off x="7801253" y="-233974"/>
            <a:ext cx="1301194" cy="799402"/>
          </a:xfrm>
          <a:prstGeom prst="rect">
            <a:avLst/>
          </a:prstGeom>
          <a:noFill/>
          <a:ln>
            <a:noFill/>
          </a:ln>
        </p:spPr>
      </p:pic>
      <p:sp>
        <p:nvSpPr>
          <p:cNvPr id="134" name="Google Shape;134;p21"/>
          <p:cNvSpPr txBox="1"/>
          <p:nvPr>
            <p:ph idx="2" type="subTitle"/>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7" name="Google Shape;137;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8" name="Google Shape;13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 name="Google Shape;14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pic>
        <p:nvPicPr>
          <p:cNvPr id="142" name="Google Shape;142;p24"/>
          <p:cNvPicPr preferRelativeResize="0"/>
          <p:nvPr/>
        </p:nvPicPr>
        <p:blipFill rotWithShape="1">
          <a:blip r:embed="rId3">
            <a:alphaModFix/>
          </a:blip>
          <a:srcRect b="0" l="0" r="0" t="0"/>
          <a:stretch/>
        </p:blipFill>
        <p:spPr>
          <a:xfrm>
            <a:off x="6616515" y="361604"/>
            <a:ext cx="1301194" cy="707624"/>
          </a:xfrm>
          <a:prstGeom prst="rect">
            <a:avLst/>
          </a:prstGeom>
          <a:noFill/>
          <a:ln>
            <a:noFill/>
          </a:ln>
        </p:spPr>
      </p:pic>
      <p:sp>
        <p:nvSpPr>
          <p:cNvPr id="143" name="Google Shape;143;p24"/>
          <p:cNvSpPr/>
          <p:nvPr/>
        </p:nvSpPr>
        <p:spPr>
          <a:xfrm>
            <a:off x="-33251"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24"/>
          <p:cNvPicPr preferRelativeResize="0"/>
          <p:nvPr/>
        </p:nvPicPr>
        <p:blipFill rotWithShape="1">
          <a:blip r:embed="rId3">
            <a:alphaModFix/>
          </a:blip>
          <a:srcRect b="0" l="0" r="0" t="0"/>
          <a:stretch/>
        </p:blipFill>
        <p:spPr>
          <a:xfrm>
            <a:off x="7768002" y="-233974"/>
            <a:ext cx="1301194" cy="799402"/>
          </a:xfrm>
          <a:prstGeom prst="rect">
            <a:avLst/>
          </a:prstGeom>
          <a:noFill/>
          <a:ln>
            <a:noFill/>
          </a:ln>
        </p:spPr>
      </p:pic>
      <p:sp>
        <p:nvSpPr>
          <p:cNvPr id="145" name="Google Shape;145;p24"/>
          <p:cNvSpPr txBox="1"/>
          <p:nvPr>
            <p:ph idx="1" type="subTitle"/>
          </p:nvPr>
        </p:nvSpPr>
        <p:spPr>
          <a:xfrm>
            <a:off x="-32225" y="4889626"/>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149" name="Google Shape;149;p25"/>
          <p:cNvSpPr/>
          <p:nvPr/>
        </p:nvSpPr>
        <p:spPr>
          <a:xfrm>
            <a:off x="0"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0" name="Google Shape;150;p25"/>
          <p:cNvPicPr preferRelativeResize="0"/>
          <p:nvPr/>
        </p:nvPicPr>
        <p:blipFill rotWithShape="1">
          <a:blip r:embed="rId3">
            <a:alphaModFix/>
          </a:blip>
          <a:srcRect b="0" l="0" r="0" t="0"/>
          <a:stretch/>
        </p:blipFill>
        <p:spPr>
          <a:xfrm>
            <a:off x="7801253" y="-233974"/>
            <a:ext cx="1301194" cy="799402"/>
          </a:xfrm>
          <a:prstGeom prst="rect">
            <a:avLst/>
          </a:prstGeom>
          <a:noFill/>
          <a:ln>
            <a:noFill/>
          </a:ln>
        </p:spPr>
      </p:pic>
      <p:sp>
        <p:nvSpPr>
          <p:cNvPr id="151" name="Google Shape;151;p25"/>
          <p:cNvSpPr txBox="1"/>
          <p:nvPr>
            <p:ph idx="1" type="subTitle"/>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9" name="Google Shape;19;p33"/>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4" name="Google Shape;15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5" name="Google Shape;1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156" name="Google Shape;156;p26"/>
          <p:cNvSpPr txBox="1"/>
          <p:nvPr>
            <p:ph idx="2" type="subTitle"/>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57" name="Google Shape;157;p26"/>
          <p:cNvSpPr/>
          <p:nvPr/>
        </p:nvSpPr>
        <p:spPr>
          <a:xfrm>
            <a:off x="-33251"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p26"/>
          <p:cNvPicPr preferRelativeResize="0"/>
          <p:nvPr/>
        </p:nvPicPr>
        <p:blipFill rotWithShape="1">
          <a:blip r:embed="rId3">
            <a:alphaModFix/>
          </a:blip>
          <a:srcRect b="0" l="0" r="0" t="0"/>
          <a:stretch/>
        </p:blipFill>
        <p:spPr>
          <a:xfrm>
            <a:off x="7768002" y="-233974"/>
            <a:ext cx="1301194" cy="79940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1" name="Google Shape;16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162" name="Google Shape;162;p27"/>
          <p:cNvSpPr txBox="1"/>
          <p:nvPr>
            <p:ph idx="1" type="subTitle"/>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63" name="Google Shape;163;p27"/>
          <p:cNvSpPr/>
          <p:nvPr/>
        </p:nvSpPr>
        <p:spPr>
          <a:xfrm>
            <a:off x="-33251" y="-7913"/>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p27"/>
          <p:cNvPicPr preferRelativeResize="0"/>
          <p:nvPr/>
        </p:nvPicPr>
        <p:blipFill rotWithShape="1">
          <a:blip r:embed="rId3">
            <a:alphaModFix/>
          </a:blip>
          <a:srcRect b="0" l="0" r="0" t="0"/>
          <a:stretch/>
        </p:blipFill>
        <p:spPr>
          <a:xfrm>
            <a:off x="7768002" y="-233974"/>
            <a:ext cx="1301194" cy="799402"/>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8" name="Google Shape;16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9" name="Google Shape;16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0" name="Google Shape;17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171" name="Google Shape;171;p28"/>
          <p:cNvSpPr txBox="1"/>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4" name="Google Shape;17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7" name="Google Shape;177;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78" name="Google Shape;17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 name="Shape 179"/>
        <p:cNvGrpSpPr/>
        <p:nvPr/>
      </p:nvGrpSpPr>
      <p:grpSpPr>
        <a:xfrm>
          <a:off x="0" y="0"/>
          <a:ext cx="0" cy="0"/>
          <a:chOff x="0" y="0"/>
          <a:chExt cx="0" cy="0"/>
        </a:xfrm>
      </p:grpSpPr>
      <p:sp>
        <p:nvSpPr>
          <p:cNvPr id="180" name="Google Shape;18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spcBef>
                <a:spcPts val="0"/>
              </a:spcBef>
              <a:spcAft>
                <a:spcPts val="0"/>
              </a:spcAft>
              <a:buSzPts val="1400"/>
              <a:buChar char="●"/>
              <a:defRPr sz="14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3" name="Google Shape;2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spcBef>
                <a:spcPts val="0"/>
              </a:spcBef>
              <a:spcAft>
                <a:spcPts val="0"/>
              </a:spcAft>
              <a:buSzPts val="1400"/>
              <a:buChar char="●"/>
              <a:defRPr sz="14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4" name="Google Shape;24;p34"/>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 name="Shape 28"/>
        <p:cNvGrpSpPr/>
        <p:nvPr/>
      </p:nvGrpSpPr>
      <p:grpSpPr>
        <a:xfrm>
          <a:off x="0" y="0"/>
          <a:ext cx="0" cy="0"/>
          <a:chOff x="0" y="0"/>
          <a:chExt cx="0" cy="0"/>
        </a:xfrm>
      </p:grpSpPr>
      <p:sp>
        <p:nvSpPr>
          <p:cNvPr id="29" name="Google Shape;2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spcBef>
                <a:spcPts val="0"/>
              </a:spcBef>
              <a:spcAft>
                <a:spcPts val="0"/>
              </a:spcAft>
              <a:buSzPts val="1200"/>
              <a:buChar char="●"/>
              <a:defRPr sz="1200"/>
            </a:lvl1pPr>
            <a:lvl2pPr indent="-304800" lvl="1" marL="914400" algn="l">
              <a:spcBef>
                <a:spcPts val="0"/>
              </a:spcBef>
              <a:spcAft>
                <a:spcPts val="0"/>
              </a:spcAft>
              <a:buSzPts val="1200"/>
              <a:buChar char="○"/>
              <a:defRPr sz="1200"/>
            </a:lvl2pPr>
            <a:lvl3pPr indent="-304800" lvl="2" marL="1371600" algn="l">
              <a:spcBef>
                <a:spcPts val="0"/>
              </a:spcBef>
              <a:spcAft>
                <a:spcPts val="0"/>
              </a:spcAft>
              <a:buSzPts val="1200"/>
              <a:buChar char="■"/>
              <a:defRPr sz="1200"/>
            </a:lvl3pPr>
            <a:lvl4pPr indent="-304800" lvl="3" marL="1828800" algn="l">
              <a:spcBef>
                <a:spcPts val="0"/>
              </a:spcBef>
              <a:spcAft>
                <a:spcPts val="0"/>
              </a:spcAft>
              <a:buSzPts val="1200"/>
              <a:buChar char="●"/>
              <a:defRPr sz="1200"/>
            </a:lvl4pPr>
            <a:lvl5pPr indent="-304800" lvl="4" marL="2286000" algn="l">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1" name="Google Shape;31;p36"/>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 name="Shape 32"/>
        <p:cNvGrpSpPr/>
        <p:nvPr/>
      </p:nvGrpSpPr>
      <p:grpSpPr>
        <a:xfrm>
          <a:off x="0" y="0"/>
          <a:ext cx="0" cy="0"/>
          <a:chOff x="0" y="0"/>
          <a:chExt cx="0" cy="0"/>
        </a:xfrm>
      </p:grpSpPr>
      <p:sp>
        <p:nvSpPr>
          <p:cNvPr id="33" name="Google Shape;3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7"/>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38"/>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0" name="Google Shape;40;p38"/>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 name="Shape 41"/>
        <p:cNvGrpSpPr/>
        <p:nvPr/>
      </p:nvGrpSpPr>
      <p:grpSpPr>
        <a:xfrm>
          <a:off x="0" y="0"/>
          <a:ext cx="0" cy="0"/>
          <a:chOff x="0" y="0"/>
          <a:chExt cx="0" cy="0"/>
        </a:xfrm>
      </p:grpSpPr>
      <p:sp>
        <p:nvSpPr>
          <p:cNvPr id="42" name="Google Shape;4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39"/>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6"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150" y="444500"/>
            <a:ext cx="8521700" cy="5730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p16"/>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8"/>
          <p:cNvSpPr txBox="1"/>
          <p:nvPr>
            <p:ph type="title"/>
          </p:nvPr>
        </p:nvSpPr>
        <p:spPr>
          <a:xfrm>
            <a:off x="311150" y="444500"/>
            <a:ext cx="8521700" cy="5730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2" name="Google Shape;52;p18"/>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3" name="Google Shape;53;p18"/>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
        <p:nvSpPr>
          <p:cNvPr id="54" name="Google Shape;54;p18"/>
          <p:cNvSpPr/>
          <p:nvPr/>
        </p:nvSpPr>
        <p:spPr>
          <a:xfrm>
            <a:off x="0" y="0"/>
            <a:ext cx="9161463" cy="312738"/>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 name="Google Shape;55;p18"/>
          <p:cNvSpPr txBox="1"/>
          <p:nvPr/>
        </p:nvSpPr>
        <p:spPr>
          <a:xfrm>
            <a:off x="-31750" y="4787900"/>
            <a:ext cx="3735388" cy="193675"/>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pic>
        <p:nvPicPr>
          <p:cNvPr id="56" name="Google Shape;56;p18"/>
          <p:cNvPicPr preferRelativeResize="0"/>
          <p:nvPr/>
        </p:nvPicPr>
        <p:blipFill rotWithShape="1">
          <a:blip r:embed="rId1">
            <a:alphaModFix/>
          </a:blip>
          <a:srcRect b="0" l="0" r="0" t="0"/>
          <a:stretch/>
        </p:blipFill>
        <p:spPr>
          <a:xfrm>
            <a:off x="7831138" y="-228600"/>
            <a:ext cx="1301750" cy="708025"/>
          </a:xfrm>
          <a:prstGeom prst="rect">
            <a:avLst/>
          </a:prstGeom>
          <a:noFill/>
          <a:ln>
            <a:noFill/>
          </a:ln>
        </p:spPr>
      </p:pic>
      <p:sp>
        <p:nvSpPr>
          <p:cNvPr id="57" name="Google Shape;57;p18"/>
          <p:cNvSpPr txBox="1"/>
          <p:nvPr/>
        </p:nvSpPr>
        <p:spPr>
          <a:xfrm>
            <a:off x="233363" y="800100"/>
            <a:ext cx="8759825" cy="39211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58" name="Google Shape;58;p18"/>
          <p:cNvSpPr txBox="1"/>
          <p:nvPr/>
        </p:nvSpPr>
        <p:spPr>
          <a:xfrm>
            <a:off x="80963" y="871538"/>
            <a:ext cx="8804275" cy="2613025"/>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1200"/>
              <a:buFont typeface="Arial"/>
              <a:buNone/>
            </a:pPr>
            <a:r>
              <a:t/>
            </a:r>
            <a:endParaRPr b="0" i="0" sz="12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59" name="Google Shape;59;p18"/>
          <p:cNvSpPr txBox="1"/>
          <p:nvPr/>
        </p:nvSpPr>
        <p:spPr>
          <a:xfrm>
            <a:off x="7751763" y="4864100"/>
            <a:ext cx="1400175" cy="195263"/>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0" i="0" lang="en-ID" sz="1500" u="none" cap="none" strike="noStrike">
                <a:solidFill>
                  <a:srgbClr val="00F4AD"/>
                </a:solidFill>
                <a:latin typeface="Bebas Neue"/>
                <a:ea typeface="Bebas Neue"/>
                <a:cs typeface="Bebas Neue"/>
                <a:sym typeface="Bebas Neue"/>
              </a:rPr>
              <a:t>#Jadi</a:t>
            </a:r>
            <a:r>
              <a:rPr b="0" i="0" lang="en-ID" sz="1500" u="none" cap="none" strike="noStrike">
                <a:solidFill>
                  <a:srgbClr val="0F3570"/>
                </a:solidFill>
                <a:latin typeface="Bebas Neue"/>
                <a:ea typeface="Bebas Neue"/>
                <a:cs typeface="Bebas Neue"/>
                <a:sym typeface="Bebas Neue"/>
              </a:rPr>
              <a:t>jagoandigital</a:t>
            </a:r>
            <a:endParaRPr/>
          </a:p>
        </p:txBody>
      </p:sp>
      <p:sp>
        <p:nvSpPr>
          <p:cNvPr id="60" name="Google Shape;60;p18"/>
          <p:cNvSpPr txBox="1"/>
          <p:nvPr/>
        </p:nvSpPr>
        <p:spPr>
          <a:xfrm>
            <a:off x="-31750" y="4787900"/>
            <a:ext cx="976313" cy="193675"/>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6" name="Google Shape;12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7" name="Google Shape;1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analyticsvidhya.com/blog/2021/05/detecting-and-treating-outliers-treating-the-odd-one-out/" TargetMode="External"/><Relationship Id="rId4" Type="http://schemas.openxmlformats.org/officeDocument/2006/relationships/hyperlink" Target="https://aws.amazon.com/sagemaker/data-labeling/what-is-data-labeling/#:~:text=In%20machine%20learning%2C%20data%20labeling,model%20can%20learn%20from%20it" TargetMode="External"/><Relationship Id="rId5" Type="http://schemas.openxmlformats.org/officeDocument/2006/relationships/hyperlink" Target="https://labelyourdata.com/articles/introduction-to-labeled-data-what-why-and-how#what_is_labeled_data" TargetMode="External"/><Relationship Id="rId6" Type="http://schemas.openxmlformats.org/officeDocument/2006/relationships/hyperlink" Target="https://www.altexsoft.com/blog/datascience/how-to-organize-data-labeling-for-machine-learning-approaches-and-too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type="ctrTitle"/>
          </p:nvPr>
        </p:nvSpPr>
        <p:spPr>
          <a:xfrm>
            <a:off x="1373188" y="1079500"/>
            <a:ext cx="7124700" cy="1147763"/>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SzPts val="1000"/>
              <a:buNone/>
            </a:pPr>
            <a:r>
              <a:rPr lang="en-ID" sz="4000">
                <a:solidFill>
                  <a:srgbClr val="00F4AD"/>
                </a:solidFill>
                <a:latin typeface="Bebas Neue"/>
                <a:ea typeface="Bebas Neue"/>
                <a:cs typeface="Bebas Neue"/>
                <a:sym typeface="Bebas Neue"/>
              </a:rPr>
              <a:t>Vocational school graduate academy</a:t>
            </a:r>
            <a:endParaRPr/>
          </a:p>
        </p:txBody>
      </p:sp>
      <p:sp>
        <p:nvSpPr>
          <p:cNvPr id="186" name="Google Shape;186;p1"/>
          <p:cNvSpPr txBox="1"/>
          <p:nvPr>
            <p:ph idx="1" type="subTitle"/>
          </p:nvPr>
        </p:nvSpPr>
        <p:spPr>
          <a:xfrm>
            <a:off x="1358900" y="2251075"/>
            <a:ext cx="6059488" cy="51435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2"/>
              </a:buClr>
              <a:buSzPct val="108108"/>
              <a:buFont typeface="Arial"/>
              <a:buNone/>
            </a:pPr>
            <a:r>
              <a:rPr b="1" lang="en-ID">
                <a:solidFill>
                  <a:schemeClr val="lt1"/>
                </a:solidFill>
                <a:latin typeface="Roboto"/>
                <a:ea typeface="Roboto"/>
                <a:cs typeface="Roboto"/>
                <a:sym typeface="Roboto"/>
              </a:rPr>
              <a:t>(</a:t>
            </a:r>
            <a:r>
              <a:rPr b="1" i="1" lang="en-ID">
                <a:solidFill>
                  <a:schemeClr val="lt1"/>
                </a:solidFill>
                <a:latin typeface="Roboto"/>
                <a:ea typeface="Roboto"/>
                <a:cs typeface="Roboto"/>
                <a:sym typeface="Roboto"/>
              </a:rPr>
              <a:t>ASSOCIATE DATA SCIENTIST</a:t>
            </a:r>
            <a:r>
              <a:rPr b="1" lang="en-ID">
                <a:solidFill>
                  <a:schemeClr val="lt1"/>
                </a:solidFill>
                <a:latin typeface="Roboto"/>
                <a:ea typeface="Roboto"/>
                <a:cs typeface="Roboto"/>
                <a:sym typeface="Roboto"/>
              </a:rPr>
              <a:t>)</a:t>
            </a:r>
            <a:endParaRPr b="1">
              <a:solidFill>
                <a:schemeClr val="lt1"/>
              </a:solidFill>
              <a:latin typeface="Roboto"/>
              <a:ea typeface="Roboto"/>
              <a:cs typeface="Roboto"/>
              <a:sym typeface="Roboto"/>
            </a:endParaRPr>
          </a:p>
        </p:txBody>
      </p:sp>
      <p:sp>
        <p:nvSpPr>
          <p:cNvPr id="187" name="Google Shape;187;p1"/>
          <p:cNvSpPr txBox="1"/>
          <p:nvPr>
            <p:ph idx="1" type="subTitle"/>
          </p:nvPr>
        </p:nvSpPr>
        <p:spPr>
          <a:xfrm>
            <a:off x="1371600" y="2632075"/>
            <a:ext cx="6369050" cy="51435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00000"/>
              </a:lnSpc>
              <a:spcBef>
                <a:spcPts val="0"/>
              </a:spcBef>
              <a:spcAft>
                <a:spcPts val="0"/>
              </a:spcAft>
              <a:buClr>
                <a:schemeClr val="dk2"/>
              </a:buClr>
              <a:buSzPct val="150537"/>
              <a:buNone/>
            </a:pPr>
            <a:r>
              <a:rPr b="1" lang="en-ID" sz="2400">
                <a:solidFill>
                  <a:srgbClr val="FFFFFF"/>
                </a:solidFill>
                <a:latin typeface="Roboto"/>
                <a:ea typeface="Roboto"/>
                <a:cs typeface="Roboto"/>
                <a:sym typeface="Roboto"/>
              </a:rPr>
              <a:t>Pertemuan </a:t>
            </a:r>
            <a:r>
              <a:rPr b="1" lang="en-ID" sz="2400">
                <a:solidFill>
                  <a:srgbClr val="FFFFFF"/>
                </a:solidFill>
                <a:latin typeface="Roboto"/>
                <a:ea typeface="Roboto"/>
                <a:cs typeface="Roboto"/>
                <a:sym typeface="Roboto"/>
              </a:rPr>
              <a:t>#7 : J.62DMI00.010.1, Menetapkan Label Data</a:t>
            </a:r>
            <a:endParaRPr b="1" sz="2400">
              <a:solidFill>
                <a:srgbClr val="FFFFFF"/>
              </a:solidFill>
              <a:latin typeface="Roboto"/>
              <a:ea typeface="Roboto"/>
              <a:cs typeface="Roboto"/>
              <a:sym typeface="Roboto"/>
            </a:endParaRPr>
          </a:p>
        </p:txBody>
      </p:sp>
      <p:sp>
        <p:nvSpPr>
          <p:cNvPr id="188" name="Google Shape;188;p1"/>
          <p:cNvSpPr txBox="1"/>
          <p:nvPr>
            <p:ph idx="1" type="subTitle"/>
          </p:nvPr>
        </p:nvSpPr>
        <p:spPr>
          <a:xfrm>
            <a:off x="1371600" y="3241675"/>
            <a:ext cx="7342188" cy="112395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2800"/>
              <a:buFont typeface="Arial"/>
              <a:buNone/>
            </a:pPr>
            <a:r>
              <a:rPr b="1" lang="en-ID" sz="2400">
                <a:solidFill>
                  <a:srgbClr val="FFFFFF"/>
                </a:solidFill>
                <a:latin typeface="Roboto"/>
                <a:ea typeface="Roboto"/>
                <a:cs typeface="Roboto"/>
                <a:sym typeface="Roboto"/>
              </a:rPr>
              <a:t>Persyaratan UK</a:t>
            </a:r>
            <a:endParaRPr/>
          </a:p>
          <a:p>
            <a:pPr indent="0" lvl="0" marL="0" rtl="0" algn="l">
              <a:lnSpc>
                <a:spcPct val="100000"/>
              </a:lnSpc>
              <a:spcBef>
                <a:spcPts val="0"/>
              </a:spcBef>
              <a:spcAft>
                <a:spcPts val="0"/>
              </a:spcAft>
              <a:buClr>
                <a:schemeClr val="dk2"/>
              </a:buClr>
              <a:buSzPts val="2800"/>
              <a:buNone/>
            </a:pPr>
            <a:r>
              <a:rPr b="1" lang="en-ID" sz="2400">
                <a:solidFill>
                  <a:srgbClr val="FFFFFF"/>
                </a:solidFill>
                <a:latin typeface="Roboto"/>
                <a:ea typeface="Roboto"/>
                <a:cs typeface="Roboto"/>
                <a:sym typeface="Roboto"/>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D" sz="2800">
                <a:solidFill>
                  <a:srgbClr val="0F3570"/>
                </a:solidFill>
                <a:latin typeface="Overlock"/>
                <a:ea typeface="Overlock"/>
                <a:cs typeface="Overlock"/>
                <a:sym typeface="Overlock"/>
              </a:rPr>
              <a:t>Pendekatan pelabelan data</a:t>
            </a:r>
            <a:endParaRPr/>
          </a:p>
        </p:txBody>
      </p:sp>
      <p:sp>
        <p:nvSpPr>
          <p:cNvPr id="265" name="Google Shape;265;p10"/>
          <p:cNvSpPr txBox="1"/>
          <p:nvPr>
            <p:ph idx="1" type="body"/>
          </p:nvPr>
        </p:nvSpPr>
        <p:spPr>
          <a:xfrm>
            <a:off x="311700" y="1152475"/>
            <a:ext cx="7801359" cy="385879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Inhouse Labeling: </a:t>
            </a:r>
            <a:r>
              <a:rPr lang="en-ID" sz="1800">
                <a:latin typeface="Cambria"/>
                <a:ea typeface="Cambria"/>
                <a:cs typeface="Cambria"/>
                <a:sym typeface="Cambria"/>
              </a:rPr>
              <a:t>Pelabelan dilakukan secara internal pengguna data latih</a:t>
            </a:r>
            <a:endParaRPr b="1" sz="18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Crowdsourcing</a:t>
            </a:r>
            <a:r>
              <a:rPr lang="en-ID" sz="1800">
                <a:latin typeface="Cambria"/>
                <a:ea typeface="Cambria"/>
                <a:cs typeface="Cambria"/>
                <a:sym typeface="Cambria"/>
              </a:rPr>
              <a:t> : Penggunaan mekanisme Platform Crowdsourcing </a:t>
            </a:r>
            <a:endParaRPr/>
          </a:p>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Outsourcing ke individu :</a:t>
            </a:r>
            <a:r>
              <a:rPr lang="en-ID" sz="1800">
                <a:latin typeface="Cambria"/>
                <a:ea typeface="Cambria"/>
                <a:cs typeface="Cambria"/>
                <a:sym typeface="Cambria"/>
              </a:rPr>
              <a:t>Menggunakan pekerja lepas di berbagai situs web rekrutmen, pekerja lepas, dan jejaring sosial </a:t>
            </a:r>
            <a:endParaRPr/>
          </a:p>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Outsourcing ke perusahaan :</a:t>
            </a:r>
            <a:r>
              <a:rPr lang="en-ID" sz="1800">
                <a:latin typeface="Cambria"/>
                <a:ea typeface="Cambria"/>
                <a:cs typeface="Cambria"/>
                <a:sym typeface="Cambria"/>
              </a:rPr>
              <a:t>Penggunaan jasa perusahaan outsourcing yang mengkhususkan diri dalam persiapan data pelatihan </a:t>
            </a:r>
            <a:endParaRPr/>
          </a:p>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Pelabelan sintetis :</a:t>
            </a:r>
            <a:r>
              <a:rPr lang="en-ID" sz="1800">
                <a:latin typeface="Cambria"/>
                <a:ea typeface="Cambria"/>
                <a:cs typeface="Cambria"/>
                <a:sym typeface="Cambria"/>
              </a:rPr>
              <a:t>Data sintetis dihasilkan oleh model generatif yang dilatih dan divalidasi pada dataset asli </a:t>
            </a:r>
            <a:endParaRPr/>
          </a:p>
          <a:p>
            <a:pPr indent="-342900" lvl="0" marL="457200" rtl="0" algn="l">
              <a:lnSpc>
                <a:spcPct val="115000"/>
              </a:lnSpc>
              <a:spcBef>
                <a:spcPts val="0"/>
              </a:spcBef>
              <a:spcAft>
                <a:spcPts val="0"/>
              </a:spcAft>
              <a:buSzPts val="1800"/>
              <a:buChar char="●"/>
            </a:pPr>
            <a:r>
              <a:rPr b="1" lang="en-ID" sz="1800">
                <a:latin typeface="Cambria"/>
                <a:ea typeface="Cambria"/>
                <a:cs typeface="Cambria"/>
                <a:sym typeface="Cambria"/>
              </a:rPr>
              <a:t>Pemrograman data : </a:t>
            </a:r>
            <a:r>
              <a:rPr lang="en-ID" sz="1800">
                <a:latin typeface="Cambria"/>
                <a:ea typeface="Cambria"/>
                <a:cs typeface="Cambria"/>
                <a:sym typeface="Cambria"/>
              </a:rPr>
              <a:t>Penulisan fungsi pelabelan — skrip yang secara terprogram melabeli data. </a:t>
            </a:r>
            <a:endParaRPr/>
          </a:p>
          <a:p>
            <a:pPr indent="-228600" lvl="0" marL="457200" rtl="0" algn="l">
              <a:lnSpc>
                <a:spcPct val="115000"/>
              </a:lnSpc>
              <a:spcBef>
                <a:spcPts val="0"/>
              </a:spcBef>
              <a:spcAft>
                <a:spcPts val="0"/>
              </a:spcAft>
              <a:buSzPts val="1800"/>
              <a:buNone/>
            </a:pPr>
            <a:r>
              <a:t/>
            </a:r>
            <a:endParaRPr sz="1800">
              <a:latin typeface="Cambria"/>
              <a:ea typeface="Cambria"/>
              <a:cs typeface="Cambria"/>
              <a:sym typeface="Cambria"/>
            </a:endParaRPr>
          </a:p>
        </p:txBody>
      </p:sp>
      <p:sp>
        <p:nvSpPr>
          <p:cNvPr id="266" name="Google Shape;266;p10"/>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D" sz="2800">
                <a:solidFill>
                  <a:srgbClr val="0F3570"/>
                </a:solidFill>
                <a:latin typeface="Overlock"/>
                <a:ea typeface="Overlock"/>
                <a:cs typeface="Overlock"/>
                <a:sym typeface="Overlock"/>
              </a:rPr>
              <a:t>Alat (tools) Pelabelan Data</a:t>
            </a:r>
            <a:endParaRPr/>
          </a:p>
        </p:txBody>
      </p:sp>
      <p:sp>
        <p:nvSpPr>
          <p:cNvPr id="272" name="Google Shape;272;p11"/>
          <p:cNvSpPr txBox="1"/>
          <p:nvPr>
            <p:ph idx="1" type="body"/>
          </p:nvPr>
        </p:nvSpPr>
        <p:spPr>
          <a:xfrm>
            <a:off x="311700" y="1152475"/>
            <a:ext cx="7801359" cy="385879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ID" sz="1600">
                <a:latin typeface="Cambria"/>
                <a:ea typeface="Cambria"/>
                <a:cs typeface="Cambria"/>
                <a:sym typeface="Cambria"/>
              </a:rPr>
              <a:t>Annotorious : </a:t>
            </a:r>
            <a:r>
              <a:rPr lang="en-ID" sz="1600">
                <a:latin typeface="Cambria"/>
                <a:ea typeface="Cambria"/>
                <a:cs typeface="Cambria"/>
                <a:sym typeface="Cambria"/>
              </a:rPr>
              <a:t>alat anotasi dan pelabelan gambar web gratis berlisensi MIT </a:t>
            </a:r>
            <a:endParaRPr/>
          </a:p>
          <a:p>
            <a:pPr indent="-228600" lvl="0" marL="457200" rtl="0" algn="l">
              <a:lnSpc>
                <a:spcPct val="115000"/>
              </a:lnSpc>
              <a:spcBef>
                <a:spcPts val="0"/>
              </a:spcBef>
              <a:spcAft>
                <a:spcPts val="0"/>
              </a:spcAft>
              <a:buSzPts val="1800"/>
              <a:buNone/>
            </a:pPr>
            <a:r>
              <a:t/>
            </a:r>
            <a:endParaRPr b="1" sz="1600">
              <a:latin typeface="Cambria"/>
              <a:ea typeface="Cambria"/>
              <a:cs typeface="Cambria"/>
              <a:sym typeface="Cambria"/>
            </a:endParaRPr>
          </a:p>
          <a:p>
            <a:pPr indent="-228600" lvl="0" marL="457200" rtl="0" algn="l">
              <a:lnSpc>
                <a:spcPct val="115000"/>
              </a:lnSpc>
              <a:spcBef>
                <a:spcPts val="0"/>
              </a:spcBef>
              <a:spcAft>
                <a:spcPts val="0"/>
              </a:spcAft>
              <a:buSzPts val="1800"/>
              <a:buNone/>
            </a:pPr>
            <a:r>
              <a:t/>
            </a:r>
            <a:endParaRPr b="1" sz="1600">
              <a:latin typeface="Cambria"/>
              <a:ea typeface="Cambria"/>
              <a:cs typeface="Cambria"/>
              <a:sym typeface="Cambria"/>
            </a:endParaRPr>
          </a:p>
          <a:p>
            <a:pPr indent="-228600" lvl="0" marL="457200" rtl="0" algn="l">
              <a:lnSpc>
                <a:spcPct val="115000"/>
              </a:lnSpc>
              <a:spcBef>
                <a:spcPts val="0"/>
              </a:spcBef>
              <a:spcAft>
                <a:spcPts val="0"/>
              </a:spcAft>
              <a:buSzPts val="1800"/>
              <a:buNone/>
            </a:pPr>
            <a:r>
              <a:t/>
            </a:r>
            <a:endParaRPr b="1" sz="16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ID" sz="1600">
                <a:latin typeface="Cambria"/>
                <a:ea typeface="Cambria"/>
                <a:cs typeface="Cambria"/>
                <a:sym typeface="Cambria"/>
              </a:rPr>
              <a:t>LabelMe</a:t>
            </a:r>
            <a:r>
              <a:rPr lang="en-ID" sz="1600">
                <a:latin typeface="Cambria"/>
                <a:ea typeface="Cambria"/>
                <a:cs typeface="Cambria"/>
                <a:sym typeface="Cambria"/>
              </a:rPr>
              <a:t> : Perangkat lunak online dan bersifat terbuka yang membantu pengguna dalam membangun basis data gambar.</a:t>
            </a:r>
            <a:endParaRPr/>
          </a:p>
          <a:p>
            <a:pPr indent="-228600" lvl="0" marL="457200" rtl="0" algn="l">
              <a:lnSpc>
                <a:spcPct val="115000"/>
              </a:lnSpc>
              <a:spcBef>
                <a:spcPts val="0"/>
              </a:spcBef>
              <a:spcAft>
                <a:spcPts val="0"/>
              </a:spcAft>
              <a:buSzPts val="1800"/>
              <a:buNone/>
            </a:pPr>
            <a:r>
              <a:t/>
            </a:r>
            <a:endParaRPr sz="1600">
              <a:latin typeface="Cambria"/>
              <a:ea typeface="Cambria"/>
              <a:cs typeface="Cambria"/>
              <a:sym typeface="Cambria"/>
            </a:endParaRPr>
          </a:p>
          <a:p>
            <a:pPr indent="-228600" lvl="0" marL="457200" rtl="0" algn="l">
              <a:lnSpc>
                <a:spcPct val="115000"/>
              </a:lnSpc>
              <a:spcBef>
                <a:spcPts val="0"/>
              </a:spcBef>
              <a:spcAft>
                <a:spcPts val="0"/>
              </a:spcAft>
              <a:buSzPts val="1800"/>
              <a:buNone/>
            </a:pPr>
            <a:r>
              <a:t/>
            </a:r>
            <a:endParaRPr sz="1600">
              <a:latin typeface="Cambria"/>
              <a:ea typeface="Cambria"/>
              <a:cs typeface="Cambria"/>
              <a:sym typeface="Cambria"/>
            </a:endParaRPr>
          </a:p>
          <a:p>
            <a:pPr indent="-228600" lvl="0" marL="457200" rtl="0" algn="l">
              <a:lnSpc>
                <a:spcPct val="115000"/>
              </a:lnSpc>
              <a:spcBef>
                <a:spcPts val="0"/>
              </a:spcBef>
              <a:spcAft>
                <a:spcPts val="0"/>
              </a:spcAft>
              <a:buSzPts val="1800"/>
              <a:buNone/>
            </a:pPr>
            <a:r>
              <a:t/>
            </a:r>
            <a:endParaRPr sz="16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ID" sz="1600">
                <a:latin typeface="Cambria"/>
                <a:ea typeface="Cambria"/>
                <a:cs typeface="Cambria"/>
                <a:sym typeface="Cambria"/>
              </a:rPr>
              <a:t>Sloth </a:t>
            </a:r>
            <a:r>
              <a:rPr lang="en-ID" sz="1600">
                <a:latin typeface="Cambria"/>
                <a:ea typeface="Cambria"/>
                <a:cs typeface="Cambria"/>
                <a:sym typeface="Cambria"/>
              </a:rPr>
              <a:t>: Perangkat lunak gratis dengan tingkat fleksibilitas tinggi yang memungkinkan pengguna untuk memberi label file gambar dan video untuk penelitian Computer Vision. </a:t>
            </a:r>
            <a:endParaRPr/>
          </a:p>
        </p:txBody>
      </p:sp>
      <p:sp>
        <p:nvSpPr>
          <p:cNvPr id="273" name="Google Shape;273;p11"/>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Referensi</a:t>
            </a:r>
            <a:endParaRPr/>
          </a:p>
        </p:txBody>
      </p:sp>
      <p:sp>
        <p:nvSpPr>
          <p:cNvPr id="279" name="Google Shape;27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D" sz="1555" u="sng">
                <a:solidFill>
                  <a:srgbClr val="BFBFBF"/>
                </a:solidFill>
                <a:hlinkClick r:id="rId3">
                  <a:extLst>
                    <a:ext uri="{A12FA001-AC4F-418D-AE19-62706E023703}">
                      <ahyp:hlinkClr val="tx"/>
                    </a:ext>
                  </a:extLst>
                </a:hlinkClick>
              </a:rPr>
              <a:t>https://www.analyticsvidhya.com/blog/2021/05/detecting-and-treating-outliers-treating-the-odd-one-out/</a:t>
            </a:r>
            <a:endParaRPr sz="1555">
              <a:solidFill>
                <a:srgbClr val="BFBFBF"/>
              </a:solidFill>
            </a:endParaRPr>
          </a:p>
          <a:p>
            <a:pPr indent="-342900" lvl="0" marL="457200" rtl="0" algn="l">
              <a:lnSpc>
                <a:spcPct val="115000"/>
              </a:lnSpc>
              <a:spcBef>
                <a:spcPts val="0"/>
              </a:spcBef>
              <a:spcAft>
                <a:spcPts val="0"/>
              </a:spcAft>
              <a:buSzPts val="1800"/>
              <a:buChar char="●"/>
            </a:pPr>
            <a:r>
              <a:rPr lang="en-ID" sz="1555" u="sng">
                <a:solidFill>
                  <a:srgbClr val="BFBFBF"/>
                </a:solidFill>
                <a:latin typeface="Overlock"/>
                <a:ea typeface="Overlock"/>
                <a:cs typeface="Overlock"/>
                <a:sym typeface="Overlock"/>
                <a:hlinkClick r:id="rId4">
                  <a:extLst>
                    <a:ext uri="{A12FA001-AC4F-418D-AE19-62706E023703}">
                      <ahyp:hlinkClr val="tx"/>
                    </a:ext>
                  </a:extLst>
                </a:hlinkClick>
              </a:rPr>
              <a:t>https://aws.amazon.com/sagemaker/data-labeling/what-is-data-labeling/#:~:text=In%20machine%20learning%2C%20data%20labeling,model%20can%20learn%20from%20it</a:t>
            </a:r>
            <a:r>
              <a:rPr lang="en-ID" sz="1555">
                <a:solidFill>
                  <a:srgbClr val="BFBFBF"/>
                </a:solidFill>
                <a:latin typeface="Overlock"/>
                <a:ea typeface="Overlock"/>
                <a:cs typeface="Overlock"/>
                <a:sym typeface="Overlock"/>
              </a:rPr>
              <a:t>.</a:t>
            </a:r>
            <a:endParaRPr/>
          </a:p>
          <a:p>
            <a:pPr indent="-342900" lvl="0" marL="457200" rtl="0" algn="l">
              <a:lnSpc>
                <a:spcPct val="115000"/>
              </a:lnSpc>
              <a:spcBef>
                <a:spcPts val="0"/>
              </a:spcBef>
              <a:spcAft>
                <a:spcPts val="0"/>
              </a:spcAft>
              <a:buSzPts val="1800"/>
              <a:buChar char="●"/>
            </a:pPr>
            <a:r>
              <a:rPr lang="en-ID" sz="1555" u="sng">
                <a:solidFill>
                  <a:srgbClr val="BFBFBF"/>
                </a:solidFill>
                <a:latin typeface="Overlock"/>
                <a:ea typeface="Overlock"/>
                <a:cs typeface="Overlock"/>
                <a:sym typeface="Overlock"/>
                <a:hlinkClick r:id="rId5">
                  <a:extLst>
                    <a:ext uri="{A12FA001-AC4F-418D-AE19-62706E023703}">
                      <ahyp:hlinkClr val="tx"/>
                    </a:ext>
                  </a:extLst>
                </a:hlinkClick>
              </a:rPr>
              <a:t>https://labelyourdata.com/articles/introduction-to-labeled-data-what-why-and-how#what_is_labeled_data</a:t>
            </a:r>
            <a:endParaRPr sz="1555">
              <a:solidFill>
                <a:srgbClr val="BFBFBF"/>
              </a:solidFill>
              <a:latin typeface="Overlock"/>
              <a:ea typeface="Overlock"/>
              <a:cs typeface="Overlock"/>
              <a:sym typeface="Overlock"/>
            </a:endParaRPr>
          </a:p>
          <a:p>
            <a:pPr indent="-342900" lvl="0" marL="457200" rtl="0" algn="l">
              <a:lnSpc>
                <a:spcPct val="115000"/>
              </a:lnSpc>
              <a:spcBef>
                <a:spcPts val="0"/>
              </a:spcBef>
              <a:spcAft>
                <a:spcPts val="0"/>
              </a:spcAft>
              <a:buSzPts val="1800"/>
              <a:buChar char="●"/>
            </a:pPr>
            <a:r>
              <a:rPr lang="en-ID" sz="1555" u="sng">
                <a:solidFill>
                  <a:srgbClr val="BFBFBF"/>
                </a:solidFill>
                <a:latin typeface="Overlock"/>
                <a:ea typeface="Overlock"/>
                <a:cs typeface="Overlock"/>
                <a:sym typeface="Overlock"/>
                <a:hlinkClick r:id="rId6">
                  <a:extLst>
                    <a:ext uri="{A12FA001-AC4F-418D-AE19-62706E023703}">
                      <ahyp:hlinkClr val="tx"/>
                    </a:ext>
                  </a:extLst>
                </a:hlinkClick>
              </a:rPr>
              <a:t>https://www.altexsoft.com/blog/datascience/how-to-organize-data-labeling-for-machine-learning-approaches-and-tools/</a:t>
            </a:r>
            <a:endParaRPr sz="1555">
              <a:solidFill>
                <a:srgbClr val="BFBFBF"/>
              </a:solidFill>
              <a:latin typeface="Overlock"/>
              <a:ea typeface="Overlock"/>
              <a:cs typeface="Overlock"/>
              <a:sym typeface="Overlock"/>
            </a:endParaRPr>
          </a:p>
          <a:p>
            <a:pPr indent="-228600" lvl="0" marL="457200" rtl="0" algn="l">
              <a:lnSpc>
                <a:spcPct val="115000"/>
              </a:lnSpc>
              <a:spcBef>
                <a:spcPts val="0"/>
              </a:spcBef>
              <a:spcAft>
                <a:spcPts val="0"/>
              </a:spcAft>
              <a:buSzPts val="1800"/>
              <a:buNone/>
            </a:pPr>
            <a:r>
              <a:t/>
            </a:r>
            <a:endParaRPr sz="1555">
              <a:latin typeface="Overlock"/>
              <a:ea typeface="Overlock"/>
              <a:cs typeface="Overlock"/>
              <a:sym typeface="Overlock"/>
            </a:endParaRPr>
          </a:p>
        </p:txBody>
      </p:sp>
      <p:sp>
        <p:nvSpPr>
          <p:cNvPr id="280" name="Google Shape;280;p12"/>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570"/>
        </a:solidFill>
      </p:bgPr>
    </p:bg>
    <p:spTree>
      <p:nvGrpSpPr>
        <p:cNvPr id="284" name="Shape 284"/>
        <p:cNvGrpSpPr/>
        <p:nvPr/>
      </p:nvGrpSpPr>
      <p:grpSpPr>
        <a:xfrm>
          <a:off x="0" y="0"/>
          <a:ext cx="0" cy="0"/>
          <a:chOff x="0" y="0"/>
          <a:chExt cx="0" cy="0"/>
        </a:xfrm>
      </p:grpSpPr>
      <p:sp>
        <p:nvSpPr>
          <p:cNvPr id="285" name="Google Shape;285;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ID">
                <a:solidFill>
                  <a:srgbClr val="FFFFFF"/>
                </a:solidFill>
                <a:latin typeface="Bebas Neue"/>
                <a:ea typeface="Bebas Neue"/>
                <a:cs typeface="Bebas Neue"/>
                <a:sym typeface="Bebas Neue"/>
              </a:rPr>
              <a:t>Terima Kasih</a:t>
            </a:r>
            <a:endParaRPr>
              <a:solidFill>
                <a:srgbClr val="FFFFFF"/>
              </a:solidFill>
              <a:latin typeface="Bebas Neue"/>
              <a:ea typeface="Bebas Neue"/>
              <a:cs typeface="Bebas Neue"/>
              <a:sym typeface="Bebas Neue"/>
            </a:endParaRPr>
          </a:p>
        </p:txBody>
      </p:sp>
      <p:sp>
        <p:nvSpPr>
          <p:cNvPr id="286" name="Google Shape;286;p13"/>
          <p:cNvSpPr txBox="1"/>
          <p:nvPr>
            <p:ph idx="1" type="subTitle"/>
          </p:nvPr>
        </p:nvSpPr>
        <p:spPr>
          <a:xfrm>
            <a:off x="3406000" y="1582625"/>
            <a:ext cx="3120300" cy="681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ID" sz="2700">
                <a:solidFill>
                  <a:srgbClr val="00F4AD"/>
                </a:solidFill>
                <a:latin typeface="Bebas Neue"/>
                <a:ea typeface="Bebas Neue"/>
                <a:cs typeface="Bebas Neue"/>
                <a:sym typeface="Bebas Neue"/>
              </a:rPr>
              <a:t>#Jadi</a:t>
            </a:r>
            <a:r>
              <a:rPr lang="en-ID" sz="2700">
                <a:solidFill>
                  <a:srgbClr val="FFFFFF"/>
                </a:solidFill>
                <a:latin typeface="Bebas Neue"/>
                <a:ea typeface="Bebas Neue"/>
                <a:cs typeface="Bebas Neue"/>
                <a:sym typeface="Bebas Neue"/>
              </a:rPr>
              <a:t>jagoandigital</a:t>
            </a:r>
            <a:endParaRPr sz="2700">
              <a:solidFill>
                <a:srgbClr val="FFFFFF"/>
              </a:solidFill>
              <a:latin typeface="Bebas Neue"/>
              <a:ea typeface="Bebas Neue"/>
              <a:cs typeface="Bebas Neue"/>
              <a:sym typeface="Bebas Neue"/>
            </a:endParaRPr>
          </a:p>
        </p:txBody>
      </p:sp>
      <p:pic>
        <p:nvPicPr>
          <p:cNvPr id="287" name="Google Shape;287;p13"/>
          <p:cNvPicPr preferRelativeResize="0"/>
          <p:nvPr/>
        </p:nvPicPr>
        <p:blipFill rotWithShape="1">
          <a:blip r:embed="rId3">
            <a:alphaModFix/>
          </a:blip>
          <a:srcRect b="0" l="0" r="0" t="0"/>
          <a:stretch/>
        </p:blipFill>
        <p:spPr>
          <a:xfrm>
            <a:off x="2046425" y="2616975"/>
            <a:ext cx="5938276" cy="121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Team Teaching</a:t>
            </a:r>
            <a:endParaRPr/>
          </a:p>
        </p:txBody>
      </p:sp>
      <p:sp>
        <p:nvSpPr>
          <p:cNvPr id="293" name="Google Shape;29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
        <p:nvSpPr>
          <p:cNvPr id="294" name="Google Shape;294;p14"/>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Quiz / Games</a:t>
            </a:r>
            <a:endParaRPr/>
          </a:p>
        </p:txBody>
      </p:sp>
      <p:sp>
        <p:nvSpPr>
          <p:cNvPr id="300" name="Google Shape;30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
        <p:nvSpPr>
          <p:cNvPr id="301" name="Google Shape;301;p15"/>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nvSpPr>
        <p:spPr>
          <a:xfrm>
            <a:off x="171450" y="598488"/>
            <a:ext cx="2259013" cy="369887"/>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990"/>
              <a:buFont typeface="Calibri"/>
              <a:buNone/>
            </a:pPr>
            <a:r>
              <a:rPr b="1" i="0" lang="en-ID" sz="2520" u="none" cap="none" strike="noStrike">
                <a:solidFill>
                  <a:srgbClr val="0F3570"/>
                </a:solidFill>
                <a:latin typeface="Bebas Neue"/>
                <a:ea typeface="Bebas Neue"/>
                <a:cs typeface="Bebas Neue"/>
                <a:sym typeface="Bebas Neue"/>
              </a:rPr>
              <a:t>Profil Pengajar</a:t>
            </a:r>
            <a:endParaRPr b="1" i="0" sz="2520" u="none" cap="none" strike="noStrike">
              <a:solidFill>
                <a:srgbClr val="0F3570"/>
              </a:solidFill>
              <a:latin typeface="Bebas Neue"/>
              <a:ea typeface="Bebas Neue"/>
              <a:cs typeface="Bebas Neue"/>
              <a:sym typeface="Bebas Neue"/>
            </a:endParaRPr>
          </a:p>
        </p:txBody>
      </p:sp>
      <p:sp>
        <p:nvSpPr>
          <p:cNvPr id="194" name="Google Shape;194;p2"/>
          <p:cNvSpPr/>
          <p:nvPr/>
        </p:nvSpPr>
        <p:spPr>
          <a:xfrm>
            <a:off x="277813" y="911225"/>
            <a:ext cx="1687512" cy="211296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txBox="1"/>
          <p:nvPr/>
        </p:nvSpPr>
        <p:spPr>
          <a:xfrm>
            <a:off x="2936221" y="423581"/>
            <a:ext cx="61629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Dr. Mujiono Sadikin, MT. CISA. CGEIT</a:t>
            </a:r>
            <a:endParaRPr/>
          </a:p>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Jabatan Akademik : Lektor Kepalan – 700 </a:t>
            </a:r>
            <a:endParaRPr/>
          </a:p>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Latar belakang Pendidikan Pengajar</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S1 Informatika ITB 1995</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S2 Informatika ITB 2000</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S3 Ilmu Komputer UI 2017</a:t>
            </a:r>
            <a:endParaRPr/>
          </a:p>
          <a:p>
            <a:pPr indent="-128586" lvl="0" marL="214311"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Riwayat Pekerjaan</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Dosen STT Mandala Bandung, 1995 – 2010</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Dosen Universitas Mercu Buana, Jakarta, 2010 – 2021</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Dosen Universitas Bhayangkara Jakarta Raya, </a:t>
            </a:r>
            <a:r>
              <a:rPr b="1" lang="en-ID" sz="1350">
                <a:solidFill>
                  <a:srgbClr val="0F3570"/>
                </a:solidFill>
                <a:latin typeface="Overlock"/>
                <a:ea typeface="Overlock"/>
                <a:cs typeface="Overlock"/>
                <a:sym typeface="Overlock"/>
              </a:rPr>
              <a:t>2023</a:t>
            </a:r>
            <a:r>
              <a:rPr b="1" i="0" lang="en-ID" sz="1350" u="none" cap="none" strike="noStrike">
                <a:solidFill>
                  <a:srgbClr val="0F3570"/>
                </a:solidFill>
                <a:latin typeface="Overlock"/>
                <a:ea typeface="Overlock"/>
                <a:cs typeface="Overlock"/>
                <a:sym typeface="Overlock"/>
              </a:rPr>
              <a:t> – sekarang  </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Direktur Pengembangan TI Universitas Bhayangkara Jakarta Raya, Juli </a:t>
            </a:r>
            <a:r>
              <a:rPr b="1" lang="en-ID" sz="1350">
                <a:solidFill>
                  <a:srgbClr val="0F3570"/>
                </a:solidFill>
                <a:latin typeface="Overlock"/>
                <a:ea typeface="Overlock"/>
                <a:cs typeface="Overlock"/>
                <a:sym typeface="Overlock"/>
              </a:rPr>
              <a:t>2023</a:t>
            </a:r>
            <a:r>
              <a:rPr b="1" i="0" lang="en-ID" sz="1350" u="none" cap="none" strike="noStrike">
                <a:solidFill>
                  <a:srgbClr val="0F3570"/>
                </a:solidFill>
                <a:latin typeface="Overlock"/>
                <a:ea typeface="Overlock"/>
                <a:cs typeface="Overlock"/>
                <a:sym typeface="Overlock"/>
              </a:rPr>
              <a:t> - sekarang</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Dekan Fasilkom UMB, 2019 – 2021</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Direktur IT UMB, 2012 – 2018</a:t>
            </a:r>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Dosen Fasilkom UMB, 2018 – 2021 </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Konsultan IT untuk area IT Governance, IS Audit, S/W Project Management, 2010 - ...</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ID" sz="1350" u="none" cap="none" strike="noStrike">
                <a:solidFill>
                  <a:srgbClr val="0F3570"/>
                </a:solidFill>
                <a:latin typeface="Overlock"/>
                <a:ea typeface="Overlock"/>
                <a:cs typeface="Overlock"/>
                <a:sym typeface="Overlock"/>
              </a:rPr>
              <a:t>Programmer, S/W Designer, S/W Architect, S/W &amp; IT Project Manager, 1995 - 2014</a:t>
            </a:r>
            <a:endParaRPr b="1" i="0" sz="1350" u="none" cap="none" strike="noStrike">
              <a:solidFill>
                <a:srgbClr val="0F3570"/>
              </a:solidFill>
              <a:latin typeface="Overlock"/>
              <a:ea typeface="Overlock"/>
              <a:cs typeface="Overlock"/>
              <a:sym typeface="Overlock"/>
            </a:endParaRPr>
          </a:p>
        </p:txBody>
      </p:sp>
      <p:sp>
        <p:nvSpPr>
          <p:cNvPr id="196" name="Google Shape;196;p2"/>
          <p:cNvSpPr txBox="1"/>
          <p:nvPr/>
        </p:nvSpPr>
        <p:spPr>
          <a:xfrm>
            <a:off x="171450" y="4021138"/>
            <a:ext cx="3199279" cy="80803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Contact Pengajar</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Ponsel : 08111566600</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ID" sz="1350" u="none" cap="none" strike="noStrike">
                <a:solidFill>
                  <a:srgbClr val="0F3570"/>
                </a:solidFill>
                <a:latin typeface="Overlock"/>
                <a:ea typeface="Overlock"/>
                <a:cs typeface="Overlock"/>
                <a:sym typeface="Overlock"/>
              </a:rPr>
              <a:t>Email : mujiono.sadikin@ubharajaya.ac.id</a:t>
            </a:r>
            <a:endParaRPr b="1" i="0" sz="1350" u="none" cap="none" strike="noStrike">
              <a:solidFill>
                <a:srgbClr val="0F3570"/>
              </a:solidFill>
              <a:latin typeface="Overlock"/>
              <a:ea typeface="Overlock"/>
              <a:cs typeface="Overlock"/>
              <a:sym typeface="Overlock"/>
            </a:endParaRPr>
          </a:p>
        </p:txBody>
      </p:sp>
      <p:sp>
        <p:nvSpPr>
          <p:cNvPr id="197" name="Google Shape;197;p2"/>
          <p:cNvSpPr txBox="1"/>
          <p:nvPr/>
        </p:nvSpPr>
        <p:spPr>
          <a:xfrm>
            <a:off x="633413" y="1731963"/>
            <a:ext cx="977900" cy="32226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ID" sz="900" u="none" cap="none" strike="noStrike">
                <a:solidFill>
                  <a:srgbClr val="000000"/>
                </a:solidFill>
                <a:latin typeface="Arial"/>
                <a:ea typeface="Arial"/>
                <a:cs typeface="Arial"/>
                <a:sym typeface="Arial"/>
              </a:rPr>
              <a:t>Photo Pengajar</a:t>
            </a:r>
            <a:endParaRPr/>
          </a:p>
        </p:txBody>
      </p:sp>
      <p:pic>
        <p:nvPicPr>
          <p:cNvPr descr="A person wearing glasses and a suit&#10;&#10;Description automatically generated with medium confidence" id="198" name="Google Shape;198;p2"/>
          <p:cNvPicPr preferRelativeResize="0"/>
          <p:nvPr/>
        </p:nvPicPr>
        <p:blipFill rotWithShape="1">
          <a:blip r:embed="rId3">
            <a:alphaModFix/>
          </a:blip>
          <a:srcRect b="0" l="0" r="0" t="0"/>
          <a:stretch/>
        </p:blipFill>
        <p:spPr>
          <a:xfrm>
            <a:off x="417513" y="1158875"/>
            <a:ext cx="1474787" cy="14684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i="0" lang="en-ID" u="none" cap="none" strike="noStrike">
                <a:solidFill>
                  <a:srgbClr val="0F3570"/>
                </a:solidFill>
                <a:latin typeface="Overlock"/>
                <a:ea typeface="Overlock"/>
                <a:cs typeface="Overlock"/>
                <a:sym typeface="Overlock"/>
              </a:rPr>
              <a:t>Course Definition</a:t>
            </a:r>
            <a:endParaRPr/>
          </a:p>
        </p:txBody>
      </p:sp>
      <p:sp>
        <p:nvSpPr>
          <p:cNvPr id="204" name="Google Shape;20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0" i="0" lang="en-ID" sz="2000" u="none" cap="none" strike="noStrike">
                <a:solidFill>
                  <a:srgbClr val="0F3570"/>
                </a:solidFill>
                <a:latin typeface="Overlock"/>
                <a:ea typeface="Overlock"/>
                <a:cs typeface="Overlock"/>
                <a:sym typeface="Overlock"/>
              </a:rPr>
              <a:t>Kursus ini adalah bagian dari Data Preparation, dan merupakan lanjutan dari modul 8. </a:t>
            </a:r>
            <a:endParaRPr/>
          </a:p>
          <a:p>
            <a:pPr indent="-342900" lvl="0" marL="457200" rtl="0" algn="l">
              <a:lnSpc>
                <a:spcPct val="115000"/>
              </a:lnSpc>
              <a:spcBef>
                <a:spcPts val="0"/>
              </a:spcBef>
              <a:spcAft>
                <a:spcPts val="0"/>
              </a:spcAft>
              <a:buSzPts val="1800"/>
              <a:buChar char="●"/>
            </a:pPr>
            <a:r>
              <a:rPr b="0" i="0" lang="en-ID" sz="2000" u="none" cap="none" strike="noStrike">
                <a:solidFill>
                  <a:srgbClr val="0F3570"/>
                </a:solidFill>
                <a:latin typeface="Overlock"/>
                <a:ea typeface="Overlock"/>
                <a:cs typeface="Overlock"/>
                <a:sym typeface="Overlock"/>
              </a:rPr>
              <a:t>Pelabelan yang dibahas pada sesi ini adalah:</a:t>
            </a:r>
            <a:endParaRPr/>
          </a:p>
          <a:p>
            <a:pPr indent="-317500" lvl="1" marL="914400" rtl="0" algn="l">
              <a:lnSpc>
                <a:spcPct val="115000"/>
              </a:lnSpc>
              <a:spcBef>
                <a:spcPts val="0"/>
              </a:spcBef>
              <a:spcAft>
                <a:spcPts val="0"/>
              </a:spcAft>
              <a:buSzPts val="1400"/>
              <a:buChar char="○"/>
            </a:pPr>
            <a:r>
              <a:rPr b="0" i="0" lang="en-ID" sz="1555" u="none" cap="none" strike="noStrike">
                <a:solidFill>
                  <a:srgbClr val="0F3570"/>
                </a:solidFill>
                <a:latin typeface="Overlock"/>
                <a:ea typeface="Overlock"/>
                <a:cs typeface="Overlock"/>
                <a:sym typeface="Overlock"/>
              </a:rPr>
              <a:t>Pengertian Label Data</a:t>
            </a:r>
            <a:endParaRPr/>
          </a:p>
          <a:p>
            <a:pPr indent="-317500" lvl="1" marL="914400" rtl="0" algn="l">
              <a:lnSpc>
                <a:spcPct val="115000"/>
              </a:lnSpc>
              <a:spcBef>
                <a:spcPts val="0"/>
              </a:spcBef>
              <a:spcAft>
                <a:spcPts val="0"/>
              </a:spcAft>
              <a:buSzPts val="1400"/>
              <a:buChar char="○"/>
            </a:pPr>
            <a:r>
              <a:rPr b="0" i="0" lang="en-ID" sz="1555" u="none" cap="none" strike="noStrike">
                <a:solidFill>
                  <a:srgbClr val="0F3570"/>
                </a:solidFill>
                <a:latin typeface="Overlock"/>
                <a:ea typeface="Overlock"/>
                <a:cs typeface="Overlock"/>
                <a:sym typeface="Overlock"/>
              </a:rPr>
              <a:t>Teknik Pelabelan Data</a:t>
            </a:r>
            <a:endParaRPr/>
          </a:p>
          <a:p>
            <a:pPr indent="-317500" lvl="1" marL="914400" rtl="0" algn="l">
              <a:lnSpc>
                <a:spcPct val="115000"/>
              </a:lnSpc>
              <a:spcBef>
                <a:spcPts val="0"/>
              </a:spcBef>
              <a:spcAft>
                <a:spcPts val="0"/>
              </a:spcAft>
              <a:buSzPts val="1400"/>
              <a:buChar char="○"/>
            </a:pPr>
            <a:r>
              <a:rPr lang="en-ID" sz="1555">
                <a:solidFill>
                  <a:srgbClr val="0F3570"/>
                </a:solidFill>
                <a:latin typeface="Overlock"/>
                <a:ea typeface="Overlock"/>
                <a:cs typeface="Overlock"/>
                <a:sym typeface="Overlock"/>
              </a:rPr>
              <a:t>Pendekatan pelabelan Data</a:t>
            </a:r>
            <a:endParaRPr b="0" i="0" sz="1555" u="none" cap="none" strike="noStrike">
              <a:solidFill>
                <a:srgbClr val="0F3570"/>
              </a:solidFill>
              <a:latin typeface="Overlock"/>
              <a:ea typeface="Overlock"/>
              <a:cs typeface="Overlock"/>
              <a:sym typeface="Overlock"/>
            </a:endParaRPr>
          </a:p>
        </p:txBody>
      </p:sp>
      <p:sp>
        <p:nvSpPr>
          <p:cNvPr id="205" name="Google Shape;205;p3"/>
          <p:cNvSpPr/>
          <p:nvPr/>
        </p:nvSpPr>
        <p:spPr>
          <a:xfrm>
            <a:off x="0" y="395"/>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3"/>
          <p:cNvPicPr preferRelativeResize="0"/>
          <p:nvPr/>
        </p:nvPicPr>
        <p:blipFill rotWithShape="1">
          <a:blip r:embed="rId3">
            <a:alphaModFix/>
          </a:blip>
          <a:srcRect b="0" l="0" r="0" t="0"/>
          <a:stretch/>
        </p:blipFill>
        <p:spPr>
          <a:xfrm>
            <a:off x="7801253" y="-225666"/>
            <a:ext cx="1301194" cy="799402"/>
          </a:xfrm>
          <a:prstGeom prst="rect">
            <a:avLst/>
          </a:prstGeom>
          <a:noFill/>
          <a:ln>
            <a:noFill/>
          </a:ln>
        </p:spPr>
      </p:pic>
      <p:sp>
        <p:nvSpPr>
          <p:cNvPr id="207" name="Google Shape;207;p3"/>
          <p:cNvSpPr txBox="1"/>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Learning Objective</a:t>
            </a:r>
            <a:endParaRPr/>
          </a:p>
        </p:txBody>
      </p:sp>
      <p:sp>
        <p:nvSpPr>
          <p:cNvPr id="213" name="Google Shape;21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2700" marR="0" rtl="0" algn="l">
              <a:lnSpc>
                <a:spcPct val="115000"/>
              </a:lnSpc>
              <a:spcBef>
                <a:spcPts val="100"/>
              </a:spcBef>
              <a:spcAft>
                <a:spcPts val="0"/>
              </a:spcAft>
              <a:buClr>
                <a:srgbClr val="000000"/>
              </a:buClr>
              <a:buSzPts val="1200"/>
              <a:buFont typeface="Arial"/>
              <a:buNone/>
            </a:pPr>
            <a:r>
              <a:rPr lang="en-ID" sz="2400">
                <a:solidFill>
                  <a:srgbClr val="0F3570"/>
                </a:solidFill>
                <a:latin typeface="Overlock"/>
                <a:ea typeface="Overlock"/>
                <a:cs typeface="Overlock"/>
                <a:sym typeface="Overlock"/>
              </a:rPr>
              <a:t>Dalam kursus ini diharapkan:</a:t>
            </a:r>
            <a:endParaRPr b="0" i="0" sz="2400" u="none" cap="none" strike="noStrike">
              <a:solidFill>
                <a:srgbClr val="0F3570"/>
              </a:solidFill>
              <a:latin typeface="Overlock"/>
              <a:ea typeface="Overlock"/>
              <a:cs typeface="Overlock"/>
              <a:sym typeface="Overlock"/>
            </a:endParaRPr>
          </a:p>
          <a:p>
            <a:pPr indent="0" lvl="0" marL="12700" rtl="0" algn="l">
              <a:lnSpc>
                <a:spcPct val="115000"/>
              </a:lnSpc>
              <a:spcBef>
                <a:spcPts val="100"/>
              </a:spcBef>
              <a:spcAft>
                <a:spcPts val="0"/>
              </a:spcAft>
              <a:buClr>
                <a:srgbClr val="000000"/>
              </a:buClr>
              <a:buSzPts val="1200"/>
              <a:buNone/>
            </a:pPr>
            <a:r>
              <a:rPr lang="en-ID" sz="2400">
                <a:solidFill>
                  <a:srgbClr val="0F3570"/>
                </a:solidFill>
                <a:latin typeface="Overlock"/>
                <a:ea typeface="Overlock"/>
                <a:cs typeface="Overlock"/>
                <a:sym typeface="Overlock"/>
              </a:rPr>
              <a:t>A. Peserta mampu Melakukan pelabelan data</a:t>
            </a:r>
            <a:endParaRPr b="0" i="0" sz="2400" u="none" cap="none" strike="noStrike">
              <a:solidFill>
                <a:srgbClr val="0F3570"/>
              </a:solidFill>
              <a:latin typeface="Overlock"/>
              <a:ea typeface="Overlock"/>
              <a:cs typeface="Overlock"/>
              <a:sym typeface="Overlock"/>
            </a:endParaRPr>
          </a:p>
          <a:p>
            <a:pPr indent="0" lvl="0" marL="12700" marR="0" rtl="0" algn="l">
              <a:lnSpc>
                <a:spcPct val="115000"/>
              </a:lnSpc>
              <a:spcBef>
                <a:spcPts val="100"/>
              </a:spcBef>
              <a:spcAft>
                <a:spcPts val="0"/>
              </a:spcAft>
              <a:buClr>
                <a:srgbClr val="000000"/>
              </a:buClr>
              <a:buSzPts val="1200"/>
              <a:buFont typeface="Arial"/>
              <a:buNone/>
            </a:pPr>
            <a:r>
              <a:rPr lang="en-ID" sz="2400">
                <a:solidFill>
                  <a:srgbClr val="0F3570"/>
                </a:solidFill>
                <a:latin typeface="Overlock"/>
                <a:ea typeface="Overlock"/>
                <a:cs typeface="Overlock"/>
                <a:sym typeface="Overlock"/>
              </a:rPr>
              <a:t>B. Peserta mampu membuat dokumentasi dan laporan pelabelan data</a:t>
            </a:r>
            <a:endParaRPr b="0" i="0" sz="24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2400" u="none" cap="none" strike="noStrike">
              <a:solidFill>
                <a:srgbClr val="000000"/>
              </a:solidFill>
              <a:latin typeface="Overlock"/>
              <a:ea typeface="Overlock"/>
              <a:cs typeface="Overlock"/>
              <a:sym typeface="Overlock"/>
            </a:endParaRPr>
          </a:p>
        </p:txBody>
      </p:sp>
      <p:sp>
        <p:nvSpPr>
          <p:cNvPr id="214" name="Google Shape;214;p4"/>
          <p:cNvSpPr txBox="1"/>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Referensi: </a:t>
            </a:r>
            <a:r>
              <a:rPr b="1" lang="en-ID">
                <a:solidFill>
                  <a:srgbClr val="0F3570"/>
                </a:solidFill>
                <a:latin typeface="Overlock"/>
                <a:ea typeface="Overlock"/>
                <a:cs typeface="Overlock"/>
                <a:sym typeface="Overlock"/>
              </a:rPr>
              <a:t>SKKNI Data Science</a:t>
            </a:r>
            <a:br>
              <a:rPr b="1" i="0" lang="en-ID" u="none" cap="none" strike="noStrike">
                <a:solidFill>
                  <a:srgbClr val="0F3570"/>
                </a:solidFill>
                <a:latin typeface="Overlock"/>
                <a:ea typeface="Overlock"/>
                <a:cs typeface="Overlock"/>
                <a:sym typeface="Overlock"/>
              </a:rPr>
            </a:br>
            <a:endParaRPr/>
          </a:p>
        </p:txBody>
      </p:sp>
      <p:sp>
        <p:nvSpPr>
          <p:cNvPr id="220" name="Google Shape;220;p5"/>
          <p:cNvSpPr txBox="1"/>
          <p:nvPr/>
        </p:nvSpPr>
        <p:spPr>
          <a:xfrm>
            <a:off x="1027" y="4881315"/>
            <a:ext cx="3735900" cy="194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595959"/>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pic>
        <p:nvPicPr>
          <p:cNvPr descr="Table&#10;&#10;Description automatically generated" id="221" name="Google Shape;221;p5"/>
          <p:cNvPicPr preferRelativeResize="0"/>
          <p:nvPr/>
        </p:nvPicPr>
        <p:blipFill rotWithShape="1">
          <a:blip r:embed="rId3">
            <a:alphaModFix/>
          </a:blip>
          <a:srcRect b="0" l="0" r="0" t="0"/>
          <a:stretch/>
        </p:blipFill>
        <p:spPr>
          <a:xfrm>
            <a:off x="18288" y="1221159"/>
            <a:ext cx="4096020" cy="3757506"/>
          </a:xfrm>
          <a:prstGeom prst="rect">
            <a:avLst/>
          </a:prstGeom>
          <a:noFill/>
          <a:ln>
            <a:noFill/>
          </a:ln>
        </p:spPr>
      </p:pic>
      <p:pic>
        <p:nvPicPr>
          <p:cNvPr descr="Text, letter&#10;&#10;Description automatically generated" id="222" name="Google Shape;222;p5"/>
          <p:cNvPicPr preferRelativeResize="0"/>
          <p:nvPr/>
        </p:nvPicPr>
        <p:blipFill rotWithShape="1">
          <a:blip r:embed="rId4">
            <a:alphaModFix/>
          </a:blip>
          <a:srcRect b="0" l="0" r="0" t="0"/>
          <a:stretch/>
        </p:blipFill>
        <p:spPr>
          <a:xfrm>
            <a:off x="4086876" y="834849"/>
            <a:ext cx="5057124" cy="2736539"/>
          </a:xfrm>
          <a:prstGeom prst="rect">
            <a:avLst/>
          </a:prstGeom>
          <a:noFill/>
          <a:ln>
            <a:noFill/>
          </a:ln>
        </p:spPr>
      </p:pic>
      <p:pic>
        <p:nvPicPr>
          <p:cNvPr descr="Text&#10;&#10;Description automatically generated" id="223" name="Google Shape;223;p5"/>
          <p:cNvPicPr preferRelativeResize="0"/>
          <p:nvPr/>
        </p:nvPicPr>
        <p:blipFill rotWithShape="1">
          <a:blip r:embed="rId5">
            <a:alphaModFix/>
          </a:blip>
          <a:srcRect b="0" l="0" r="0" t="0"/>
          <a:stretch/>
        </p:blipFill>
        <p:spPr>
          <a:xfrm>
            <a:off x="4297680" y="3516611"/>
            <a:ext cx="4828032" cy="1422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ID" sz="2800" u="none" cap="none" strike="noStrike">
                <a:solidFill>
                  <a:srgbClr val="0F3570"/>
                </a:solidFill>
                <a:latin typeface="Overlock"/>
                <a:ea typeface="Overlock"/>
                <a:cs typeface="Overlock"/>
                <a:sym typeface="Overlock"/>
              </a:rPr>
              <a:t>Pengertian </a:t>
            </a:r>
            <a:r>
              <a:rPr b="1" i="1" lang="en-ID" sz="2800">
                <a:solidFill>
                  <a:srgbClr val="0F3570"/>
                </a:solidFill>
                <a:latin typeface="Overlock"/>
                <a:ea typeface="Overlock"/>
                <a:cs typeface="Overlock"/>
                <a:sym typeface="Overlock"/>
              </a:rPr>
              <a:t>Labelled Data (</a:t>
            </a:r>
            <a:r>
              <a:rPr b="1" lang="en-ID" sz="2800">
                <a:solidFill>
                  <a:srgbClr val="0F3570"/>
                </a:solidFill>
                <a:latin typeface="Overlock"/>
                <a:ea typeface="Overlock"/>
                <a:cs typeface="Overlock"/>
                <a:sym typeface="Overlock"/>
              </a:rPr>
              <a:t>data yang dilengkapi label/target)</a:t>
            </a:r>
            <a:endParaRPr/>
          </a:p>
        </p:txBody>
      </p:sp>
      <p:sp>
        <p:nvSpPr>
          <p:cNvPr id="229" name="Google Shape;229;p6"/>
          <p:cNvSpPr txBox="1"/>
          <p:nvPr>
            <p:ph idx="1" type="body"/>
          </p:nvPr>
        </p:nvSpPr>
        <p:spPr>
          <a:xfrm>
            <a:off x="311700" y="1152475"/>
            <a:ext cx="7801359" cy="385879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ID" sz="1600"/>
              <a:t>Label / target / variable dependent adalah attribute/kolom/field yang menjadi sasaran/target untuk diprediksi. Disebut variable dependent, karena nilai dari attribute ini tergantung dari nilai atribut-atribut yang lain. Label/target biasanya disimbolkan dengan huruf </a:t>
            </a:r>
            <a:r>
              <a:rPr i="1" lang="en-ID" sz="1600"/>
              <a:t>y, </a:t>
            </a:r>
            <a:r>
              <a:rPr lang="en-ID" sz="1600"/>
              <a:t>yang merupakan fungsi dari atribut yang lain (biasanya x). Jadi persamaan y merupakan fungsi dari x, atau y = f(x). </a:t>
            </a:r>
            <a:endParaRPr/>
          </a:p>
          <a:p>
            <a:pPr indent="0" lvl="0" marL="114300" rtl="0" algn="l">
              <a:lnSpc>
                <a:spcPct val="115000"/>
              </a:lnSpc>
              <a:spcBef>
                <a:spcPts val="0"/>
              </a:spcBef>
              <a:spcAft>
                <a:spcPts val="0"/>
              </a:spcAft>
              <a:buSzPts val="1800"/>
              <a:buNone/>
            </a:pPr>
            <a:r>
              <a:t/>
            </a:r>
            <a:endParaRPr sz="1600"/>
          </a:p>
          <a:p>
            <a:pPr indent="-342900" lvl="0" marL="457200" rtl="0" algn="l">
              <a:lnSpc>
                <a:spcPct val="115000"/>
              </a:lnSpc>
              <a:spcBef>
                <a:spcPts val="0"/>
              </a:spcBef>
              <a:spcAft>
                <a:spcPts val="0"/>
              </a:spcAft>
              <a:buSzPts val="1800"/>
              <a:buChar char="●"/>
            </a:pPr>
            <a:r>
              <a:rPr lang="en-ID" sz="1600"/>
              <a:t>Seperti namanya, data berlabel (alias data beranotasi) adalah data yang sudah mengandung label yang bermakna, tag, atau kelas. Contoh, misalnya kita membangun sistem pengenalan gambar dan telah mengumpulkan beberapa ribu foto. Penetapan label akan memandu mesin bahwa foto-foto itu berisi </a:t>
            </a:r>
            <a:r>
              <a:rPr i="1" lang="en-ID" sz="1600"/>
              <a:t>'orang</a:t>
            </a:r>
            <a:r>
              <a:rPr lang="en-ID" sz="1600"/>
              <a:t>', </a:t>
            </a:r>
            <a:r>
              <a:rPr i="1" lang="en-ID" sz="1600"/>
              <a:t>'pohon</a:t>
            </a:r>
            <a:r>
              <a:rPr lang="en-ID" sz="1600"/>
              <a:t>', </a:t>
            </a:r>
            <a:r>
              <a:rPr i="1" lang="en-ID" sz="1600"/>
              <a:t>'mobil</a:t>
            </a:r>
            <a:r>
              <a:rPr lang="en-ID" sz="1600"/>
              <a:t>', dan sebagainya.</a:t>
            </a:r>
            <a:endParaRPr/>
          </a:p>
        </p:txBody>
      </p:sp>
      <p:sp>
        <p:nvSpPr>
          <p:cNvPr id="230" name="Google Shape;230;p6"/>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D" sz="2800">
                <a:solidFill>
                  <a:srgbClr val="0F3570"/>
                </a:solidFill>
                <a:latin typeface="Overlock"/>
                <a:ea typeface="Overlock"/>
                <a:cs typeface="Overlock"/>
                <a:sym typeface="Overlock"/>
              </a:rPr>
              <a:t>Contoh Beberapa Label yang umum</a:t>
            </a:r>
            <a:endParaRPr/>
          </a:p>
        </p:txBody>
      </p:sp>
      <p:sp>
        <p:nvSpPr>
          <p:cNvPr id="236" name="Google Shape;236;p7"/>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graphicFrame>
        <p:nvGraphicFramePr>
          <p:cNvPr id="237" name="Google Shape;237;p7"/>
          <p:cNvGraphicFramePr/>
          <p:nvPr/>
        </p:nvGraphicFramePr>
        <p:xfrm>
          <a:off x="573024" y="1390142"/>
          <a:ext cx="3000000" cy="3000000"/>
        </p:xfrm>
        <a:graphic>
          <a:graphicData uri="http://schemas.openxmlformats.org/drawingml/2006/table">
            <a:tbl>
              <a:tblPr bandRow="1" firstRow="1">
                <a:noFill/>
                <a:tableStyleId>{2CC28260-FE2A-4EF2-BA47-EEC14EB4E71F}</a:tableStyleId>
              </a:tblPr>
              <a:tblGrid>
                <a:gridCol w="2042150"/>
                <a:gridCol w="6327650"/>
              </a:tblGrid>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1" lang="en-ID" sz="1400" u="none" cap="none" strike="noStrike">
                          <a:latin typeface="Cambria"/>
                          <a:ea typeface="Cambria"/>
                          <a:cs typeface="Cambria"/>
                          <a:sym typeface="Cambria"/>
                        </a:rPr>
                        <a:t>Computer Vision: </a:t>
                      </a:r>
                      <a:endParaRPr sz="1400" u="none" cap="none" strike="noStrike">
                        <a:latin typeface="Cambria"/>
                        <a:ea typeface="Cambria"/>
                        <a:cs typeface="Cambria"/>
                        <a:sym typeface="Cambria"/>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Label pada gambar, piksel, atau </a:t>
                      </a:r>
                      <a:r>
                        <a:rPr i="1" lang="en-ID" sz="1400" u="none" cap="none" strike="noStrike">
                          <a:latin typeface="Cambria"/>
                          <a:ea typeface="Cambria"/>
                          <a:cs typeface="Cambria"/>
                          <a:sym typeface="Cambria"/>
                        </a:rPr>
                        <a:t>key point</a:t>
                      </a:r>
                      <a:r>
                        <a:rPr lang="en-ID" sz="1400" u="none" cap="none" strike="noStrike">
                          <a:latin typeface="Cambria"/>
                          <a:ea typeface="Cambria"/>
                          <a:cs typeface="Cambria"/>
                          <a:sym typeface="Cambria"/>
                        </a:rPr>
                        <a:t>, batas gambar digital.</a:t>
                      </a:r>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Klasifikasi: gambar produk vs. gaya hidup; objek wajah vs non wajah, objek hewan vs non hewan</a:t>
                      </a:r>
                      <a:endParaRPr sz="1400" u="none" cap="none" strike="noStrike">
                        <a:latin typeface="Cambria"/>
                        <a:ea typeface="Cambria"/>
                        <a:cs typeface="Cambria"/>
                        <a:sym typeface="Cambria"/>
                      </a:endParaRPr>
                    </a:p>
                  </a:txBody>
                  <a:tcPr marT="45725" marB="45725" marR="91450" marL="91450"/>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1" lang="en-ID" sz="1400" u="none" cap="none" strike="noStrike">
                          <a:latin typeface="Cambria"/>
                          <a:ea typeface="Cambria"/>
                          <a:cs typeface="Cambria"/>
                          <a:sym typeface="Cambria"/>
                        </a:rPr>
                        <a:t>Pemrosesan Bahasa Alami</a:t>
                      </a:r>
                      <a:endParaRPr b="1" i="1" sz="1400" u="none" cap="none" strike="noStrike">
                        <a:latin typeface="Cambria"/>
                        <a:ea typeface="Cambria"/>
                        <a:cs typeface="Cambria"/>
                        <a:sym typeface="Cambria"/>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sentimen atau makna uraian teks, </a:t>
                      </a:r>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Identifikasi bagian ucapan, </a:t>
                      </a:r>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klasifikasikan kata benda</a:t>
                      </a:r>
                      <a:endParaRPr sz="1400" u="none" cap="none" strike="noStrike">
                        <a:latin typeface="Cambria"/>
                        <a:ea typeface="Cambria"/>
                        <a:cs typeface="Cambria"/>
                        <a:sym typeface="Cambria"/>
                      </a:endParaRPr>
                    </a:p>
                    <a:p>
                      <a:pPr indent="-285750" lvl="0" marL="285750" marR="0" rtl="0" algn="l">
                        <a:lnSpc>
                          <a:spcPct val="100000"/>
                        </a:lnSpc>
                        <a:spcBef>
                          <a:spcPts val="0"/>
                        </a:spcBef>
                        <a:spcAft>
                          <a:spcPts val="0"/>
                        </a:spcAft>
                        <a:buClr>
                          <a:srgbClr val="000000"/>
                        </a:buClr>
                        <a:buSzPts val="1400"/>
                        <a:buFont typeface="Arial"/>
                        <a:buChar char="•"/>
                      </a:pPr>
                      <a:r>
                        <a:rPr lang="en-ID" sz="1400" u="none" cap="none" strike="noStrike">
                          <a:latin typeface="Cambria"/>
                          <a:ea typeface="Cambria"/>
                          <a:cs typeface="Cambria"/>
                          <a:sym typeface="Cambria"/>
                        </a:rPr>
                        <a:t>Identifikasi  teks, gambar, PDF, atau file lainnya. </a:t>
                      </a:r>
                      <a:endParaRPr/>
                    </a:p>
                  </a:txBody>
                  <a:tcPr marT="45725" marB="45725" marR="91450" marL="91450"/>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1" lang="en-ID" sz="1400" u="none" cap="none" strike="noStrike">
                          <a:solidFill>
                            <a:schemeClr val="dk1"/>
                          </a:solidFill>
                          <a:latin typeface="Cambria"/>
                          <a:ea typeface="Cambria"/>
                          <a:cs typeface="Cambria"/>
                          <a:sym typeface="Cambria"/>
                        </a:rPr>
                        <a:t>Pemrosesan Audio</a:t>
                      </a:r>
                      <a:endParaRPr b="0" i="0" sz="1400" u="none" cap="none" strike="noStrike">
                        <a:solidFill>
                          <a:schemeClr val="dk1"/>
                        </a:solidFill>
                        <a:latin typeface="Cambria"/>
                        <a:ea typeface="Cambria"/>
                        <a:cs typeface="Cambria"/>
                        <a:sym typeface="Cambria"/>
                      </a:endParaRPr>
                    </a:p>
                    <a:p>
                      <a:pPr indent="-285750" lvl="0" marL="285750" marR="0" rtl="0" algn="l">
                        <a:lnSpc>
                          <a:spcPct val="100000"/>
                        </a:lnSpc>
                        <a:spcBef>
                          <a:spcPts val="0"/>
                        </a:spcBef>
                        <a:spcAft>
                          <a:spcPts val="0"/>
                        </a:spcAft>
                        <a:buClr>
                          <a:srgbClr val="000000"/>
                        </a:buClr>
                        <a:buSzPts val="1400"/>
                        <a:buFont typeface="Arial"/>
                        <a:buChar char="•"/>
                      </a:pPr>
                      <a:r>
                        <a:rPr b="0" i="0" lang="en-ID" sz="1400" u="none" cap="none" strike="noStrike">
                          <a:solidFill>
                            <a:schemeClr val="dk1"/>
                          </a:solidFill>
                          <a:latin typeface="Cambria"/>
                          <a:ea typeface="Cambria"/>
                          <a:cs typeface="Cambria"/>
                          <a:sym typeface="Cambria"/>
                        </a:rPr>
                        <a:t>Mengubah ucapan ke dalam format terstruktur sehingga dapat digunakan dalam pembelajaran mesin. </a:t>
                      </a:r>
                      <a:endParaRPr sz="1400" u="none" cap="none" strike="noStrike">
                        <a:latin typeface="Cambria"/>
                        <a:ea typeface="Cambria"/>
                        <a:cs typeface="Cambria"/>
                        <a:sym typeface="Cambria"/>
                      </a:endParaRPr>
                    </a:p>
                  </a:txBody>
                  <a:tcPr marT="45725" marB="45725" marR="91450" marL="91450"/>
                </a:tc>
              </a:tr>
            </a:tbl>
          </a:graphicData>
        </a:graphic>
      </p:graphicFrame>
      <p:sp>
        <p:nvSpPr>
          <p:cNvPr id="238" name="Google Shape;238;p7"/>
          <p:cNvSpPr/>
          <p:nvPr/>
        </p:nvSpPr>
        <p:spPr>
          <a:xfrm>
            <a:off x="779931" y="1450406"/>
            <a:ext cx="9144000" cy="0"/>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omputer Vision" id="239" name="Google Shape;239;p7"/>
          <p:cNvPicPr preferRelativeResize="0"/>
          <p:nvPr/>
        </p:nvPicPr>
        <p:blipFill rotWithShape="1">
          <a:blip r:embed="rId3">
            <a:alphaModFix/>
          </a:blip>
          <a:srcRect b="0" l="0" r="0" t="0"/>
          <a:stretch/>
        </p:blipFill>
        <p:spPr>
          <a:xfrm>
            <a:off x="779931" y="1462750"/>
            <a:ext cx="1574800" cy="774700"/>
          </a:xfrm>
          <a:prstGeom prst="rect">
            <a:avLst/>
          </a:prstGeom>
          <a:solidFill>
            <a:schemeClr val="lt1"/>
          </a:solidFill>
          <a:ln>
            <a:noFill/>
          </a:ln>
        </p:spPr>
      </p:pic>
      <p:sp>
        <p:nvSpPr>
          <p:cNvPr id="240" name="Google Shape;240;p7"/>
          <p:cNvSpPr/>
          <p:nvPr/>
        </p:nvSpPr>
        <p:spPr>
          <a:xfrm>
            <a:off x="869950" y="3526282"/>
            <a:ext cx="9144000" cy="0"/>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udio Processing" id="241" name="Google Shape;241;p7"/>
          <p:cNvPicPr preferRelativeResize="0"/>
          <p:nvPr/>
        </p:nvPicPr>
        <p:blipFill rotWithShape="1">
          <a:blip r:embed="rId4">
            <a:alphaModFix/>
          </a:blip>
          <a:srcRect b="0" l="0" r="0" t="0"/>
          <a:stretch/>
        </p:blipFill>
        <p:spPr>
          <a:xfrm>
            <a:off x="869950" y="3526282"/>
            <a:ext cx="1409700" cy="698500"/>
          </a:xfrm>
          <a:prstGeom prst="rect">
            <a:avLst/>
          </a:prstGeom>
          <a:solidFill>
            <a:schemeClr val="lt1"/>
          </a:solidFill>
          <a:ln>
            <a:noFill/>
          </a:ln>
        </p:spPr>
      </p:pic>
      <p:sp>
        <p:nvSpPr>
          <p:cNvPr id="242" name="Google Shape;242;p7"/>
          <p:cNvSpPr/>
          <p:nvPr/>
        </p:nvSpPr>
        <p:spPr>
          <a:xfrm>
            <a:off x="836319" y="2510794"/>
            <a:ext cx="9144000" cy="0"/>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Natural Language Processing" id="243" name="Google Shape;243;p7"/>
          <p:cNvPicPr preferRelativeResize="0"/>
          <p:nvPr/>
        </p:nvPicPr>
        <p:blipFill rotWithShape="1">
          <a:blip r:embed="rId5">
            <a:alphaModFix/>
          </a:blip>
          <a:srcRect b="0" l="0" r="0" t="0"/>
          <a:stretch/>
        </p:blipFill>
        <p:spPr>
          <a:xfrm>
            <a:off x="836319" y="2510794"/>
            <a:ext cx="1574800" cy="774700"/>
          </a:xfrm>
          <a:prstGeom prst="rect">
            <a:avLst/>
          </a:prstGeom>
          <a:solidFill>
            <a:schemeClr val="lt1"/>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D" sz="2800">
                <a:solidFill>
                  <a:srgbClr val="0F3570"/>
                </a:solidFill>
                <a:latin typeface="Overlock"/>
                <a:ea typeface="Overlock"/>
                <a:cs typeface="Overlock"/>
                <a:sym typeface="Overlock"/>
              </a:rPr>
              <a:t>Praktik terbaik (best practice) pelabelan data</a:t>
            </a:r>
            <a:endParaRPr/>
          </a:p>
        </p:txBody>
      </p:sp>
      <p:sp>
        <p:nvSpPr>
          <p:cNvPr id="249" name="Google Shape;249;p8"/>
          <p:cNvSpPr txBox="1"/>
          <p:nvPr>
            <p:ph idx="1" type="body"/>
          </p:nvPr>
        </p:nvSpPr>
        <p:spPr>
          <a:xfrm>
            <a:off x="311700" y="1152475"/>
            <a:ext cx="7801359" cy="3858796"/>
          </a:xfrm>
          <a:prstGeom prst="rect">
            <a:avLst/>
          </a:prstGeom>
          <a:noFill/>
          <a:ln>
            <a:noFill/>
          </a:ln>
        </p:spPr>
        <p:txBody>
          <a:bodyPr anchorCtr="0" anchor="t" bIns="91425" lIns="91425" spcFirstLastPara="1" rIns="91425" wrap="square" tIns="91425">
            <a:noAutofit/>
          </a:bodyPr>
          <a:lstStyle/>
          <a:p>
            <a:pPr indent="-342900" lvl="0" marL="342900" marR="64135" rtl="0" algn="just">
              <a:lnSpc>
                <a:spcPct val="150000"/>
              </a:lnSpc>
              <a:spcBef>
                <a:spcPts val="0"/>
              </a:spcBef>
              <a:spcAft>
                <a:spcPts val="0"/>
              </a:spcAft>
              <a:buSzPts val="1800"/>
              <a:buFont typeface="Noto Sans Symbols"/>
              <a:buChar char="∙"/>
            </a:pPr>
            <a:r>
              <a:rPr b="1" lang="en-ID" sz="2800">
                <a:latin typeface="Cambria"/>
                <a:ea typeface="Cambria"/>
                <a:cs typeface="Cambria"/>
                <a:sym typeface="Cambria"/>
              </a:rPr>
              <a:t>Interface tugas yang intuitif dan efisien</a:t>
            </a:r>
            <a:r>
              <a:rPr lang="en-ID" sz="2800">
                <a:latin typeface="Cambria"/>
                <a:ea typeface="Cambria"/>
                <a:cs typeface="Cambria"/>
                <a:sym typeface="Cambria"/>
              </a:rPr>
              <a:t>.</a:t>
            </a:r>
            <a:endParaRPr sz="2800">
              <a:latin typeface="Arial"/>
              <a:ea typeface="Arial"/>
              <a:cs typeface="Arial"/>
              <a:sym typeface="Arial"/>
            </a:endParaRPr>
          </a:p>
          <a:p>
            <a:pPr indent="-342900" lvl="0" marL="342900" marR="64135" rtl="0" algn="just">
              <a:lnSpc>
                <a:spcPct val="150000"/>
              </a:lnSpc>
              <a:spcBef>
                <a:spcPts val="0"/>
              </a:spcBef>
              <a:spcAft>
                <a:spcPts val="0"/>
              </a:spcAft>
              <a:buSzPts val="1800"/>
              <a:buFont typeface="Noto Sans Symbols"/>
              <a:buChar char="∙"/>
            </a:pPr>
            <a:r>
              <a:rPr b="1" lang="en-ID" sz="2800">
                <a:latin typeface="Cambria"/>
                <a:ea typeface="Cambria"/>
                <a:cs typeface="Cambria"/>
                <a:sym typeface="Cambria"/>
              </a:rPr>
              <a:t>Konsensus pemberi label </a:t>
            </a:r>
            <a:endParaRPr/>
          </a:p>
          <a:p>
            <a:pPr indent="-342900" lvl="0" marL="342900" marR="64135" rtl="0" algn="just">
              <a:lnSpc>
                <a:spcPct val="150000"/>
              </a:lnSpc>
              <a:spcBef>
                <a:spcPts val="0"/>
              </a:spcBef>
              <a:spcAft>
                <a:spcPts val="0"/>
              </a:spcAft>
              <a:buSzPts val="1800"/>
              <a:buFont typeface="Noto Sans Symbols"/>
              <a:buChar char="∙"/>
            </a:pPr>
            <a:r>
              <a:rPr b="1" lang="en-ID" sz="2800">
                <a:latin typeface="Cambria"/>
                <a:ea typeface="Cambria"/>
                <a:cs typeface="Cambria"/>
                <a:sym typeface="Cambria"/>
              </a:rPr>
              <a:t>Audit label</a:t>
            </a:r>
            <a:endParaRPr sz="2800">
              <a:latin typeface="Arial"/>
              <a:ea typeface="Arial"/>
              <a:cs typeface="Arial"/>
              <a:sym typeface="Arial"/>
            </a:endParaRPr>
          </a:p>
          <a:p>
            <a:pPr indent="-342900" lvl="0" marL="342900" marR="64135" rtl="0" algn="just">
              <a:lnSpc>
                <a:spcPct val="150000"/>
              </a:lnSpc>
              <a:spcBef>
                <a:spcPts val="0"/>
              </a:spcBef>
              <a:spcAft>
                <a:spcPts val="0"/>
              </a:spcAft>
              <a:buSzPts val="1800"/>
              <a:buFont typeface="Noto Sans Symbols"/>
              <a:buChar char="∙"/>
            </a:pPr>
            <a:r>
              <a:rPr b="1" lang="en-ID" sz="2800">
                <a:latin typeface="Cambria"/>
                <a:ea typeface="Cambria"/>
                <a:cs typeface="Cambria"/>
                <a:sym typeface="Cambria"/>
              </a:rPr>
              <a:t>Pembelajaran aktif</a:t>
            </a:r>
            <a:endParaRPr sz="2800">
              <a:latin typeface="Arial"/>
              <a:ea typeface="Arial"/>
              <a:cs typeface="Arial"/>
              <a:sym typeface="Arial"/>
            </a:endParaRPr>
          </a:p>
        </p:txBody>
      </p:sp>
      <p:sp>
        <p:nvSpPr>
          <p:cNvPr id="250" name="Google Shape;250;p8"/>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D" sz="2800">
                <a:solidFill>
                  <a:srgbClr val="0F3570"/>
                </a:solidFill>
                <a:latin typeface="Overlock"/>
                <a:ea typeface="Overlock"/>
                <a:cs typeface="Overlock"/>
                <a:sym typeface="Overlock"/>
              </a:rPr>
              <a:t>Teknik Pelabelan Data Menggunakan Pembelajaran Mesin</a:t>
            </a:r>
            <a:endParaRPr/>
          </a:p>
        </p:txBody>
      </p:sp>
      <p:sp>
        <p:nvSpPr>
          <p:cNvPr id="256" name="Google Shape;256;p9"/>
          <p:cNvSpPr txBox="1"/>
          <p:nvPr>
            <p:ph idx="1" type="body"/>
          </p:nvPr>
        </p:nvSpPr>
        <p:spPr>
          <a:xfrm>
            <a:off x="311700" y="1152475"/>
            <a:ext cx="7801359" cy="749477"/>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D" sz="1600">
                <a:latin typeface="Cambria"/>
                <a:ea typeface="Cambria"/>
                <a:cs typeface="Cambria"/>
                <a:sym typeface="Cambria"/>
              </a:rPr>
              <a:t>Pelabelan dapat dibuat lebih efisien dengan menggunakan model pembelajaran mesin untuk melabeli data secara otomatis</a:t>
            </a:r>
            <a:r>
              <a:rPr lang="en-ID" sz="1600"/>
              <a:t> </a:t>
            </a:r>
            <a:endParaRPr/>
          </a:p>
        </p:txBody>
      </p:sp>
      <p:sp>
        <p:nvSpPr>
          <p:cNvPr id="257" name="Google Shape;257;p9"/>
          <p:cNvSpPr txBox="1"/>
          <p:nvPr/>
        </p:nvSpPr>
        <p:spPr>
          <a:xfrm>
            <a:off x="9993" y="4831975"/>
            <a:ext cx="769938" cy="311525"/>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ID" sz="1500" u="none" cap="none" strike="noStrike">
                <a:solidFill>
                  <a:srgbClr val="0F3570"/>
                </a:solidFill>
                <a:latin typeface="Bebas Neue"/>
                <a:ea typeface="Bebas Neue"/>
                <a:cs typeface="Bebas Neue"/>
                <a:sym typeface="Bebas Neue"/>
              </a:rPr>
              <a:t>DTS </a:t>
            </a:r>
            <a:r>
              <a:rPr lang="en-ID" sz="1500">
                <a:solidFill>
                  <a:srgbClr val="0F3570"/>
                </a:solidFill>
                <a:latin typeface="Bebas Neue"/>
                <a:ea typeface="Bebas Neue"/>
                <a:cs typeface="Bebas Neue"/>
                <a:sym typeface="Bebas Neue"/>
              </a:rPr>
              <a:t>2023</a:t>
            </a:r>
            <a:endParaRPr/>
          </a:p>
        </p:txBody>
      </p:sp>
      <p:sp>
        <p:nvSpPr>
          <p:cNvPr id="258" name="Google Shape;258;p9"/>
          <p:cNvSpPr/>
          <p:nvPr/>
        </p:nvSpPr>
        <p:spPr>
          <a:xfrm>
            <a:off x="1380744" y="208217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ow it Works" id="259" name="Google Shape;259;p9"/>
          <p:cNvPicPr preferRelativeResize="0"/>
          <p:nvPr/>
        </p:nvPicPr>
        <p:blipFill rotWithShape="1">
          <a:blip r:embed="rId3">
            <a:alphaModFix/>
          </a:blip>
          <a:srcRect b="0" l="0" r="0" t="0"/>
          <a:stretch/>
        </p:blipFill>
        <p:spPr>
          <a:xfrm>
            <a:off x="1380744" y="2082178"/>
            <a:ext cx="5727700" cy="250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2021-06-14T14:23:00Z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