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Bebas Neu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ZecbZPnrF4yX1eG4vUVO6tvu2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2BE864-7B3E-4889-B783-6C489AF0EC0C}">
  <a:tblStyle styleId="{C62BE864-7B3E-4889-B783-6C489AF0EC0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fill>
          <a:solidFill>
            <a:srgbClr val="CDD8FB"/>
          </a:solidFill>
        </a:fill>
      </a:tcStyle>
    </a:band1H>
    <a:band2H>
      <a:tcTxStyle/>
    </a:band2H>
    <a:band1V>
      <a:tcTxStyle/>
      <a:tcStyle>
        <a:fill>
          <a:solidFill>
            <a:srgbClr val="CDD8F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customschemas.google.com/relationships/presentationmetadata" Target="metadata"/><Relationship Id="rId12" Type="http://schemas.openxmlformats.org/officeDocument/2006/relationships/slide" Target="slides/slide5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8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8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8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8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9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8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8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hyperlink" Target="https://www.w3schools.com/sql/sql_update.as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1372625" y="1079756"/>
            <a:ext cx="71256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40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Vocational school graduate academy</a:t>
            </a:r>
            <a:endParaRPr sz="400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358375" y="2250925"/>
            <a:ext cx="4523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id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Associate Data Scientist</a:t>
            </a:r>
            <a:endParaRPr b="1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371600" y="2632075"/>
            <a:ext cx="4963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200">
                <a:solidFill>
                  <a:srgbClr val="FFFFFF"/>
                </a:solidFill>
              </a:rPr>
              <a:t>Pertemuan</a:t>
            </a:r>
            <a:r>
              <a:rPr b="1" lang="id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#5: Membersihkan Data</a:t>
            </a:r>
            <a:endParaRPr b="1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2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1" name="Google Shape;201;p10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2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4" name="Google Shape;204;p102"/>
          <p:cNvSpPr txBox="1"/>
          <p:nvPr/>
        </p:nvSpPr>
        <p:spPr>
          <a:xfrm>
            <a:off x="526720" y="3956432"/>
            <a:ext cx="8258543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Cielen, D., &amp; Meysman, A. (2016). </a:t>
            </a:r>
            <a:r>
              <a:rPr b="0" i="1" lang="id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Introducing data science: big data, machine learning, and more, using Python tools</a:t>
            </a:r>
            <a:r>
              <a:rPr b="0" i="0" lang="id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Simon and Schuster.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2"/>
          <p:cNvSpPr txBox="1"/>
          <p:nvPr/>
        </p:nvSpPr>
        <p:spPr>
          <a:xfrm>
            <a:off x="358737" y="813849"/>
            <a:ext cx="7776518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40"/>
              <a:buFont typeface="Arial"/>
              <a:buNone/>
            </a:pPr>
            <a:r>
              <a:rPr b="1" i="0" lang="id" sz="1800" u="none" cap="none" strike="noStrike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2.  Ketidak-konsistenan nilai fitur didalam sebuah dataset</a:t>
            </a:r>
            <a:endParaRPr b="0" i="0" sz="1582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384" lvl="2" marL="5861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266"/>
              <a:buFont typeface="Courier New"/>
              <a:buNone/>
            </a:pPr>
            <a:r>
              <a:t/>
            </a:r>
            <a:endParaRPr b="1" i="0" sz="1582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44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6" name="Google Shape;206;p102"/>
          <p:cNvGraphicFramePr/>
          <p:nvPr/>
        </p:nvGraphicFramePr>
        <p:xfrm>
          <a:off x="358737" y="13589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{C62BE864-7B3E-4889-B783-6C489AF0EC0C}</a:tableStyleId>
              </a:tblPr>
              <a:tblGrid>
                <a:gridCol w="3014025"/>
                <a:gridCol w="5081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Jenis Error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Tindakan Mengatasinya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Deviasi dari nilai fitur yang standar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Meningkatkan kapasitas staf data entry, menggunakan dukungan software untuk memvalidasi data.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Perbedaan unit pengukuran (e.g. centimeter dengan meter)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Menghitung ulang.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Perbedaan level agregasi (e.g. akumulasi perhari dengan per-minggu)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Menyamakan tingkat pengukuran menggunakan teknik aggregasi atau ekstrapolasi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3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2" name="Google Shape;212;p10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03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3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" name="Google Shape;216;p103"/>
          <p:cNvSpPr txBox="1"/>
          <p:nvPr/>
        </p:nvSpPr>
        <p:spPr>
          <a:xfrm>
            <a:off x="320550" y="298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d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Contoh Data kotor</a:t>
            </a:r>
            <a:endParaRPr b="1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288" y="996325"/>
            <a:ext cx="5235394" cy="2408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4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3" name="Google Shape;223;p10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04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6" name="Google Shape;226;p104"/>
          <p:cNvSpPr txBox="1"/>
          <p:nvPr/>
        </p:nvSpPr>
        <p:spPr>
          <a:xfrm>
            <a:off x="320550" y="298725"/>
            <a:ext cx="475261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d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Contoh data tidak konsisten</a:t>
            </a:r>
            <a:endParaRPr b="1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325" y="807884"/>
            <a:ext cx="4517521" cy="410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5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" name="Google Shape;233;p105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05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5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7" name="Google Shape;237;p105"/>
          <p:cNvSpPr txBox="1"/>
          <p:nvPr/>
        </p:nvSpPr>
        <p:spPr>
          <a:xfrm>
            <a:off x="320550" y="298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d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Contoh Dataset yang kotor missing value</a:t>
            </a:r>
            <a:endParaRPr b="1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823" y="889196"/>
            <a:ext cx="4849652" cy="409292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05"/>
          <p:cNvSpPr/>
          <p:nvPr/>
        </p:nvSpPr>
        <p:spPr>
          <a:xfrm>
            <a:off x="2488223" y="1512277"/>
            <a:ext cx="307731" cy="194700"/>
          </a:xfrm>
          <a:prstGeom prst="ellipse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5"/>
          <p:cNvSpPr/>
          <p:nvPr/>
        </p:nvSpPr>
        <p:spPr>
          <a:xfrm>
            <a:off x="2412023" y="2360183"/>
            <a:ext cx="307731" cy="194700"/>
          </a:xfrm>
          <a:prstGeom prst="ellipse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5"/>
          <p:cNvSpPr/>
          <p:nvPr/>
        </p:nvSpPr>
        <p:spPr>
          <a:xfrm>
            <a:off x="2453054" y="3327717"/>
            <a:ext cx="307731" cy="479352"/>
          </a:xfrm>
          <a:prstGeom prst="ellipse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6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10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6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6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" name="Google Shape;251;p106"/>
          <p:cNvSpPr txBox="1"/>
          <p:nvPr/>
        </p:nvSpPr>
        <p:spPr>
          <a:xfrm>
            <a:off x="320550" y="298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d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Bagaimana cara mengatasi data yang kotor?</a:t>
            </a:r>
            <a:endParaRPr b="1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325" y="996325"/>
            <a:ext cx="5517358" cy="3612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7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0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7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7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107"/>
          <p:cNvSpPr txBox="1"/>
          <p:nvPr/>
        </p:nvSpPr>
        <p:spPr>
          <a:xfrm>
            <a:off x="320550" y="298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1" i="0" lang="id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Contoh cara mengatasi data yang kotor dengan Tools Excel</a:t>
            </a:r>
            <a:endParaRPr b="1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256" y="912380"/>
            <a:ext cx="6652837" cy="299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8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9" name="Google Shape;269;p108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08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8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3" name="Google Shape;273;p108"/>
          <p:cNvSpPr txBox="1"/>
          <p:nvPr/>
        </p:nvSpPr>
        <p:spPr>
          <a:xfrm>
            <a:off x="320550" y="298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1" i="0" lang="id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Contoh cara mengatasi data yang kotor dengan SQL</a:t>
            </a:r>
            <a:endParaRPr b="1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8"/>
          <p:cNvSpPr txBox="1"/>
          <p:nvPr/>
        </p:nvSpPr>
        <p:spPr>
          <a:xfrm>
            <a:off x="540726" y="871425"/>
            <a:ext cx="63260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400" u="none" cap="none" strike="noStrik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CreditApproval</a:t>
            </a:r>
            <a:b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d" sz="1400" u="none" cap="none" strike="noStrik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jeniskelamin = </a:t>
            </a:r>
            <a:r>
              <a:rPr b="0" i="0" lang="id" sz="1400" u="none" cap="none" strike="noStrik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’L’</a:t>
            </a:r>
            <a:b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d" sz="1400" u="none" cap="none" strike="noStrik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jeniskelamin = </a:t>
            </a:r>
            <a:r>
              <a:rPr b="0" i="0" lang="id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’LAKI-LAKI’ </a:t>
            </a:r>
            <a:r>
              <a:rPr b="0" i="0" lang="id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jeniskelamin</a:t>
            </a:r>
            <a:r>
              <a:rPr b="0" i="0" lang="id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=‘PRIA’</a:t>
            </a: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8"/>
          <p:cNvSpPr txBox="1"/>
          <p:nvPr/>
        </p:nvSpPr>
        <p:spPr>
          <a:xfrm>
            <a:off x="540726" y="1686472"/>
            <a:ext cx="57457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Referensi: https://www.w3schools.com/sql/sql_update.asp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9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1" name="Google Shape;281;p10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09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9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5" name="Google Shape;285;p109"/>
          <p:cNvSpPr txBox="1"/>
          <p:nvPr/>
        </p:nvSpPr>
        <p:spPr>
          <a:xfrm>
            <a:off x="234050" y="43330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d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Latihan Praktek membersihkan data dengan Rapidminer</a:t>
            </a:r>
            <a:endParaRPr b="1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9"/>
          <p:cNvSpPr txBox="1"/>
          <p:nvPr/>
        </p:nvSpPr>
        <p:spPr>
          <a:xfrm>
            <a:off x="234050" y="1547576"/>
            <a:ext cx="77766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40"/>
              <a:buFont typeface="Arial"/>
              <a:buAutoNum type="arabicPeriod"/>
            </a:pPr>
            <a:r>
              <a:rPr b="1" i="0" lang="id" sz="1800" u="none" cap="none" strike="noStrike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Pilih data yang mengandung missing value</a:t>
            </a:r>
            <a:endParaRPr/>
          </a:p>
          <a:p>
            <a:pPr indent="-342900" lvl="0" marL="368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440"/>
              <a:buFont typeface="Arial"/>
              <a:buAutoNum type="arabicPeriod"/>
            </a:pPr>
            <a:r>
              <a:rPr b="1" i="0" lang="id" sz="1800" u="none" cap="none" strike="noStrike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Lihat di statistik, cek missing value</a:t>
            </a:r>
            <a:endParaRPr/>
          </a:p>
          <a:p>
            <a:pPr indent="-342900" lvl="0" marL="368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440"/>
              <a:buFont typeface="Arial"/>
              <a:buAutoNum type="arabicPeriod"/>
            </a:pPr>
            <a:r>
              <a:rPr b="1" i="0" lang="id" sz="1800" u="none" cap="none" strike="noStrike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Lakukan Langkah replace missing value</a:t>
            </a:r>
            <a:endParaRPr b="0" i="0" sz="1800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300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266"/>
              <a:buFont typeface="Arial"/>
              <a:buNone/>
            </a:pPr>
            <a:r>
              <a:t/>
            </a:r>
            <a:endParaRPr b="0" i="0" sz="1582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300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266"/>
              <a:buFont typeface="Arial"/>
              <a:buNone/>
            </a:pPr>
            <a:r>
              <a:t/>
            </a:r>
            <a:endParaRPr b="0" i="0" sz="1582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384" lvl="2" marL="5861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266"/>
              <a:buFont typeface="Courier New"/>
              <a:buNone/>
            </a:pPr>
            <a:r>
              <a:t/>
            </a:r>
            <a:endParaRPr b="0" i="0" sz="1582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384" lvl="2" marL="5861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266"/>
              <a:buFont typeface="Courier New"/>
              <a:buNone/>
            </a:pPr>
            <a:r>
              <a:t/>
            </a:r>
            <a:endParaRPr b="0" i="0" sz="1582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0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2" name="Google Shape;292;p11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10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10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6" name="Google Shape;296;p110"/>
          <p:cNvSpPr txBox="1"/>
          <p:nvPr/>
        </p:nvSpPr>
        <p:spPr>
          <a:xfrm>
            <a:off x="320550" y="298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d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Latihan Praktek</a:t>
            </a:r>
            <a:endParaRPr b="1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0"/>
          <p:cNvSpPr txBox="1"/>
          <p:nvPr/>
        </p:nvSpPr>
        <p:spPr>
          <a:xfrm>
            <a:off x="302850" y="708025"/>
            <a:ext cx="7776518" cy="46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40"/>
              <a:buFont typeface="Arial"/>
              <a:buNone/>
            </a:pPr>
            <a:r>
              <a:rPr b="1" i="0" lang="id" sz="1800" u="none" cap="none" strike="noStrike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1. Pilih data yang mengadung missing value</a:t>
            </a:r>
            <a:endParaRPr/>
          </a:p>
          <a:p>
            <a:pPr indent="0" lvl="2" marL="300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266"/>
              <a:buFont typeface="Arial"/>
              <a:buNone/>
            </a:pPr>
            <a:r>
              <a:t/>
            </a:r>
            <a:endParaRPr b="0" i="0" sz="1582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300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266"/>
              <a:buFont typeface="Arial"/>
              <a:buNone/>
            </a:pPr>
            <a:r>
              <a:t/>
            </a:r>
            <a:endParaRPr b="0" i="0" sz="1582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384" lvl="2" marL="5861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266"/>
              <a:buFont typeface="Courier New"/>
              <a:buNone/>
            </a:pPr>
            <a:r>
              <a:t/>
            </a:r>
            <a:endParaRPr b="0" i="0" sz="1582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384" lvl="2" marL="5861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266"/>
              <a:buFont typeface="Courier New"/>
              <a:buNone/>
            </a:pPr>
            <a:r>
              <a:t/>
            </a:r>
            <a:endParaRPr b="0" i="0" sz="1582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246" y="1248888"/>
            <a:ext cx="8520600" cy="329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1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4" name="Google Shape;304;p111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11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11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8" name="Google Shape;308;p111"/>
          <p:cNvSpPr txBox="1"/>
          <p:nvPr/>
        </p:nvSpPr>
        <p:spPr>
          <a:xfrm>
            <a:off x="320550" y="298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d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Latihan Praktek</a:t>
            </a:r>
            <a:endParaRPr b="1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824" y="1192525"/>
            <a:ext cx="8206565" cy="3203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5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Tujuan Pembelajaran</a:t>
            </a:r>
            <a:endParaRPr/>
          </a:p>
        </p:txBody>
      </p:sp>
      <p:sp>
        <p:nvSpPr>
          <p:cNvPr id="108" name="Google Shape;108;p95"/>
          <p:cNvSpPr txBox="1"/>
          <p:nvPr>
            <p:ph idx="4294967295" type="subTitle"/>
          </p:nvPr>
        </p:nvSpPr>
        <p:spPr>
          <a:xfrm>
            <a:off x="7743825" y="4864100"/>
            <a:ext cx="1400175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i="0" lang="id" sz="15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i="0" lang="id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i="0" sz="15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" name="Google Shape;109;p95"/>
          <p:cNvSpPr txBox="1"/>
          <p:nvPr>
            <p:ph idx="4294967295" type="subTitle"/>
          </p:nvPr>
        </p:nvSpPr>
        <p:spPr>
          <a:xfrm>
            <a:off x="0" y="4787900"/>
            <a:ext cx="976313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i="0" lang="id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i="0" sz="15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10" name="Google Shape;110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5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Peserta mampu memahami konsep / teori tentang strategi pembersihan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Peserta mampu melakukan pembersihan data yang kotor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Peserta mampu membuat laporan dan rekomendasi hasil pembersihan data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2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5" name="Google Shape;315;p11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12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12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9" name="Google Shape;319;p112"/>
          <p:cNvSpPr txBox="1"/>
          <p:nvPr/>
        </p:nvSpPr>
        <p:spPr>
          <a:xfrm>
            <a:off x="320550" y="298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d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Latihan Praktek</a:t>
            </a:r>
            <a:endParaRPr b="1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12"/>
          <p:cNvSpPr txBox="1"/>
          <p:nvPr/>
        </p:nvSpPr>
        <p:spPr>
          <a:xfrm>
            <a:off x="-24118" y="746305"/>
            <a:ext cx="7776518" cy="31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300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266"/>
              <a:buFont typeface="Arial"/>
              <a:buNone/>
            </a:pPr>
            <a:r>
              <a:rPr b="0" i="0" lang="id" sz="1582" u="none" cap="none" strike="noStrike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id" sz="1600" u="none" cap="none" strike="noStrike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Lihat di statistik, cek missing value</a:t>
            </a:r>
            <a:endParaRPr/>
          </a:p>
          <a:p>
            <a:pPr indent="0" lvl="2" marL="300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266"/>
              <a:buFont typeface="Arial"/>
              <a:buNone/>
            </a:pPr>
            <a:r>
              <a:t/>
            </a:r>
            <a:endParaRPr b="0" i="0" sz="1582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384" lvl="2" marL="5861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266"/>
              <a:buFont typeface="Courier New"/>
              <a:buNone/>
            </a:pPr>
            <a:r>
              <a:t/>
            </a:r>
            <a:endParaRPr b="0" i="0" sz="1582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050" y="1169750"/>
            <a:ext cx="8569158" cy="349176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12"/>
          <p:cNvSpPr/>
          <p:nvPr/>
        </p:nvSpPr>
        <p:spPr>
          <a:xfrm>
            <a:off x="844062" y="1714500"/>
            <a:ext cx="3666392" cy="120454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3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8" name="Google Shape;328;p11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13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3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113"/>
          <p:cNvSpPr txBox="1"/>
          <p:nvPr/>
        </p:nvSpPr>
        <p:spPr>
          <a:xfrm>
            <a:off x="320550" y="298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d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Latihan Praktek</a:t>
            </a:r>
            <a:endParaRPr b="1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13"/>
          <p:cNvSpPr txBox="1"/>
          <p:nvPr/>
        </p:nvSpPr>
        <p:spPr>
          <a:xfrm>
            <a:off x="-24118" y="746305"/>
            <a:ext cx="7776518" cy="31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300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266"/>
              <a:buFont typeface="Arial"/>
              <a:buNone/>
            </a:pPr>
            <a:r>
              <a:rPr b="0" i="0" lang="id" sz="1582" u="none" cap="none" strike="noStrike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i="0" lang="id" sz="1800" u="none" cap="none" strike="noStrike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Lakukan Langkah replace missing value</a:t>
            </a:r>
            <a:endParaRPr b="0" i="0" sz="1800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300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262" y="1102296"/>
            <a:ext cx="8433175" cy="329489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13"/>
          <p:cNvSpPr/>
          <p:nvPr/>
        </p:nvSpPr>
        <p:spPr>
          <a:xfrm>
            <a:off x="6260123" y="1758462"/>
            <a:ext cx="1019908" cy="474784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3"/>
          <p:cNvSpPr/>
          <p:nvPr/>
        </p:nvSpPr>
        <p:spPr>
          <a:xfrm>
            <a:off x="6435969" y="2694942"/>
            <a:ext cx="1019908" cy="474784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3"/>
          <p:cNvSpPr/>
          <p:nvPr/>
        </p:nvSpPr>
        <p:spPr>
          <a:xfrm>
            <a:off x="1751234" y="1758462"/>
            <a:ext cx="1019908" cy="110783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4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3" name="Google Shape;343;p11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14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14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7" name="Google Shape;347;p114"/>
          <p:cNvSpPr txBox="1"/>
          <p:nvPr/>
        </p:nvSpPr>
        <p:spPr>
          <a:xfrm>
            <a:off x="320550" y="298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d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Dataset original</a:t>
            </a:r>
            <a:endParaRPr b="1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466" y="942213"/>
            <a:ext cx="8080131" cy="3131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5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4" name="Google Shape;354;p115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15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15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8" name="Google Shape;358;p115"/>
          <p:cNvSpPr txBox="1"/>
          <p:nvPr/>
        </p:nvSpPr>
        <p:spPr>
          <a:xfrm>
            <a:off x="320550" y="298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647"/>
              <a:buFont typeface="Arial"/>
              <a:buNone/>
            </a:pPr>
            <a:r>
              <a:rPr b="1" i="0" lang="id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Dataset hasil replace missing value , dengan metode avarege</a:t>
            </a:r>
            <a:endParaRPr b="1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486" y="834346"/>
            <a:ext cx="8695708" cy="3239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16"/>
          <p:cNvSpPr txBox="1"/>
          <p:nvPr/>
        </p:nvSpPr>
        <p:spPr>
          <a:xfrm>
            <a:off x="437264" y="976376"/>
            <a:ext cx="8273523" cy="8172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i="0" lang="id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Amati dataset pada studi kasus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i="0" lang="id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Periksa data yang missing value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i="0" lang="id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Bersihkan data  yang kotor dengan metode replace missing value</a:t>
            </a:r>
            <a:endParaRPr/>
          </a:p>
          <a:p>
            <a:pPr indent="-35147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16"/>
          <p:cNvSpPr txBox="1"/>
          <p:nvPr/>
        </p:nvSpPr>
        <p:spPr>
          <a:xfrm>
            <a:off x="437264" y="290574"/>
            <a:ext cx="8501495" cy="685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id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Latihan Tugas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16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9" name="Google Shape;369;p116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4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76" name="Google Shape;37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4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4"/>
          <p:cNvSpPr txBox="1"/>
          <p:nvPr/>
        </p:nvSpPr>
        <p:spPr>
          <a:xfrm>
            <a:off x="81650" y="871425"/>
            <a:ext cx="8803800" cy="2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4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0" name="Google Shape;380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d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Referensi</a:t>
            </a:r>
            <a:endParaRPr b="0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Char char="•"/>
            </a:pPr>
            <a:r>
              <a:rPr b="0" i="0" lang="id" sz="1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Krensky P. Data Pre Tools: Goals, Benefits, and The Advantage of Hadoop. Aberdeen Group Report. July 2015</a:t>
            </a:r>
            <a:endParaRPr b="0" i="0" sz="1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Char char="•"/>
            </a:pPr>
            <a:r>
              <a:rPr b="0" i="0" lang="id" sz="1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SAS. Data Preparation Challenges Facing Every Enterprise. ebook. December 2017</a:t>
            </a:r>
            <a:endParaRPr b="0" i="0" sz="1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Char char="•"/>
            </a:pPr>
            <a:r>
              <a:rPr b="0" i="0" lang="id" sz="1800" u="sng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https://www.w3schools.com/sql/sql_update.asp</a:t>
            </a:r>
            <a:endParaRPr b="0" i="0" sz="1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Char char="•"/>
            </a:pPr>
            <a:r>
              <a:rPr b="0" i="0" lang="id" sz="1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https://www.youtube.com/watch?v=Zw8_-SSBJ1c&amp;t=167s</a:t>
            </a:r>
            <a:endParaRPr b="0" i="0" sz="1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3570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Terima Kasih</a:t>
            </a:r>
            <a:endParaRPr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87" name="Google Shape;38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6425" y="2616975"/>
            <a:ext cx="5938276" cy="12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9"/>
          <p:cNvSpPr txBox="1"/>
          <p:nvPr>
            <p:ph idx="1" type="subTitle"/>
          </p:nvPr>
        </p:nvSpPr>
        <p:spPr>
          <a:xfrm>
            <a:off x="3406000" y="1582625"/>
            <a:ext cx="31203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27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27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6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</a:t>
            </a:r>
            <a:r>
              <a:rPr lang="id" sz="1500">
                <a:solidFill>
                  <a:srgbClr val="0F3570"/>
                </a:solidFill>
              </a:rPr>
              <a:t>2023</a:t>
            </a:r>
            <a:endParaRPr sz="1500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6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6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2" name="Google Shape;122;p96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" name="Google Shape;123;p96"/>
          <p:cNvSpPr txBox="1"/>
          <p:nvPr/>
        </p:nvSpPr>
        <p:spPr>
          <a:xfrm>
            <a:off x="234050" y="2798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d" sz="28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Unit Kompetensi Membersihkan Data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050" y="717615"/>
            <a:ext cx="5659762" cy="4341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7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1" name="Google Shape;131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7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7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4" name="Google Shape;134;p97"/>
          <p:cNvSpPr txBox="1"/>
          <p:nvPr/>
        </p:nvSpPr>
        <p:spPr>
          <a:xfrm>
            <a:off x="623400" y="2225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d" sz="2800" u="none" cap="none" strike="noStrike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1. Melakukan Pembersihan Data yang kotor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81650" y="871425"/>
            <a:ext cx="880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320550" y="298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d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Konsep dan Definisi</a:t>
            </a:r>
            <a:endParaRPr b="1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320550" y="824593"/>
            <a:ext cx="8444767" cy="3599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AutoNum type="arabicPeriod"/>
            </a:pPr>
            <a:r>
              <a:rPr b="1" i="0" lang="id" sz="1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Strategi pembersihan data </a:t>
            </a:r>
            <a:r>
              <a:rPr b="0" i="0" lang="id" sz="1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dapat berupa pengisian dengan nilai yang tepat (mean, median, min/max, mode, etc), koreksi nilai standar, diisi dengan konstanta, menghapus baris kosong dan lain-lain.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AutoNum type="arabicPeriod"/>
            </a:pPr>
            <a:r>
              <a:rPr b="1" i="0" lang="id" sz="1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Data yang kotor </a:t>
            </a:r>
            <a:r>
              <a:rPr b="0" i="0" lang="id" sz="1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dapat berupa data terstruktur maupun tidak terstruktur berupa missing value, data yang salah, dan data outlier.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AutoNum type="arabicPeriod"/>
            </a:pPr>
            <a:r>
              <a:rPr b="0" i="0" lang="id" sz="1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Rekomendasi adalah tindak lanjut dari proses pembersihan data.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Arial"/>
              <a:buAutoNum type="arabicPeriod"/>
            </a:pPr>
            <a:r>
              <a:rPr b="0" i="0" lang="id" sz="1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Permintaan atas kebutuhan disesuaikan dengan standard di organisasi terkait.</a:t>
            </a:r>
            <a:endParaRPr b="0" i="0" sz="1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5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8"/>
          <p:cNvSpPr txBox="1"/>
          <p:nvPr>
            <p:ph idx="4294967295" type="subTitle"/>
          </p:nvPr>
        </p:nvSpPr>
        <p:spPr>
          <a:xfrm>
            <a:off x="0" y="4787900"/>
            <a:ext cx="3735388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i="0" lang="id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i="0" sz="15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3" name="Google Shape;153;p98"/>
          <p:cNvSpPr txBox="1"/>
          <p:nvPr>
            <p:ph idx="4294967295" type="subTitle"/>
          </p:nvPr>
        </p:nvSpPr>
        <p:spPr>
          <a:xfrm>
            <a:off x="7743825" y="4864100"/>
            <a:ext cx="1400175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i="0" lang="id" sz="15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i="0" lang="id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i="0" sz="15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" name="Google Shape;154;p98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8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378" y="479024"/>
            <a:ext cx="5410669" cy="4122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id" sz="28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Major Task in Data Preprocessing</a:t>
            </a:r>
            <a:br>
              <a:rPr b="1" i="0" lang="id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63" name="Google Shape;163;p99"/>
          <p:cNvSpPr txBox="1"/>
          <p:nvPr>
            <p:ph idx="4294967295" type="subTitle"/>
          </p:nvPr>
        </p:nvSpPr>
        <p:spPr>
          <a:xfrm>
            <a:off x="0" y="4787900"/>
            <a:ext cx="3735388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i="0" lang="id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i="0" sz="15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4" name="Google Shape;164;p99"/>
          <p:cNvSpPr txBox="1"/>
          <p:nvPr>
            <p:ph idx="4294967295" type="subTitle"/>
          </p:nvPr>
        </p:nvSpPr>
        <p:spPr>
          <a:xfrm>
            <a:off x="7743825" y="4864100"/>
            <a:ext cx="1400175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i="0" lang="id" sz="15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i="0" lang="id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i="0" sz="15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" name="Google Shape;165;p9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9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id"/>
              <a:t>Data Cleansing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lang="id"/>
              <a:t>Fill in </a:t>
            </a:r>
            <a:r>
              <a:rPr lang="id">
                <a:solidFill>
                  <a:srgbClr val="FF0000"/>
                </a:solidFill>
              </a:rPr>
              <a:t>missing values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lang="id"/>
              <a:t>Smooth </a:t>
            </a:r>
            <a:r>
              <a:rPr lang="id">
                <a:solidFill>
                  <a:srgbClr val="FF0000"/>
                </a:solidFill>
              </a:rPr>
              <a:t>noisy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lang="id"/>
              <a:t>Identify or </a:t>
            </a:r>
            <a:r>
              <a:rPr lang="id">
                <a:solidFill>
                  <a:srgbClr val="FF0000"/>
                </a:solidFill>
              </a:rPr>
              <a:t>remove outliers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lang="id"/>
              <a:t>Resolve </a:t>
            </a:r>
            <a:r>
              <a:rPr lang="id">
                <a:solidFill>
                  <a:srgbClr val="FF0000"/>
                </a:solidFill>
              </a:rPr>
              <a:t>inconsistencies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id"/>
              <a:t>Data reduction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lang="id">
                <a:solidFill>
                  <a:srgbClr val="FF0000"/>
                </a:solidFill>
              </a:rPr>
              <a:t>Dimensionality</a:t>
            </a:r>
            <a:r>
              <a:rPr lang="id"/>
              <a:t> reduction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lang="id">
                <a:solidFill>
                  <a:srgbClr val="FF0000"/>
                </a:solidFill>
              </a:rPr>
              <a:t>Numerosity</a:t>
            </a:r>
            <a:r>
              <a:rPr lang="id"/>
              <a:t> reduction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lang="id"/>
              <a:t>Data </a:t>
            </a:r>
            <a:r>
              <a:rPr lang="id">
                <a:solidFill>
                  <a:srgbClr val="FF0000"/>
                </a:solidFill>
              </a:rPr>
              <a:t>compression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id"/>
              <a:t>Data </a:t>
            </a:r>
            <a:r>
              <a:rPr lang="id">
                <a:solidFill>
                  <a:schemeClr val="dk1"/>
                </a:solidFill>
              </a:rPr>
              <a:t>transformation and data discretization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lang="id">
                <a:solidFill>
                  <a:srgbClr val="FF0000"/>
                </a:solidFill>
              </a:rPr>
              <a:t>Normalization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lang="id"/>
              <a:t>Concep hierarchy generation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lang="id"/>
              <a:t>Data Integration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lang="id">
                <a:solidFill>
                  <a:srgbClr val="FF0000"/>
                </a:solidFill>
              </a:rPr>
              <a:t>Integration</a:t>
            </a:r>
            <a:r>
              <a:rPr lang="id"/>
              <a:t> of multiple databases or files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0"/>
          <p:cNvSpPr txBox="1"/>
          <p:nvPr>
            <p:ph idx="4294967295" type="subTitle"/>
          </p:nvPr>
        </p:nvSpPr>
        <p:spPr>
          <a:xfrm>
            <a:off x="0" y="4787900"/>
            <a:ext cx="3735388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i="0" lang="id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i="0" sz="15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" name="Google Shape;174;p100"/>
          <p:cNvSpPr txBox="1"/>
          <p:nvPr>
            <p:ph idx="4294967295" type="subTitle"/>
          </p:nvPr>
        </p:nvSpPr>
        <p:spPr>
          <a:xfrm>
            <a:off x="7743825" y="4864100"/>
            <a:ext cx="1400175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i="0" lang="id" sz="15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i="0" lang="id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i="0" sz="15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5" name="Google Shape;175;p10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419" y="479024"/>
            <a:ext cx="5364945" cy="42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0"/>
          <p:cNvSpPr/>
          <p:nvPr/>
        </p:nvSpPr>
        <p:spPr>
          <a:xfrm>
            <a:off x="4180992" y="2752115"/>
            <a:ext cx="353035" cy="110343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0"/>
          <p:cNvSpPr/>
          <p:nvPr/>
        </p:nvSpPr>
        <p:spPr>
          <a:xfrm>
            <a:off x="4180992" y="4022174"/>
            <a:ext cx="387476" cy="86543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0"/>
          <p:cNvSpPr txBox="1"/>
          <p:nvPr/>
        </p:nvSpPr>
        <p:spPr>
          <a:xfrm>
            <a:off x="4906108" y="2883877"/>
            <a:ext cx="27168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Ngurangi Atribut</a:t>
            </a:r>
            <a:endParaRPr/>
          </a:p>
        </p:txBody>
      </p:sp>
      <p:sp>
        <p:nvSpPr>
          <p:cNvPr id="181" name="Google Shape;181;p100"/>
          <p:cNvSpPr txBox="1"/>
          <p:nvPr/>
        </p:nvSpPr>
        <p:spPr>
          <a:xfrm>
            <a:off x="4906108" y="4248309"/>
            <a:ext cx="27168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Ngurangi Record</a:t>
            </a:r>
            <a:endParaRPr/>
          </a:p>
        </p:txBody>
      </p:sp>
      <p:sp>
        <p:nvSpPr>
          <p:cNvPr id="182" name="Google Shape;182;p100"/>
          <p:cNvSpPr/>
          <p:nvPr/>
        </p:nvSpPr>
        <p:spPr>
          <a:xfrm>
            <a:off x="5547946" y="384372"/>
            <a:ext cx="465992" cy="8025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1"/>
          <p:cNvSpPr txBox="1"/>
          <p:nvPr>
            <p:ph idx="1" type="subTitle"/>
          </p:nvPr>
        </p:nvSpPr>
        <p:spPr>
          <a:xfrm>
            <a:off x="-32225" y="4787425"/>
            <a:ext cx="9771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Arial"/>
                <a:ea typeface="Arial"/>
                <a:cs typeface="Arial"/>
                <a:sym typeface="Arial"/>
              </a:rPr>
              <a:t>DTS </a:t>
            </a:r>
            <a:r>
              <a:rPr lang="id" sz="1500">
                <a:solidFill>
                  <a:srgbClr val="0F3570"/>
                </a:solidFill>
              </a:rPr>
              <a:t>2023</a:t>
            </a:r>
            <a:endParaRPr sz="1500">
              <a:solidFill>
                <a:srgbClr val="0F35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1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01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2023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0" name="Google Shape;190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1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2" name="Google Shape;192;p101"/>
          <p:cNvSpPr txBox="1"/>
          <p:nvPr/>
        </p:nvSpPr>
        <p:spPr>
          <a:xfrm>
            <a:off x="364850" y="2459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d" sz="28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Penyebab Data Eror</a:t>
            </a:r>
            <a:endParaRPr b="1" i="0" sz="28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1"/>
          <p:cNvSpPr txBox="1"/>
          <p:nvPr/>
        </p:nvSpPr>
        <p:spPr>
          <a:xfrm>
            <a:off x="358737" y="708024"/>
            <a:ext cx="7776518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440"/>
              <a:buFont typeface="Arial"/>
              <a:buNone/>
            </a:pPr>
            <a:r>
              <a:rPr b="1" i="0" lang="id" sz="1800" u="none" cap="none" strike="noStrike">
                <a:solidFill>
                  <a:srgbClr val="18191E"/>
                </a:solidFill>
                <a:latin typeface="Arial"/>
                <a:ea typeface="Arial"/>
                <a:cs typeface="Arial"/>
                <a:sym typeface="Arial"/>
              </a:rPr>
              <a:t>1.  Kesalahan nilai fitur didalam sebuah dataset</a:t>
            </a:r>
            <a:endParaRPr b="0" i="0" sz="1582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384" lvl="2" marL="5861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266"/>
              <a:buFont typeface="Courier New"/>
              <a:buNone/>
            </a:pPr>
            <a:r>
              <a:t/>
            </a:r>
            <a:endParaRPr b="1" i="0" sz="1582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144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819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1"/>
          <p:cNvSpPr txBox="1"/>
          <p:nvPr/>
        </p:nvSpPr>
        <p:spPr>
          <a:xfrm>
            <a:off x="526720" y="4261232"/>
            <a:ext cx="82584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Cielen, D., &amp; Meysman, A. (2016). </a:t>
            </a:r>
            <a:r>
              <a:rPr b="0" i="1" lang="id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Introducing data science: big data, machine learning, and more, using Python tools</a:t>
            </a:r>
            <a:r>
              <a:rPr b="0" i="0" lang="id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Simon and Schuster.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" name="Google Shape;195;p101"/>
          <p:cNvGraphicFramePr/>
          <p:nvPr/>
        </p:nvGraphicFramePr>
        <p:xfrm>
          <a:off x="456325" y="11298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{C62BE864-7B3E-4889-B783-6C489AF0EC0C}</a:tableStyleId>
              </a:tblPr>
              <a:tblGrid>
                <a:gridCol w="3014025"/>
                <a:gridCol w="5081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Jenis Error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Tindakan Mengatasinya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Kesalahan selama proses data entry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Meningkatkan kapasitas staf data entry, menggunakan dukungan software untuk memvalidasi data.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Pengulangan white space (</a:t>
                      </a:r>
                      <a:r>
                        <a:rPr i="1"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unreadable or undetected characters</a:t>
                      </a: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Menggunakan software untuk menghilangkan unreadable atau undetected characters dari data input.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Nilai fitur yang meragukan/tidak mungkin (</a:t>
                      </a:r>
                      <a:r>
                        <a:rPr i="1"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impossible values</a:t>
                      </a: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Meningkatkan kapasitas staf data entry, menggunakan dukungan software untuk memvalidasi data.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Tidak ada nilai fitur (</a:t>
                      </a:r>
                      <a:r>
                        <a:rPr i="1"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missing value</a:t>
                      </a: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Lakukan perlakuan terhadap missing valus atau enghapus sampel.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Pencilan data (</a:t>
                      </a:r>
                      <a:r>
                        <a:rPr i="1"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outlier</a:t>
                      </a: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Validasi atau perlakukan sebagai missing values (NaN)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muhaemin</dc:creator>
</cp:coreProperties>
</file>