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Overlock"/>
      <p:regular r:id="rId45"/>
      <p:bold r:id="rId46"/>
      <p:italic r:id="rId47"/>
      <p:boldItalic r:id="rId48"/>
    </p:embeddedFont>
    <p:embeddedFont>
      <p:font typeface="Roboto"/>
      <p:regular r:id="rId49"/>
      <p:bold r:id="rId50"/>
      <p:italic r:id="rId51"/>
      <p:boldItalic r:id="rId52"/>
    </p:embeddedFont>
    <p:embeddedFont>
      <p:font typeface="Bebas Neue"/>
      <p:regular r:id="rId53"/>
    </p:embeddedFont>
    <p:embeddedFont>
      <p:font typeface="Federo"/>
      <p:regular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5" roundtripDataSignature="AMtx7mgw30egTX0TSYYxE6xf7Gvw5f6u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Overlock-bold.fntdata"/><Relationship Id="rId45" Type="http://schemas.openxmlformats.org/officeDocument/2006/relationships/font" Target="fonts/Overlock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Overlock-boldItalic.fntdata"/><Relationship Id="rId47" Type="http://schemas.openxmlformats.org/officeDocument/2006/relationships/font" Target="fonts/Overlock-italic.fntdata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BebasNeue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5.xml"/><Relationship Id="rId55" Type="http://customschemas.google.com/relationships/presentationmetadata" Target="metadata"/><Relationship Id="rId10" Type="http://schemas.openxmlformats.org/officeDocument/2006/relationships/slide" Target="slides/slide4.xml"/><Relationship Id="rId54" Type="http://schemas.openxmlformats.org/officeDocument/2006/relationships/font" Target="fonts/Federo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5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000">
                <a:latin typeface="Federo"/>
                <a:ea typeface="Federo"/>
                <a:cs typeface="Federo"/>
                <a:sym typeface="Fede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2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4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4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42"/>
          <p:cNvSpPr txBox="1"/>
          <p:nvPr>
            <p:ph idx="12" type="sldNum"/>
          </p:nvPr>
        </p:nvSpPr>
        <p:spPr>
          <a:xfrm>
            <a:off x="6270418" y="4777208"/>
            <a:ext cx="26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0" name="Google Shape;60;p42"/>
          <p:cNvGrpSpPr/>
          <p:nvPr/>
        </p:nvGrpSpPr>
        <p:grpSpPr>
          <a:xfrm>
            <a:off x="0" y="-228600"/>
            <a:ext cx="9161700" cy="707624"/>
            <a:chOff x="0" y="-228600"/>
            <a:chExt cx="9161700" cy="707624"/>
          </a:xfrm>
        </p:grpSpPr>
        <p:sp>
          <p:nvSpPr>
            <p:cNvPr id="61" name="Google Shape;61;p42"/>
            <p:cNvSpPr/>
            <p:nvPr/>
          </p:nvSpPr>
          <p:spPr>
            <a:xfrm>
              <a:off x="0" y="400"/>
              <a:ext cx="9161700" cy="312000"/>
            </a:xfrm>
            <a:prstGeom prst="rect">
              <a:avLst/>
            </a:prstGeom>
            <a:solidFill>
              <a:srgbClr val="0F357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2" name="Google Shape;62;p4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831000" y="-228600"/>
              <a:ext cx="1301194" cy="7076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9" name="Google Shape;69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" name="Google Shape;7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5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5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5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4" name="Google Shape;94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6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4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5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5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hyperlink" Target="https://github.com/Kaggle/kaggle-api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hyperlink" Target="https://realpython.com/beautiful-soup-web-scraper-python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hyperlink" Target="https://medium.com/analytics-vidhya/importing-data-from-a-mysql-database-into-pandas-data-frame-a06e392d27d7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hyperlink" Target="https://archive.ics.uci.edu/ml/datasets/bank+marketing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hyperlink" Target="https://skkni.kemnaker.go.id/tentang-skkni/dokumen" TargetMode="External"/><Relationship Id="rId5" Type="http://schemas.openxmlformats.org/officeDocument/2006/relationships/hyperlink" Target="https://skkni.kemnaker.go.id/tentang-skkni/dokumen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1372625" y="1079756"/>
            <a:ext cx="71256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0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Vocational school graduate academy</a:t>
            </a:r>
            <a:endParaRPr sz="400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6" name="Google Shape;106;p1"/>
          <p:cNvSpPr txBox="1"/>
          <p:nvPr>
            <p:ph idx="1" type="subTitle"/>
          </p:nvPr>
        </p:nvSpPr>
        <p:spPr>
          <a:xfrm>
            <a:off x="1358375" y="2250925"/>
            <a:ext cx="6060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b="1"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Associate Data Scientist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1371300" y="2631925"/>
            <a:ext cx="63699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6126"/>
              <a:buNone/>
            </a:pPr>
            <a:r>
              <a:rPr b="1"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Pertemuan #1 :  Mengumpulkan Data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"/>
          <p:cNvSpPr txBox="1"/>
          <p:nvPr>
            <p:ph idx="1" type="subTitle"/>
          </p:nvPr>
        </p:nvSpPr>
        <p:spPr>
          <a:xfrm>
            <a:off x="1371300" y="3241525"/>
            <a:ext cx="6297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Lokasi Pelatihan :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/>
          <p:nvPr>
            <p:ph idx="1" type="subTitle"/>
          </p:nvPr>
        </p:nvSpPr>
        <p:spPr>
          <a:xfrm>
            <a:off x="-32225" y="4787425"/>
            <a:ext cx="977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5" name="Google Shape;205;p1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0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07" name="Google Shape;20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0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09" name="Google Shape;209;p10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descr="Screen Clipping" id="210" name="Google Shape;21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016" y="1192525"/>
            <a:ext cx="7429168" cy="130292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0"/>
          <p:cNvSpPr txBox="1"/>
          <p:nvPr/>
        </p:nvSpPr>
        <p:spPr>
          <a:xfrm>
            <a:off x="234050" y="2798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Pengambilan Data Secara Manual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"/>
          <p:cNvSpPr txBox="1"/>
          <p:nvPr>
            <p:ph idx="1" type="subTitle"/>
          </p:nvPr>
        </p:nvSpPr>
        <p:spPr>
          <a:xfrm>
            <a:off x="-32225" y="4787425"/>
            <a:ext cx="977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7" name="Google Shape;217;p11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1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19" name="Google Shape;21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1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21" name="Google Shape;221;p11"/>
          <p:cNvSpPr txBox="1"/>
          <p:nvPr/>
        </p:nvSpPr>
        <p:spPr>
          <a:xfrm>
            <a:off x="244165" y="1005839"/>
            <a:ext cx="3080040" cy="32008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Kita akan mengakses data dari "Goal Dataset – Top 5 European Leagues" dari Kaggle.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Kunjungi Kaggle.com dan login (buat akun jika perlu)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Lakukan pencarian "goal dataset top 5 European leagues"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Klik "Goal Dataset – Top 5 European Leagues"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1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descr="https://lh4.googleusercontent.com/KTGDfp63uqrtfWL2UBa0XNTXnlXrC64Ul7N2ksYIeiI0KKcR1cMlNRWCK-6IyvSMpZnNAtilKb3BtriaQjTw4NWZe3evVa-EqbgKPE2o_vi23-ixwW2ooj3Dsw0FccTr_YKg4q7b" id="223" name="Google Shape;22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39815" y="1103887"/>
            <a:ext cx="5360020" cy="313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1"/>
          <p:cNvSpPr/>
          <p:nvPr/>
        </p:nvSpPr>
        <p:spPr>
          <a:xfrm>
            <a:off x="5124450" y="3072808"/>
            <a:ext cx="2457450" cy="718141"/>
          </a:xfrm>
          <a:prstGeom prst="rect">
            <a:avLst/>
          </a:prstGeom>
          <a:noFill/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1"/>
          <p:cNvSpPr txBox="1"/>
          <p:nvPr/>
        </p:nvSpPr>
        <p:spPr>
          <a:xfrm>
            <a:off x="234050" y="2798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Pengambilan Data (Secara Manual) dari Kaggle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"/>
          <p:cNvSpPr txBox="1"/>
          <p:nvPr>
            <p:ph idx="1" type="subTitle"/>
          </p:nvPr>
        </p:nvSpPr>
        <p:spPr>
          <a:xfrm>
            <a:off x="-32225" y="4787425"/>
            <a:ext cx="977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1" name="Google Shape;231;p12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2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33" name="Google Shape;23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2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35" name="Google Shape;235;p12"/>
          <p:cNvSpPr txBox="1"/>
          <p:nvPr/>
        </p:nvSpPr>
        <p:spPr>
          <a:xfrm>
            <a:off x="81650" y="871425"/>
            <a:ext cx="8803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36" name="Google Shape;236;p12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descr="https://lh6.googleusercontent.com/rqSkik7U5nv7EMLxGshy_5bh2-gBtRrrE5-bjZuybjK9qUpJVRxVWDXQ2CDBD0iTzpwi57DjextcD_oZZ0jtjW_OcuAqfVrJ780ra-rmQiWhN4hwl5zaRv9tc7q_OSc3-ABbFbqQ" id="237" name="Google Shape;23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761" y="320100"/>
            <a:ext cx="7899857" cy="329150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2"/>
          <p:cNvSpPr/>
          <p:nvPr/>
        </p:nvSpPr>
        <p:spPr>
          <a:xfrm>
            <a:off x="870447" y="4222686"/>
            <a:ext cx="661487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 halaman data explorer, pilih "epl-goalScorer (20-21).csv"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Unduh data dengan mengklik tombol unduh di bagian kanan dan simpan di folder kerja Anda.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p12"/>
          <p:cNvCxnSpPr/>
          <p:nvPr/>
        </p:nvCxnSpPr>
        <p:spPr>
          <a:xfrm rot="10800000">
            <a:off x="1127051" y="1863243"/>
            <a:ext cx="255182" cy="230739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240" name="Google Shape;240;p12"/>
          <p:cNvCxnSpPr/>
          <p:nvPr/>
        </p:nvCxnSpPr>
        <p:spPr>
          <a:xfrm flipH="1" rot="10800000">
            <a:off x="5750432" y="850650"/>
            <a:ext cx="2330179" cy="373497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"/>
          <p:cNvSpPr txBox="1"/>
          <p:nvPr>
            <p:ph idx="1" type="subTitle"/>
          </p:nvPr>
        </p:nvSpPr>
        <p:spPr>
          <a:xfrm>
            <a:off x="-32225" y="4787425"/>
            <a:ext cx="977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6" name="Google Shape;246;p13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3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48" name="Google Shape;24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3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50" name="Google Shape;250;p13"/>
          <p:cNvSpPr/>
          <p:nvPr/>
        </p:nvSpPr>
        <p:spPr>
          <a:xfrm>
            <a:off x="242735" y="1020311"/>
            <a:ext cx="802005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Pengertian </a:t>
            </a:r>
            <a:r>
              <a:rPr b="0" i="1" lang="en-US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application programming interface</a:t>
            </a:r>
            <a:r>
              <a:rPr b="0" i="0" lang="en-US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(API).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Sekumpulan aturan yang didefinisikan untuk memfasilitasi proses komunikasi antar komput</a:t>
            </a:r>
            <a:r>
              <a:rPr lang="en-US" sz="1600">
                <a:solidFill>
                  <a:srgbClr val="262626"/>
                </a:solidFill>
              </a:rPr>
              <a:t>e</a:t>
            </a:r>
            <a:r>
              <a:rPr b="0" i="0" lang="en-US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 atau program aplikasi.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API berfungsi sebagai perantara antara program aplikasi dengan sebuah web server yang memungkinkan transfer data diantara kedua pihak yang berkomunikasi.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3"/>
          <p:cNvSpPr txBox="1"/>
          <p:nvPr/>
        </p:nvSpPr>
        <p:spPr>
          <a:xfrm>
            <a:off x="234050" y="2798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Pengambilan Data Melalui API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application&#10;&#10;Description automatically generated" id="252" name="Google Shape;25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6628" y="2944408"/>
            <a:ext cx="5549303" cy="1703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/>
          <p:nvPr>
            <p:ph idx="1" type="subTitle"/>
          </p:nvPr>
        </p:nvSpPr>
        <p:spPr>
          <a:xfrm>
            <a:off x="-32225" y="4787425"/>
            <a:ext cx="977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" name="Google Shape;258;p14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4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60" name="Google Shape;2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4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62" name="Google Shape;262;p14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3" name="Google Shape;263;p14"/>
          <p:cNvSpPr/>
          <p:nvPr/>
        </p:nvSpPr>
        <p:spPr>
          <a:xfrm>
            <a:off x="242735" y="1020311"/>
            <a:ext cx="8020050" cy="1585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Data dapat diambil melalui </a:t>
            </a:r>
            <a:r>
              <a:rPr b="0" i="1" lang="en-US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application programming interface</a:t>
            </a:r>
            <a:r>
              <a:rPr b="0" i="0" lang="en-US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(API).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API disediakan oleh beberapa layanan data seperti Kaggle.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API token/key (mungkin) diperlukan untuk mengakses data via API.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Proses pembuatan API token/key (jika perlu) dirinci di dokumentasi masing-masing layanan.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4" name="Google Shape;264;p14"/>
          <p:cNvGrpSpPr/>
          <p:nvPr/>
        </p:nvGrpSpPr>
        <p:grpSpPr>
          <a:xfrm>
            <a:off x="370256" y="2870693"/>
            <a:ext cx="8403487" cy="878348"/>
            <a:chOff x="3696" y="0"/>
            <a:chExt cx="8403487" cy="878348"/>
          </a:xfrm>
        </p:grpSpPr>
        <p:sp>
          <p:nvSpPr>
            <p:cNvPr id="265" name="Google Shape;265;p14"/>
            <p:cNvSpPr/>
            <p:nvPr/>
          </p:nvSpPr>
          <p:spPr>
            <a:xfrm>
              <a:off x="3696" y="0"/>
              <a:ext cx="1616055" cy="878348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4"/>
            <p:cNvSpPr txBox="1"/>
            <p:nvPr/>
          </p:nvSpPr>
          <p:spPr>
            <a:xfrm>
              <a:off x="29422" y="25726"/>
              <a:ext cx="1564603" cy="8268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Buat API token/key di situs layanan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1781357" y="238783"/>
              <a:ext cx="342603" cy="40078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C9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4"/>
            <p:cNvSpPr txBox="1"/>
            <p:nvPr/>
          </p:nvSpPr>
          <p:spPr>
            <a:xfrm>
              <a:off x="1781357" y="318939"/>
              <a:ext cx="239822" cy="2404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2266173" y="0"/>
              <a:ext cx="1616055" cy="878348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rgbClr val="0088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4"/>
            <p:cNvSpPr txBox="1"/>
            <p:nvPr/>
          </p:nvSpPr>
          <p:spPr>
            <a:xfrm>
              <a:off x="2291899" y="25726"/>
              <a:ext cx="1564603" cy="8268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Akses layanan data dengan API call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043834" y="238783"/>
              <a:ext cx="342603" cy="40078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C9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4"/>
            <p:cNvSpPr txBox="1"/>
            <p:nvPr/>
          </p:nvSpPr>
          <p:spPr>
            <a:xfrm>
              <a:off x="4043834" y="318939"/>
              <a:ext cx="239822" cy="2404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4528651" y="0"/>
              <a:ext cx="1616055" cy="878348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rgbClr val="0088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4"/>
            <p:cNvSpPr txBox="1"/>
            <p:nvPr/>
          </p:nvSpPr>
          <p:spPr>
            <a:xfrm>
              <a:off x="4554377" y="25726"/>
              <a:ext cx="1564603" cy="8268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Cari dataset yang diperlukan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6306311" y="238783"/>
              <a:ext cx="342603" cy="40078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C9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4"/>
            <p:cNvSpPr txBox="1"/>
            <p:nvPr/>
          </p:nvSpPr>
          <p:spPr>
            <a:xfrm>
              <a:off x="6306311" y="318939"/>
              <a:ext cx="239822" cy="2404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6791128" y="0"/>
              <a:ext cx="1616055" cy="878348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rgbClr val="0088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4"/>
            <p:cNvSpPr txBox="1"/>
            <p:nvPr/>
          </p:nvSpPr>
          <p:spPr>
            <a:xfrm>
              <a:off x="6816854" y="25726"/>
              <a:ext cx="1564603" cy="8268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Muat (</a:t>
              </a:r>
              <a:r>
                <a:rPr b="0" i="1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load</a:t>
              </a: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) dataset ke modul pengolah data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" name="Google Shape;279;p14"/>
          <p:cNvSpPr txBox="1"/>
          <p:nvPr/>
        </p:nvSpPr>
        <p:spPr>
          <a:xfrm>
            <a:off x="234050" y="2798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Pengambilan Data Melalui API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"/>
          <p:cNvSpPr txBox="1"/>
          <p:nvPr>
            <p:ph idx="1" type="subTitle"/>
          </p:nvPr>
        </p:nvSpPr>
        <p:spPr>
          <a:xfrm>
            <a:off x="-32225" y="4787425"/>
            <a:ext cx="977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5" name="Google Shape;285;p15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5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87" name="Google Shape;28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5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89" name="Google Shape;289;p15"/>
          <p:cNvSpPr txBox="1"/>
          <p:nvPr/>
        </p:nvSpPr>
        <p:spPr>
          <a:xfrm>
            <a:off x="328394" y="1033934"/>
            <a:ext cx="8581556" cy="1169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Jalankan  Jupyter Notebook di folder kerja Anda, lalu buka atau buat satu skrip baru (Python 3).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Instal kaggle library (mis: dengan pip)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9469" y="2284197"/>
            <a:ext cx="2179509" cy="3657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 txBox="1"/>
          <p:nvPr/>
        </p:nvSpPr>
        <p:spPr>
          <a:xfrm>
            <a:off x="234050" y="2798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Pengambilan Data dari Kaggle Melalui API (1/6)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idx="1" type="subTitle"/>
          </p:nvPr>
        </p:nvSpPr>
        <p:spPr>
          <a:xfrm>
            <a:off x="-32225" y="4787425"/>
            <a:ext cx="977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8" name="Google Shape;298;p16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6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300" name="Google Shape;3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6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02" name="Google Shape;302;p16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3" name="Google Shape;303;p16"/>
          <p:cNvSpPr txBox="1"/>
          <p:nvPr/>
        </p:nvSpPr>
        <p:spPr>
          <a:xfrm>
            <a:off x="311700" y="851675"/>
            <a:ext cx="8609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Login ke Kaggle, klik foto profil Anda (di kanan atas), kemudian klik 'Your Profile' untuk membuka halaman profil Anda.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Pada halaman profil Anda, klik tab 'Account'. Geser ke bawah sedikit, dan Anda akan menemukan tombol 'Create New API Token'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4642" y="2571750"/>
            <a:ext cx="3969222" cy="243753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6"/>
          <p:cNvSpPr/>
          <p:nvPr/>
        </p:nvSpPr>
        <p:spPr>
          <a:xfrm>
            <a:off x="2444642" y="3976105"/>
            <a:ext cx="984358" cy="28575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6"/>
          <p:cNvSpPr txBox="1"/>
          <p:nvPr/>
        </p:nvSpPr>
        <p:spPr>
          <a:xfrm>
            <a:off x="234050" y="2798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Pengambilan Data dari Kaggle Melalui API (2/6)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 txBox="1"/>
          <p:nvPr>
            <p:ph idx="1" type="subTitle"/>
          </p:nvPr>
        </p:nvSpPr>
        <p:spPr>
          <a:xfrm>
            <a:off x="-32225" y="4787425"/>
            <a:ext cx="977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2" name="Google Shape;312;p17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7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314" name="Google Shape;3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7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16" name="Google Shape;316;p17"/>
          <p:cNvSpPr txBox="1"/>
          <p:nvPr/>
        </p:nvSpPr>
        <p:spPr>
          <a:xfrm>
            <a:off x="340200" y="4568875"/>
            <a:ext cx="8803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17" name="Google Shape;317;p17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8" name="Google Shape;318;p17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Klik 'Create New API Token'. Jika tombol tidak berfungsi, klik 'Expire API Token' lebih dahulu.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861" lvl="2" marL="62706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Browser akan mengunduh file </a:t>
            </a:r>
            <a:r>
              <a:rPr b="0" i="0" lang="en-US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kaggle.json </a:t>
            </a:r>
            <a:r>
              <a:rPr b="0" i="0" lang="en-US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ke folder unduhan (Downloads) Anda.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Kaggle API secara default mengasumsikan bahwa file </a:t>
            </a:r>
            <a:r>
              <a:rPr b="0" i="0" lang="en-US" sz="26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kaggle.json </a:t>
            </a:r>
            <a:r>
              <a:rPr b="0" i="0" lang="en-US" sz="2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tersebut berada di dalam folder: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~/.kaggle/ </a:t>
            </a:r>
            <a:r>
              <a:rPr b="0" i="0" lang="en-US" sz="2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(Linux/Mac) atau </a:t>
            </a:r>
            <a:br>
              <a:rPr b="0" i="0" lang="en-US" sz="2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C:\Users\&lt;Windows-username&gt;\.kaggle\ </a:t>
            </a:r>
            <a:r>
              <a:rPr b="0" i="0" lang="en-US" sz="2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(Windows)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861" lvl="2" marL="62706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Jika folder tersebut belum ada, buat dulu dengan perintah </a:t>
            </a:r>
            <a:r>
              <a:rPr b="0" i="0" lang="en-US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mkdir</a:t>
            </a:r>
            <a:r>
              <a:rPr b="0" i="0" lang="en-US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di shell/command line.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861" lvl="2" marL="627063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Pindahkan file </a:t>
            </a:r>
            <a:r>
              <a:rPr b="0" i="0" lang="en-US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kaggle.json </a:t>
            </a:r>
            <a:r>
              <a:rPr b="0" i="0" lang="en-US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ke folder tersebut (menggunakan File/Windows Explorer atau melalui perintah </a:t>
            </a:r>
            <a:r>
              <a:rPr b="0" i="0" lang="en-US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mv</a:t>
            </a:r>
            <a:r>
              <a:rPr b="0" i="0" lang="en-US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atau </a:t>
            </a:r>
            <a:r>
              <a:rPr b="0" i="0" lang="en-US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b="0" i="0" lang="en-US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di shell)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7"/>
          <p:cNvSpPr txBox="1"/>
          <p:nvPr/>
        </p:nvSpPr>
        <p:spPr>
          <a:xfrm>
            <a:off x="234050" y="2798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Pengambilan Data dari Kaggle Melalui API (3/6)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"/>
          <p:cNvSpPr txBox="1"/>
          <p:nvPr>
            <p:ph idx="1" type="subTitle"/>
          </p:nvPr>
        </p:nvSpPr>
        <p:spPr>
          <a:xfrm>
            <a:off x="-32225" y="4787425"/>
            <a:ext cx="977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25" name="Google Shape;325;p18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8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327" name="Google Shape;3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8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29" name="Google Shape;329;p18"/>
          <p:cNvSpPr txBox="1"/>
          <p:nvPr/>
        </p:nvSpPr>
        <p:spPr>
          <a:xfrm>
            <a:off x="81650" y="871425"/>
            <a:ext cx="8803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30" name="Google Shape;330;p18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1" name="Google Shape;331;p18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Kaggle API memiliki empat perintah</a:t>
            </a:r>
            <a:endParaRPr b="0" i="0" sz="16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10541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kaggle competitions {list, files, download, submit, submissions, leaderboard}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1054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kaggle datasets {list, files, download, create, version, init}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1054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kaggle kernels {list, init, push, pull, output, status}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1054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kaggle config {view, set, unset}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Dokumentasi Kaggle API dapat dilihat di </a:t>
            </a:r>
            <a:r>
              <a:rPr b="0" i="0" lang="en-US" sz="16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https://github.com/Kaggle/kaggle-api</a:t>
            </a:r>
            <a:r>
              <a:rPr b="0" i="0" lang="en-US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Untuk keperluan modul ini, kita hanya menggunakan perintah </a:t>
            </a:r>
            <a:br>
              <a:rPr b="0" i="0" lang="en-US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kaggle datasets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8"/>
          <p:cNvSpPr txBox="1"/>
          <p:nvPr/>
        </p:nvSpPr>
        <p:spPr>
          <a:xfrm>
            <a:off x="234050" y="2798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Pengambilan Data dari Kaggle Melalui API (4/6)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9"/>
          <p:cNvSpPr txBox="1"/>
          <p:nvPr>
            <p:ph idx="1" type="subTitle"/>
          </p:nvPr>
        </p:nvSpPr>
        <p:spPr>
          <a:xfrm>
            <a:off x="-32225" y="4787425"/>
            <a:ext cx="977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8" name="Google Shape;338;p1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9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340" name="Google Shape;3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9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42" name="Google Shape;342;p19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34950" lvl="0" marL="234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Untuk melakukan pencarian dataset: </a:t>
            </a:r>
            <a:r>
              <a:rPr b="0" i="0" lang="en-US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kaggle datasets list -s &lt;keyword&gt;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1" marL="234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Jika terjadi masalah gagal akses, dsb., bisa dicoba dengan membuat ulang API Token.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Nama dataset berada di kolom ref pada tabel output pencarian. Misalnya kita ingin mengunduh "Goal Dataset – Top 5 European Leagues, maka nama dataset adalah: </a:t>
            </a:r>
            <a:r>
              <a:rPr b="0" i="0" lang="en-US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shreyanshkhandelwal/goal-dataset-top-5-european-leagues</a:t>
            </a: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44" name="Google Shape;344;p19"/>
          <p:cNvPicPr preferRelativeResize="0"/>
          <p:nvPr/>
        </p:nvPicPr>
        <p:blipFill rotWithShape="1">
          <a:blip r:embed="rId4">
            <a:alphaModFix/>
          </a:blip>
          <a:srcRect b="42236" l="0" r="0" t="0"/>
          <a:stretch/>
        </p:blipFill>
        <p:spPr>
          <a:xfrm>
            <a:off x="375731" y="2661793"/>
            <a:ext cx="8534219" cy="2222982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9"/>
          <p:cNvSpPr/>
          <p:nvPr/>
        </p:nvSpPr>
        <p:spPr>
          <a:xfrm>
            <a:off x="0" y="3899585"/>
            <a:ext cx="826935" cy="1828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234050" y="2798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Pengambilan Data dari Kaggle Melalui API (5/6)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idx="4294967295" type="subTitle"/>
          </p:nvPr>
        </p:nvSpPr>
        <p:spPr>
          <a:xfrm>
            <a:off x="-32225" y="4787425"/>
            <a:ext cx="977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15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b="0" i="0" sz="15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171652" y="598775"/>
            <a:ext cx="225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Calibri"/>
              <a:buNone/>
            </a:pPr>
            <a:r>
              <a:rPr b="1" i="0" lang="en-US" sz="252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Profil Pengajar</a:t>
            </a:r>
            <a:endParaRPr b="1" i="0" sz="252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278600" y="910700"/>
            <a:ext cx="1686900" cy="211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2138525" y="800125"/>
            <a:ext cx="54798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Jabatan Akademik (tahun dan jabatan terakhir Pengajar)</a:t>
            </a:r>
            <a:endParaRPr b="1" i="0" sz="10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Latar belakang Pendidikan Pengajar</a:t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50"/>
              <a:buFont typeface="Overlock"/>
              <a:buChar char="●"/>
            </a:pPr>
            <a:r>
              <a:rPr b="1" i="0" lang="en-US" sz="135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AAA</a:t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50"/>
              <a:buFont typeface="Overlock"/>
              <a:buChar char="●"/>
            </a:pPr>
            <a:r>
              <a:rPr b="1" i="0" lang="en-US" sz="135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BBB</a:t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50"/>
              <a:buFont typeface="Overlock"/>
              <a:buChar char="●"/>
            </a:pPr>
            <a:r>
              <a:rPr b="1" i="0" lang="en-US" sz="135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CCC</a:t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128586" lvl="0" marL="2143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Riwayat Pekerjaan</a:t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50"/>
              <a:buFont typeface="Overlock"/>
              <a:buChar char="●"/>
            </a:pPr>
            <a:r>
              <a:rPr b="1" i="0" lang="en-US" sz="135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AAA</a:t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50"/>
              <a:buFont typeface="Overlock"/>
              <a:buChar char="●"/>
            </a:pPr>
            <a:r>
              <a:rPr b="1" i="0" lang="en-US" sz="135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BBB</a:t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50"/>
              <a:buFont typeface="Overlock"/>
              <a:buChar char="●"/>
            </a:pPr>
            <a:r>
              <a:rPr b="1" i="0" lang="en-US" sz="135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CCC</a:t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197750" y="3145100"/>
            <a:ext cx="54798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Contact Pengajar</a:t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Ponsel :</a:t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Email :</a:t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633500" y="1731875"/>
            <a:ext cx="977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Photo Pengajar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 txBox="1"/>
          <p:nvPr>
            <p:ph idx="1" type="subTitle"/>
          </p:nvPr>
        </p:nvSpPr>
        <p:spPr>
          <a:xfrm>
            <a:off x="-32225" y="4787425"/>
            <a:ext cx="977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52" name="Google Shape;352;p2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0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354" name="Google Shape;35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0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56" name="Google Shape;356;p20"/>
          <p:cNvSpPr txBox="1"/>
          <p:nvPr/>
        </p:nvSpPr>
        <p:spPr>
          <a:xfrm>
            <a:off x="81650" y="871425"/>
            <a:ext cx="8803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57" name="Google Shape;357;p20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58" name="Google Shape;358;p20"/>
          <p:cNvSpPr txBox="1"/>
          <p:nvPr/>
        </p:nvSpPr>
        <p:spPr>
          <a:xfrm>
            <a:off x="311700" y="1152474"/>
            <a:ext cx="8520600" cy="36945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54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Unduh dataset yang diinginkan dengan perintah </a:t>
            </a:r>
            <a:r>
              <a:rPr b="0" i="0" lang="en-US" sz="16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kaggle datasets download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54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Dataset akan terunduh di folder aktif dalam </a:t>
            </a:r>
            <a:b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bentuk file terkompresi zip.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38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54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Selanjutnya, kita ekstraksi dataset </a:t>
            </a:r>
            <a:b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tersebut  dengan perintah </a:t>
            </a:r>
            <a:r>
              <a:rPr b="0" i="0" lang="en-US" sz="16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unzip,</a:t>
            </a: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dan dataset berupa berkas-berkas </a:t>
            </a:r>
            <a:b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csv siap digunakan.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38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54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Berkas csv dapat langsung dimuat ke</a:t>
            </a:r>
            <a:b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Pandas DataFrame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171" y="1648114"/>
            <a:ext cx="6652837" cy="358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17867" y="2047478"/>
            <a:ext cx="2537680" cy="1120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89687" y="3167185"/>
            <a:ext cx="4305673" cy="1394581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0"/>
          <p:cNvSpPr txBox="1"/>
          <p:nvPr/>
        </p:nvSpPr>
        <p:spPr>
          <a:xfrm>
            <a:off x="234050" y="2798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Pengambilan Data dari Kaggle Melalui API (6/6)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1"/>
          <p:cNvSpPr txBox="1"/>
          <p:nvPr>
            <p:ph idx="1" type="subTitle"/>
          </p:nvPr>
        </p:nvSpPr>
        <p:spPr>
          <a:xfrm>
            <a:off x="-32225" y="4787425"/>
            <a:ext cx="977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8" name="Google Shape;368;p21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1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370" name="Google Shape;37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1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72" name="Google Shape;372;p21"/>
          <p:cNvSpPr txBox="1"/>
          <p:nvPr/>
        </p:nvSpPr>
        <p:spPr>
          <a:xfrm>
            <a:off x="81650" y="871425"/>
            <a:ext cx="8803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73" name="Google Shape;373;p21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74" name="Google Shape;374;p21"/>
          <p:cNvSpPr txBox="1"/>
          <p:nvPr/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34950" lvl="0" marL="234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Kaggle dan beberapa layanan data lainnya menyediakan akses melalui API.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Langkah-langkah mengakses API biasanya melalui proses pembuatan API token/API key yang dirinci di dokumentasi masing-masing layanan.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 txBox="1"/>
          <p:nvPr/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34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Selain API, teknik pengambilan data yang bersifat lanjut mencakup web scraping serta akses data langsung dari basis data relasional.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 txBox="1"/>
          <p:nvPr/>
        </p:nvSpPr>
        <p:spPr>
          <a:xfrm>
            <a:off x="234050" y="2798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Pengambilan Data Melalui API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2"/>
          <p:cNvSpPr txBox="1"/>
          <p:nvPr>
            <p:ph idx="1" type="subTitle"/>
          </p:nvPr>
        </p:nvSpPr>
        <p:spPr>
          <a:xfrm>
            <a:off x="-32225" y="4787425"/>
            <a:ext cx="977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2" name="Google Shape;382;p22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2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384" name="Google Shape;38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2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86" name="Google Shape;386;p22"/>
          <p:cNvSpPr txBox="1"/>
          <p:nvPr/>
        </p:nvSpPr>
        <p:spPr>
          <a:xfrm>
            <a:off x="81650" y="871425"/>
            <a:ext cx="8803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87" name="Google Shape;387;p22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8" name="Google Shape;388;p22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225425" lvl="0" marL="33972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</a:pPr>
            <a:r>
              <a:rPr b="0" i="1" lang="en-US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Web scraping</a:t>
            </a:r>
            <a:r>
              <a:rPr b="0" i="0" lang="en-US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mengekstraksi data secara langsung dari suatu halaman web.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5425" lvl="0" marL="339725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</a:pPr>
            <a:r>
              <a:rPr b="0" i="0" lang="en-US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Langkah-langkah umum (contoh detil dapat dilihat di </a:t>
            </a:r>
            <a:r>
              <a:rPr b="0" i="0" lang="en-US" sz="21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https://realpython.com/beautiful-soup-web-scraper-python/</a:t>
            </a:r>
            <a:r>
              <a:rPr b="0" i="0" lang="en-US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5113" lvl="1" marL="86201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Tentukan URL halaman web (HTML) yang akan di-</a:t>
            </a:r>
            <a:r>
              <a:rPr b="0" i="1" lang="en-US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scrape</a:t>
            </a:r>
            <a:r>
              <a:rPr b="0" i="0" lang="en-US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5113" lvl="1" marL="86201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Gunakan fungsi requests.get untuk mengakses URL tersebut. Teks HTML akan tersimpan pada atribut text dari object yang dikembalikan requests.get.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5113" lvl="1" marL="862013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Lakukan </a:t>
            </a:r>
            <a:r>
              <a:rPr b="0" i="1" lang="en-US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parsing</a:t>
            </a:r>
            <a:r>
              <a:rPr b="0" i="0" lang="en-US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pada HTML dengan library beautifulsoup untuk memperoleh tabel data yang diinginkan (dengan mengekstraksi elemen-elemen HTML yang relevan).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2"/>
          <p:cNvSpPr txBox="1"/>
          <p:nvPr/>
        </p:nvSpPr>
        <p:spPr>
          <a:xfrm>
            <a:off x="234050" y="2798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Pengambilan Data Menggunakan </a:t>
            </a:r>
            <a:r>
              <a:rPr b="1" i="1" lang="en-US" sz="2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Web Scraping</a:t>
            </a:r>
            <a:endParaRPr b="0" i="1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3"/>
          <p:cNvSpPr txBox="1"/>
          <p:nvPr>
            <p:ph idx="1" type="subTitle"/>
          </p:nvPr>
        </p:nvSpPr>
        <p:spPr>
          <a:xfrm>
            <a:off x="-32225" y="4787425"/>
            <a:ext cx="977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95" name="Google Shape;395;p23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3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397" name="Google Shape;39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3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99" name="Google Shape;399;p23"/>
          <p:cNvSpPr txBox="1"/>
          <p:nvPr/>
        </p:nvSpPr>
        <p:spPr>
          <a:xfrm>
            <a:off x="81650" y="871425"/>
            <a:ext cx="8803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400" name="Google Shape;400;p23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01" name="Google Shape;401;p23"/>
          <p:cNvSpPr txBox="1"/>
          <p:nvPr/>
        </p:nvSpPr>
        <p:spPr>
          <a:xfrm>
            <a:off x="234050" y="2798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Pengambilan Data Menggunakan </a:t>
            </a:r>
            <a:r>
              <a:rPr b="1" i="1" lang="en-US" sz="2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Web Scraping</a:t>
            </a:r>
            <a:endParaRPr b="0" i="1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&#10;&#10;Description automatically generated with medium confidence" id="402" name="Google Shape;40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900" y="1196587"/>
            <a:ext cx="8210460" cy="269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4"/>
          <p:cNvSpPr txBox="1"/>
          <p:nvPr>
            <p:ph idx="1" type="subTitle"/>
          </p:nvPr>
        </p:nvSpPr>
        <p:spPr>
          <a:xfrm>
            <a:off x="-32225" y="4787425"/>
            <a:ext cx="977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08" name="Google Shape;408;p24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4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10" name="Google Shape;41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4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412" name="Google Shape;412;p24"/>
          <p:cNvSpPr txBox="1"/>
          <p:nvPr/>
        </p:nvSpPr>
        <p:spPr>
          <a:xfrm>
            <a:off x="81650" y="871425"/>
            <a:ext cx="8803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413" name="Google Shape;413;p24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4" name="Google Shape;414;p24"/>
          <p:cNvSpPr txBox="1"/>
          <p:nvPr/>
        </p:nvSpPr>
        <p:spPr>
          <a:xfrm>
            <a:off x="311700" y="1152475"/>
            <a:ext cx="8520600" cy="3829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290513" lvl="0" marL="40481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</a:pPr>
            <a:r>
              <a:rPr b="0" i="0" lang="en-US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juga dapat bersumber dari basis data relasional DBMS (RDBMS) organisasi.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404813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</a:pPr>
            <a:r>
              <a:rPr b="0" i="0" lang="en-US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Langkah-langkah umum: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7636" lvl="1" marL="744538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pandas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7636" lvl="1" marL="744538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library penghubung RDB, misal: mysql.connector untuk MySQL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7636" lvl="1" marL="744538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Gunakan method connect dari penghubung RDB untuk membuka koneksi ke RDB.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7636" lvl="1" marL="744538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Siapkan SQL query dalam string.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7636" lvl="1" marL="744538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Gunakan pandas.read_sql dengan argument string SQL query dan koneksi RDB untuk mengeksekusi SQL dan memuat hasilnya ke dalam DataFrame.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7636" lvl="1" marL="744538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Tutup koneksi.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404813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</a:pPr>
            <a:r>
              <a:rPr b="0" i="0" lang="en-US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Proses antara membuka hingga menutup koneksi biasanya ditaruh dalam blok try-except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404813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</a:pPr>
            <a:r>
              <a:rPr b="0" i="0" lang="en-US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Pembukaan koneksi membutuhkan kredensial (username, password) ke RDBMS yang di-hardcode secara langsung. Ini dapat disembunyikan dengan teknik pengamanan yang tidak dibahas di sini.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404813" marR="0" rtl="0" algn="l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dk2"/>
              </a:buClr>
              <a:buSzPct val="100000"/>
              <a:buFont typeface="Noto Sans Symbols"/>
              <a:buChar char="▪"/>
            </a:pPr>
            <a:r>
              <a:rPr b="0" i="0" lang="en-US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Contoh singkat dapat dilihat di: </a:t>
            </a:r>
            <a:r>
              <a:rPr b="0" i="0" lang="en-US" sz="35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https://medium.com/analytics-vidhya/importing-data-from-a-mysql-database-into-pandas-data-frame-a06e392d27d7</a:t>
            </a:r>
            <a:r>
              <a:rPr b="0" i="0" lang="en-US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4"/>
          <p:cNvSpPr txBox="1"/>
          <p:nvPr/>
        </p:nvSpPr>
        <p:spPr>
          <a:xfrm>
            <a:off x="234050" y="2798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Pengambilan Data dari Relasional DBMS</a:t>
            </a:r>
            <a:endParaRPr b="0" i="1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5"/>
          <p:cNvSpPr txBox="1"/>
          <p:nvPr>
            <p:ph idx="1" type="subTitle"/>
          </p:nvPr>
        </p:nvSpPr>
        <p:spPr>
          <a:xfrm>
            <a:off x="-32225" y="4787425"/>
            <a:ext cx="977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1" name="Google Shape;421;p25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5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23" name="Google Shape;4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25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425" name="Google Shape;425;p25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6" name="Google Shape;426;p25"/>
          <p:cNvSpPr txBox="1"/>
          <p:nvPr/>
        </p:nvSpPr>
        <p:spPr>
          <a:xfrm>
            <a:off x="234050" y="2798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Pengambilan Data dari Relasional DBMS</a:t>
            </a:r>
            <a:endParaRPr b="0" i="1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aterfall chart&#10;&#10;Description automatically generated with low confidence" id="427" name="Google Shape;42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144" y="1173640"/>
            <a:ext cx="7194412" cy="2772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6"/>
          <p:cNvSpPr txBox="1"/>
          <p:nvPr>
            <p:ph idx="1" type="subTitle"/>
          </p:nvPr>
        </p:nvSpPr>
        <p:spPr>
          <a:xfrm>
            <a:off x="-32225" y="4787425"/>
            <a:ext cx="977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3" name="Google Shape;433;p26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6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35" name="Google Shape;43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6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437" name="Google Shape;437;p26"/>
          <p:cNvSpPr txBox="1"/>
          <p:nvPr/>
        </p:nvSpPr>
        <p:spPr>
          <a:xfrm>
            <a:off x="81650" y="871425"/>
            <a:ext cx="8803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438" name="Google Shape;438;p26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9" name="Google Shape;439;p26"/>
          <p:cNvSpPr txBox="1"/>
          <p:nvPr/>
        </p:nvSpPr>
        <p:spPr>
          <a:xfrm>
            <a:off x="456324" y="1192525"/>
            <a:ext cx="8375975" cy="2477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Jenis-jenis Integritas data yang menjadi batasan (</a:t>
            </a:r>
            <a:r>
              <a:rPr b="0" i="1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constraint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sebuah database dapat dikelompokkan menjadi: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Integritas</a:t>
            </a:r>
            <a:r>
              <a:rPr b="0" i="1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Entity: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Kunci utama dari entitas tidak boleh bernilai null.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Integritas </a:t>
            </a:r>
            <a:r>
              <a:rPr b="0" i="1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Domain: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Nilai setiap fitur (variabel, atribut) entitas harus berasal dari sebuah domain tertentu.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Integritas </a:t>
            </a:r>
            <a:r>
              <a:rPr b="0" i="1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Referential: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Nilai kunci utama (</a:t>
            </a:r>
            <a:r>
              <a:rPr b="0" i="1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key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sebuah tabel entitas berasal dari nilai kunci utama tabel lain yang menjadi referensi (</a:t>
            </a:r>
            <a:r>
              <a:rPr b="0" i="1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Integritas </a:t>
            </a:r>
            <a:r>
              <a:rPr b="0" i="1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User-defined: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Aturan dan batasan mengenai entitas dibuat oleh pengelola (admin) database untuk menyesuaikan dengan kebutuhan atau penggunaan database.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6"/>
          <p:cNvSpPr txBox="1"/>
          <p:nvPr/>
        </p:nvSpPr>
        <p:spPr>
          <a:xfrm>
            <a:off x="234050" y="2798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Pengambilan Data dari Relasional DBMS</a:t>
            </a:r>
            <a:endParaRPr b="0" i="1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7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7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47" name="Google Shape;44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27"/>
          <p:cNvSpPr txBox="1"/>
          <p:nvPr/>
        </p:nvSpPr>
        <p:spPr>
          <a:xfrm>
            <a:off x="339635" y="1233779"/>
            <a:ext cx="8321040" cy="30315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4638" lvl="0" marL="2873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Integrasi data adalah proses menggabungkan atau mengkombinasikan dua atau lebih set data yang berasal dari sumber yang berbeda ke dalam suatu penyimpanan seperti data warehouse.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638" lvl="0" marL="2873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Salah satu manfaat yang didapatkan dengan melakukan integrasi data adalah terhindar dari duplikat data.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638" lvl="0" marL="2873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Jika terdapat duplikat data maka akan mengganggu proses selanjutnya yang hendak dilakukan seperti analisis data karena nilai yang diperoleh bisa tidak konsisten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638" lvl="0" marL="2873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Proses integrasi data diimplementasikan kedalam proses ETL (Extract, Transform, Load) atau ELT (Extract, Load, Transform).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638" lvl="0" marL="28733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Pemilihan ETL atau ELT tergantung kepada tujuan data science.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7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50" name="Google Shape;450;p27"/>
          <p:cNvSpPr txBox="1"/>
          <p:nvPr>
            <p:ph idx="1" type="subTitle"/>
          </p:nvPr>
        </p:nvSpPr>
        <p:spPr>
          <a:xfrm>
            <a:off x="-32225" y="4787425"/>
            <a:ext cx="977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51" name="Google Shape;451;p27"/>
          <p:cNvSpPr txBox="1"/>
          <p:nvPr/>
        </p:nvSpPr>
        <p:spPr>
          <a:xfrm>
            <a:off x="234050" y="2798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C.  Mengintegrasikan Data</a:t>
            </a:r>
            <a:endParaRPr b="0" i="1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8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8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58" name="Google Shape;45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28"/>
          <p:cNvSpPr txBox="1"/>
          <p:nvPr/>
        </p:nvSpPr>
        <p:spPr>
          <a:xfrm>
            <a:off x="339635" y="1233779"/>
            <a:ext cx="8321040" cy="24467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4638" lvl="0" marL="2873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Beberapa kendala dari proses integrasi data adalah: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2" marL="692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Volume data yang besar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2" marL="692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Keragaman format fitur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2" marL="692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dari berbagai sumber seringkali memiliki kualitas yang berbeda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2" marL="692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Adanya keterlambatan dari ketersediaan data dari sumber yang berbeda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2" marL="692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Hasil pengumpulan data dari beberapa sumberdata mengandung duplikasi data.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2" marL="69215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Automasi proses integrasi membutuhkan sejumlah tools.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8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1" name="Google Shape;461;p28"/>
          <p:cNvSpPr txBox="1"/>
          <p:nvPr>
            <p:ph idx="1" type="subTitle"/>
          </p:nvPr>
        </p:nvSpPr>
        <p:spPr>
          <a:xfrm>
            <a:off x="-32225" y="4787425"/>
            <a:ext cx="977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2" name="Google Shape;462;p28"/>
          <p:cNvSpPr txBox="1"/>
          <p:nvPr/>
        </p:nvSpPr>
        <p:spPr>
          <a:xfrm>
            <a:off x="234050" y="2798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C.  Mengintegrasikan Data</a:t>
            </a:r>
            <a:endParaRPr b="0" i="1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9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69" name="Google Shape;46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29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1" name="Google Shape;471;p29"/>
          <p:cNvSpPr txBox="1"/>
          <p:nvPr>
            <p:ph idx="1" type="subTitle"/>
          </p:nvPr>
        </p:nvSpPr>
        <p:spPr>
          <a:xfrm>
            <a:off x="-32225" y="4787425"/>
            <a:ext cx="977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2" name="Google Shape;472;p29"/>
          <p:cNvSpPr txBox="1"/>
          <p:nvPr/>
        </p:nvSpPr>
        <p:spPr>
          <a:xfrm>
            <a:off x="234050" y="2798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C.  Mengintegrasikan Data</a:t>
            </a:r>
            <a:endParaRPr b="0" i="1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diagram, application&#10;&#10;Description automatically generated" id="473" name="Google Shape;47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5592" y="1058735"/>
            <a:ext cx="5271596" cy="3728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Modul ini berisi penjelasan mengenai mengumpulkan data.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Peserta mampu menentukan kebutuhan data, mengambil data, dan mengintegrasikan data.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Peserta diharapkan mendapat wawasan, pengalaman, dan memiliki kemampuan untuk melakukan pengumpulan data sesuai dengan kebutuhan</a:t>
            </a:r>
            <a:r>
              <a:rPr lang="en-US" sz="1200">
                <a:solidFill>
                  <a:schemeClr val="dk1"/>
                </a:solidFill>
              </a:rPr>
              <a:t> </a:t>
            </a:r>
            <a:r>
              <a:rPr lang="en-US" sz="1600">
                <a:solidFill>
                  <a:schemeClr val="dk1"/>
                </a:solidFill>
              </a:rPr>
              <a:t>pengguna.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5" name="Google Shape;125;p3"/>
          <p:cNvSpPr txBox="1"/>
          <p:nvPr>
            <p:ph idx="4294967295" type="subTitle"/>
          </p:nvPr>
        </p:nvSpPr>
        <p:spPr>
          <a:xfrm>
            <a:off x="7743825" y="4864100"/>
            <a:ext cx="1400175" cy="195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1500" u="none" cap="none" strike="noStrike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b="0" i="0" lang="en-US" sz="15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b="0" i="0" sz="15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6" name="Google Shape;126;p3"/>
          <p:cNvSpPr txBox="1"/>
          <p:nvPr>
            <p:ph idx="4294967295" type="subTitle"/>
          </p:nvPr>
        </p:nvSpPr>
        <p:spPr>
          <a:xfrm>
            <a:off x="0" y="4787900"/>
            <a:ext cx="976313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15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b="0" i="0" sz="15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 txBox="1"/>
          <p:nvPr/>
        </p:nvSpPr>
        <p:spPr>
          <a:xfrm>
            <a:off x="234050" y="2798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Tujuan Pembelajaran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30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80" name="Google Shape;48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30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2" name="Google Shape;482;p30"/>
          <p:cNvSpPr txBox="1"/>
          <p:nvPr/>
        </p:nvSpPr>
        <p:spPr>
          <a:xfrm>
            <a:off x="457200" y="1192525"/>
            <a:ext cx="82107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 Kompetensi mengumpulkan data, berhubungan dengan pengetahuan, keterampilan dan sika</a:t>
            </a:r>
            <a:r>
              <a:rPr lang="en-US" sz="1500"/>
              <a:t>p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kerja yang dibutuhkan dalam mengumpulkan data untuk data science, mempunyai tiga elemen kompetensi yaitu: Menentukan kebutuhan data, mengambil data dan mengintegrasikan data.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Menentukan kebutuhan data adalah proses mengidentifikasi dan mendokumentasikan data yang dibutuhkan oleh user dala</a:t>
            </a:r>
            <a:r>
              <a:rPr lang="en-US" sz="1500"/>
              <a:t>m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sebuah database untuk memenuhi kebutuhan informasi saat ini dan masa yang akan dating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Mengambil data adalah proses pengumpulan, manipulasi dan pemrosesan data berdasarkan data yang dikumpulkan agar dapat digunakan untuk mencapai tujuan tertentu.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Mengintegrasikan data adalah proses menggabungkan atau mengkombinasikan dua atau lebih set data yang berasal dari sumber yang berbeda ke dalam suatu penyimpanan seperti data warehouse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0"/>
          <p:cNvSpPr txBox="1"/>
          <p:nvPr/>
        </p:nvSpPr>
        <p:spPr>
          <a:xfrm>
            <a:off x="234050" y="2798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Rangkuman</a:t>
            </a:r>
            <a:endParaRPr b="0" i="1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1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1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90" name="Google Shape;49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31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2" name="Google Shape;492;p31"/>
          <p:cNvSpPr txBox="1"/>
          <p:nvPr/>
        </p:nvSpPr>
        <p:spPr>
          <a:xfrm>
            <a:off x="457200" y="1192525"/>
            <a:ext cx="82107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Tugas</a:t>
            </a:r>
            <a:endParaRPr b="1" i="0" sz="16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Andaikan Anda diminta untuk memprediksi sebuah transaksi keuangan yang menggunakan Kartu Kredit kedalam kategori transaksi legal atau fraud.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Jelaskan variabel/atribut/fitur apa saja yang harus Anda kumpulkan yang terkait dengan: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3" marL="917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Identitas Pemegang Kartu Kredit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3" marL="917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Identitas Kartu Kredit yang digunakan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3" marL="917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Tempat melakukan transaksi Kartu Kredit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3" marL="917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Barang/layanan yang dibel</a:t>
            </a:r>
            <a:r>
              <a:rPr lang="en-US"/>
              <a:t>i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menggunakan Kartu Kredit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3" marL="917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Tempat/alamat terjadinya transaksi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3" marL="917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Waktu dilakukannya transaksi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1"/>
          <p:cNvSpPr txBox="1"/>
          <p:nvPr/>
        </p:nvSpPr>
        <p:spPr>
          <a:xfrm>
            <a:off x="234050" y="2798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Latihan Praktek: Menentukan Kebutuhan Data</a:t>
            </a:r>
            <a:endParaRPr b="0" i="1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2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2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00" name="Google Shape;50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32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02" name="Google Shape;502;p32"/>
          <p:cNvSpPr txBox="1"/>
          <p:nvPr/>
        </p:nvSpPr>
        <p:spPr>
          <a:xfrm>
            <a:off x="457199" y="1192525"/>
            <a:ext cx="85206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Tugas: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Unduhlah file Bank Marketing dataset di link:UCI Marketing Repository </a:t>
            </a:r>
            <a:r>
              <a:rPr b="0" i="0" lang="en-US" sz="15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https://archive.ics.uci.edu/ml/datasets/bank+marketing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Klik link: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Folder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Unduh file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bank.xip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 tempatkan pada sebuah direktori komputer Anda.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Bukalah file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bank.xip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Unggahlah file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bank-full.csv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 dalam direktori RapidMiner.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Apakah data yang diunduh dapat dipergunakan untuk menyelesaikan tujuan teknis: klasifikasi atau regresi?  Jelaskan jawaban Anda.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Apakah ada fitur yang nilainya bukan numerik?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Teknik apa yang harus dilakukan untuk merubah nilai fitur yang bukan numerik menjadi numerik?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32"/>
          <p:cNvSpPr txBox="1"/>
          <p:nvPr/>
        </p:nvSpPr>
        <p:spPr>
          <a:xfrm>
            <a:off x="234050" y="2798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Latihan Praktek: Mengumpulkan Data</a:t>
            </a:r>
            <a:endParaRPr b="0" i="1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3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33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10" name="Google Shape;51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33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12" name="Google Shape;512;p33"/>
          <p:cNvSpPr txBox="1"/>
          <p:nvPr/>
        </p:nvSpPr>
        <p:spPr>
          <a:xfrm>
            <a:off x="457200" y="1192525"/>
            <a:ext cx="86751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Diberikan dua buah file data: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4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arenR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pertama: bank-1.csv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4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arenR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kedua: bank-2.csv	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4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arenR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Periksa format fitur kedua file tersebut.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4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arenR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Apabila ada fitur didalam kedua file memiliki format data yang berbeda maka samakan format fitur kedua file tersebut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Tugas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4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arenR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Samakan format fitur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bank-1.csv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bank-2.csv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4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arenR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Gabungkan file hasil penyamaan format fitur diatas kedalam sebuah file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bank-3.csv.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4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arenR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Unggahlah file hasil proses integrasi diatas ke dalam RapidMiner.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2086" lvl="4" marL="7445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3" name="Google Shape;513;p33"/>
          <p:cNvSpPr txBox="1"/>
          <p:nvPr/>
        </p:nvSpPr>
        <p:spPr>
          <a:xfrm>
            <a:off x="234050" y="2798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Latihan Praktek ke-1: Mengintegrasikan Data</a:t>
            </a:r>
            <a:endParaRPr b="0" i="1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4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34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20" name="Google Shape;52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4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2" name="Google Shape;522;p34"/>
          <p:cNvSpPr txBox="1"/>
          <p:nvPr/>
        </p:nvSpPr>
        <p:spPr>
          <a:xfrm>
            <a:off x="457200" y="1192525"/>
            <a:ext cx="86751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Diberikan dua buah file data: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4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arenR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pertama: bank-4.csv (memiliki fitur target)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4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arenR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kedua: bank-5.csv	 (tidak memiliki fitur target)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Tugas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4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arenR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Gabungkan kedua file tersebut menggunakan RapidMiner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2086" lvl="4" marL="7445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3" name="Google Shape;523;p34"/>
          <p:cNvSpPr txBox="1"/>
          <p:nvPr/>
        </p:nvSpPr>
        <p:spPr>
          <a:xfrm>
            <a:off x="234050" y="2798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Latihan Praktek ke-2: Mengintegrasikan Data</a:t>
            </a:r>
            <a:endParaRPr b="0" i="1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5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35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30" name="Google Shape;53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35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32" name="Google Shape;532;p35"/>
          <p:cNvSpPr txBox="1"/>
          <p:nvPr>
            <p:ph idx="1" type="subTitle"/>
          </p:nvPr>
        </p:nvSpPr>
        <p:spPr>
          <a:xfrm>
            <a:off x="-32225" y="4787425"/>
            <a:ext cx="977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33" name="Google Shape;533;p35"/>
          <p:cNvSpPr/>
          <p:nvPr/>
        </p:nvSpPr>
        <p:spPr>
          <a:xfrm>
            <a:off x="574766" y="1142415"/>
            <a:ext cx="8179884" cy="2200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34950" lvl="0" marL="234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Dokumen silabus VSGA  Associate Data Analyst, Kementerian Komunikasi dan Informatika, </a:t>
            </a:r>
            <a:r>
              <a:rPr lang="en-US"/>
              <a:t>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 Kompetensi Kerja Nasional Indonesia No 299 Tahun 2020 Bidang Keahlian Artificial Intelligence sub bidang Data science: </a:t>
            </a: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https://skkni.kemnaker.go.id/tentang-skkni/dokumen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 Kompetensi Kerja Nasional Indonesia No 282 Tahun 2016 Bidang Software Development sub bidang Pemrograman : </a:t>
            </a: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https://skkni.kemnaker.go.id/tentang-skkni/dokumen</a:t>
            </a:r>
            <a:endParaRPr b="0" i="0" sz="14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Joel Grus, “Data Science from Scratch: First Principles with Python”, 2nd Edition, O’Reilly 2019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J.62DMI00.004.1, unit Kompetensi Mengumpulkan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https://github.com/kevinadhiguna/dqlab-career-track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35"/>
          <p:cNvSpPr txBox="1"/>
          <p:nvPr/>
        </p:nvSpPr>
        <p:spPr>
          <a:xfrm>
            <a:off x="234050" y="2798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Referensi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6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6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41" name="Google Shape;54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36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43" name="Google Shape;543;p36"/>
          <p:cNvSpPr txBox="1"/>
          <p:nvPr/>
        </p:nvSpPr>
        <p:spPr>
          <a:xfrm>
            <a:off x="548640" y="1381518"/>
            <a:ext cx="4666985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RapidMiner Studio Educational 09.10.011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6"/>
          <p:cNvSpPr txBox="1"/>
          <p:nvPr/>
        </p:nvSpPr>
        <p:spPr>
          <a:xfrm>
            <a:off x="234050" y="2798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Tools yang Digunakan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7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7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51" name="Google Shape;55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37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553" name="Google Shape;553;p37"/>
          <p:cNvSpPr txBox="1"/>
          <p:nvPr/>
        </p:nvSpPr>
        <p:spPr>
          <a:xfrm>
            <a:off x="81650" y="871425"/>
            <a:ext cx="8803800" cy="26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554" name="Google Shape;554;p37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55" name="Google Shape;555;p37"/>
          <p:cNvSpPr txBox="1"/>
          <p:nvPr/>
        </p:nvSpPr>
        <p:spPr>
          <a:xfrm>
            <a:off x="234050" y="2798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Team Teaching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3570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Terima Kasih</a:t>
            </a:r>
            <a:endParaRPr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61" name="Google Shape;56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6425" y="2616975"/>
            <a:ext cx="5938276" cy="12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38"/>
          <p:cNvSpPr txBox="1"/>
          <p:nvPr>
            <p:ph idx="1" type="subTitle"/>
          </p:nvPr>
        </p:nvSpPr>
        <p:spPr>
          <a:xfrm>
            <a:off x="3406000" y="1582625"/>
            <a:ext cx="31203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27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27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27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Kode Unit	: J. 62DMI00.004.1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Judul Unit	: Mengumpulkan Data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5" name="Google Shape;135;p4"/>
          <p:cNvSpPr txBox="1"/>
          <p:nvPr>
            <p:ph idx="4294967295" type="subTitle"/>
          </p:nvPr>
        </p:nvSpPr>
        <p:spPr>
          <a:xfrm>
            <a:off x="7743825" y="4864100"/>
            <a:ext cx="1400175" cy="195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1500" u="none" cap="none" strike="noStrike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b="0" i="0" lang="en-US" sz="15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b="0" i="0" sz="15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6" name="Google Shape;136;p4"/>
          <p:cNvSpPr txBox="1"/>
          <p:nvPr>
            <p:ph idx="4294967295" type="subTitle"/>
          </p:nvPr>
        </p:nvSpPr>
        <p:spPr>
          <a:xfrm>
            <a:off x="0" y="4787900"/>
            <a:ext cx="976313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15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b="0" i="0" sz="15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37" name="Google Shape;13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 txBox="1"/>
          <p:nvPr/>
        </p:nvSpPr>
        <p:spPr>
          <a:xfrm>
            <a:off x="234050" y="2798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Unit Kompetensi Mengumpulkan Data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able&#10;&#10;Description automatically generated" id="139" name="Google Shape;13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2230" y="1150416"/>
            <a:ext cx="5043056" cy="383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UcPeriod"/>
            </a:pPr>
            <a:r>
              <a:rPr lang="en-US" sz="1600">
                <a:solidFill>
                  <a:schemeClr val="dk1"/>
                </a:solidFill>
              </a:rPr>
              <a:t>Menentukan kebutuhan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AutoNum type="alphaUcPeriod"/>
            </a:pPr>
            <a:r>
              <a:rPr lang="en-US" sz="1600">
                <a:solidFill>
                  <a:schemeClr val="dk1"/>
                </a:solidFill>
              </a:rPr>
              <a:t>Mengambil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AutoNum type="alphaUcPeriod"/>
            </a:pPr>
            <a:r>
              <a:rPr lang="en-US" sz="1600">
                <a:solidFill>
                  <a:schemeClr val="dk1"/>
                </a:solidFill>
              </a:rPr>
              <a:t>Mengintegrasikan data</a:t>
            </a:r>
            <a:endParaRPr sz="16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6" name="Google Shape;146;p5"/>
          <p:cNvSpPr txBox="1"/>
          <p:nvPr>
            <p:ph idx="4294967295" type="subTitle"/>
          </p:nvPr>
        </p:nvSpPr>
        <p:spPr>
          <a:xfrm>
            <a:off x="7743825" y="4864100"/>
            <a:ext cx="1400175" cy="195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1500" u="none" cap="none" strike="noStrike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b="0" i="0" lang="en-US" sz="15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b="0" i="0" sz="15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7" name="Google Shape;147;p5"/>
          <p:cNvSpPr txBox="1"/>
          <p:nvPr>
            <p:ph idx="4294967295" type="subTitle"/>
          </p:nvPr>
        </p:nvSpPr>
        <p:spPr>
          <a:xfrm>
            <a:off x="0" y="4787900"/>
            <a:ext cx="976313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15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b="0" i="0" sz="15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8" name="Google Shape;14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/>
          <p:cNvSpPr txBox="1"/>
          <p:nvPr/>
        </p:nvSpPr>
        <p:spPr>
          <a:xfrm>
            <a:off x="234050" y="2798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Outline Pembelajaran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56" name="Google Shape;1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6"/>
          <p:cNvSpPr txBox="1"/>
          <p:nvPr/>
        </p:nvSpPr>
        <p:spPr>
          <a:xfrm>
            <a:off x="167482" y="1233779"/>
            <a:ext cx="8803800" cy="6221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58" name="Google Shape;158;p6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9" name="Google Shape;159;p6"/>
          <p:cNvSpPr txBox="1"/>
          <p:nvPr>
            <p:ph idx="1" type="subTitle"/>
          </p:nvPr>
        </p:nvSpPr>
        <p:spPr>
          <a:xfrm>
            <a:off x="-32225" y="4787425"/>
            <a:ext cx="977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234050" y="1261173"/>
            <a:ext cx="8478150" cy="260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Menentukan kebutuhan data adalah proses mengidentifikasi dan mendokumentasikan data yang dibutuhkan oleh user untuk menjawab masalah bisnis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Dua jenis informasi mengenai data adalah: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Informasi yang menjelaskan struktur data, seperti entitas, atribut, dan relasi.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861" lvl="6" marL="862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Informasi ini biasanya dinyatakan dalam bentuk grafik seperti </a:t>
            </a:r>
            <a:r>
              <a:rPr b="0" i="1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Entity-Relationship Diagrams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(E-RD).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Informasi yang menggambarkan aturan atau batasan yang dapat menjaga integritas data.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861" lvl="4" marL="862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Biasanya disebut aturan bisnis (</a:t>
            </a:r>
            <a:r>
              <a:rPr b="0" i="1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rules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batasan-batasan ini harus di tuangkan dalam data dictionary/directory (atau </a:t>
            </a:r>
            <a:r>
              <a:rPr b="0" i="1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repository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suatu organisasi.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234050" y="2798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A. Menentukan Kebutuhan Data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/>
          <p:nvPr>
            <p:ph idx="1" type="subTitle"/>
          </p:nvPr>
        </p:nvSpPr>
        <p:spPr>
          <a:xfrm>
            <a:off x="-32225" y="4787425"/>
            <a:ext cx="977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7" name="Google Shape;167;p7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7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69" name="Google Shape;16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7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81650" y="871425"/>
            <a:ext cx="8803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72" name="Google Shape;172;p7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descr="Screen Clipping" id="173" name="Google Shape;173;p7"/>
          <p:cNvPicPr preferRelativeResize="0"/>
          <p:nvPr/>
        </p:nvPicPr>
        <p:blipFill rotWithShape="1">
          <a:blip r:embed="rId4">
            <a:alphaModFix/>
          </a:blip>
          <a:srcRect b="0" l="3584" r="0" t="0"/>
          <a:stretch/>
        </p:blipFill>
        <p:spPr>
          <a:xfrm>
            <a:off x="944875" y="996325"/>
            <a:ext cx="5316834" cy="288413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7"/>
          <p:cNvSpPr txBox="1"/>
          <p:nvPr/>
        </p:nvSpPr>
        <p:spPr>
          <a:xfrm>
            <a:off x="846175" y="4005364"/>
            <a:ext cx="742261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 yang diperlukan pengguna? Apa yang diinginkan pengguna?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Mengapa kita perlu mendefinisikan kebutuhan pengguna?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234050" y="2798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Proses Menentukan Kebutuhan Data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8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82" name="Google Shape;1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8"/>
          <p:cNvSpPr txBox="1"/>
          <p:nvPr/>
        </p:nvSpPr>
        <p:spPr>
          <a:xfrm>
            <a:off x="167482" y="1233779"/>
            <a:ext cx="8803800" cy="6221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84" name="Google Shape;184;p8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5" name="Google Shape;185;p8"/>
          <p:cNvSpPr txBox="1"/>
          <p:nvPr>
            <p:ph idx="1" type="subTitle"/>
          </p:nvPr>
        </p:nvSpPr>
        <p:spPr>
          <a:xfrm>
            <a:off x="-32225" y="4787425"/>
            <a:ext cx="977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234050" y="1261173"/>
            <a:ext cx="8478150" cy="1669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Mendefinisikan lingkup database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Memilih metodologi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Mengidentifikasi pandangan user (User Views)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struktur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database constraints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Mengidentifikasi kebutuhan operasional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234050" y="2798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Langkah-langkah Menentukan Kebutuhan Data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94" name="Google Shape;19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9"/>
          <p:cNvSpPr txBox="1"/>
          <p:nvPr/>
        </p:nvSpPr>
        <p:spPr>
          <a:xfrm>
            <a:off x="167482" y="1233779"/>
            <a:ext cx="8803800" cy="6221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96" name="Google Shape;196;p9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7" name="Google Shape;197;p9"/>
          <p:cNvSpPr txBox="1"/>
          <p:nvPr>
            <p:ph idx="1" type="subTitle"/>
          </p:nvPr>
        </p:nvSpPr>
        <p:spPr>
          <a:xfrm>
            <a:off x="-32225" y="4787425"/>
            <a:ext cx="977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234050" y="1261173"/>
            <a:ext cx="8478150" cy="1400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Pengambilan data secara manual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Pengambilan data melalui API, contoh melalui API Kaggle atau Twitter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Pengambilan data melalui web scraping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Pengambilan data melalui akses langsung ke basis data relasional yang ada.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9"/>
          <p:cNvSpPr txBox="1"/>
          <p:nvPr/>
        </p:nvSpPr>
        <p:spPr>
          <a:xfrm>
            <a:off x="234050" y="2798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B. Mengambil Data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heni</dc:creator>
</cp:coreProperties>
</file>